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62" r:id="rId8"/>
    <p:sldId id="268" r:id="rId9"/>
    <p:sldId id="261" r:id="rId10"/>
    <p:sldId id="271" r:id="rId11"/>
    <p:sldId id="272" r:id="rId12"/>
    <p:sldId id="277" r:id="rId13"/>
    <p:sldId id="279" r:id="rId14"/>
    <p:sldId id="284" r:id="rId15"/>
    <p:sldId id="28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36" autoAdjust="0"/>
    <p:restoredTop sz="93669" autoAdjust="0"/>
  </p:normalViewPr>
  <p:slideViewPr>
    <p:cSldViewPr snapToGrid="0">
      <p:cViewPr varScale="1">
        <p:scale>
          <a:sx n="110" d="100"/>
          <a:sy n="110" d="100"/>
        </p:scale>
        <p:origin x="176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27E0C-4032-4078-B456-0305EEA414FB}" type="datetimeFigureOut">
              <a:rPr lang="en-US" smtClean="0"/>
              <a:t>3/10/20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563915-011F-47E0-A1E9-77A627342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60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63AB-58A8-4A3D-8C95-BF690EC4642E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FBBAC-9136-4242-86A0-F0113F25C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7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63AB-58A8-4A3D-8C95-BF690EC4642E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FBBAC-9136-4242-86A0-F0113F25C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7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63AB-58A8-4A3D-8C95-BF690EC4642E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FBBAC-9136-4242-86A0-F0113F25C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70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63AB-58A8-4A3D-8C95-BF690EC4642E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FBBAC-9136-4242-86A0-F0113F25C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236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63AB-58A8-4A3D-8C95-BF690EC4642E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FBBAC-9136-4242-86A0-F0113F25C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96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63AB-58A8-4A3D-8C95-BF690EC4642E}" type="datetimeFigureOut">
              <a:rPr lang="en-US" smtClean="0"/>
              <a:t>3/10/20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FBBAC-9136-4242-86A0-F0113F25C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23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63AB-58A8-4A3D-8C95-BF690EC4642E}" type="datetimeFigureOut">
              <a:rPr lang="en-US" smtClean="0"/>
              <a:t>3/10/20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FBBAC-9136-4242-86A0-F0113F25C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6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63AB-58A8-4A3D-8C95-BF690EC4642E}" type="datetimeFigureOut">
              <a:rPr lang="en-US" smtClean="0"/>
              <a:t>3/10/20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FBBAC-9136-4242-86A0-F0113F25C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76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63AB-58A8-4A3D-8C95-BF690EC4642E}" type="datetimeFigureOut">
              <a:rPr lang="en-US" smtClean="0"/>
              <a:t>3/10/20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FBBAC-9136-4242-86A0-F0113F25C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70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63AB-58A8-4A3D-8C95-BF690EC4642E}" type="datetimeFigureOut">
              <a:rPr lang="en-US" smtClean="0"/>
              <a:t>3/10/20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FBBAC-9136-4242-86A0-F0113F25C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0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63AB-58A8-4A3D-8C95-BF690EC4642E}" type="datetimeFigureOut">
              <a:rPr lang="en-US" smtClean="0"/>
              <a:t>3/10/20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FBBAC-9136-4242-86A0-F0113F25C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144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163AB-58A8-4A3D-8C95-BF690EC4642E}" type="datetimeFigureOut">
              <a:rPr lang="en-US" smtClean="0"/>
              <a:t>3/10/20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FBBAC-9136-4242-86A0-F0113F25C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26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281" y="0"/>
            <a:ext cx="8772395" cy="6803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65" y="1122363"/>
            <a:ext cx="3269293" cy="2387600"/>
          </a:xfrm>
        </p:spPr>
        <p:txBody>
          <a:bodyPr>
            <a:noAutofit/>
          </a:bodyPr>
          <a:lstStyle/>
          <a:p>
            <a:pPr algn="r"/>
            <a:r>
              <a:rPr lang="en-US" sz="4000" b="1" dirty="0">
                <a:solidFill>
                  <a:schemeClr val="bg1"/>
                </a:solidFill>
              </a:rPr>
              <a:t>Alignment and fragmentation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306" y="3602038"/>
            <a:ext cx="3225451" cy="3068072"/>
          </a:xfrm>
        </p:spPr>
        <p:txBody>
          <a:bodyPr>
            <a:normAutofit lnSpcReduction="10000"/>
          </a:bodyPr>
          <a:lstStyle/>
          <a:p>
            <a:pPr algn="r"/>
            <a:r>
              <a:rPr lang="en-US" sz="3000" dirty="0">
                <a:solidFill>
                  <a:schemeClr val="accent2"/>
                </a:solidFill>
              </a:rPr>
              <a:t>in global Internet governance</a:t>
            </a:r>
          </a:p>
          <a:p>
            <a:endParaRPr lang="en-US" dirty="0"/>
          </a:p>
          <a:p>
            <a:endParaRPr lang="en-US" dirty="0"/>
          </a:p>
          <a:p>
            <a:pPr algn="l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Milton L. Mueller, School of Public Policy, Georgia Institute of Technology</a:t>
            </a:r>
          </a:p>
        </p:txBody>
      </p:sp>
    </p:spTree>
    <p:extLst>
      <p:ext uri="{BB962C8B-B14F-4D97-AF65-F5344CB8AC3E}">
        <p14:creationId xmlns:p14="http://schemas.microsoft.com/office/powerpoint/2010/main" val="338248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68" y="2031083"/>
            <a:ext cx="2431092" cy="1325563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Popular sovereignty in cyberspace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066" y="-30616"/>
            <a:ext cx="8854126" cy="7119040"/>
          </a:xfrm>
        </p:spPr>
      </p:pic>
    </p:spTree>
    <p:extLst>
      <p:ext uri="{BB962C8B-B14F-4D97-AF65-F5344CB8AC3E}">
        <p14:creationId xmlns:p14="http://schemas.microsoft.com/office/powerpoint/2010/main" val="102243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IANA transition: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2590800" cy="4351338"/>
          </a:xfrm>
        </p:spPr>
        <p:txBody>
          <a:bodyPr/>
          <a:lstStyle/>
          <a:p>
            <a:r>
              <a:rPr lang="en-US" dirty="0"/>
              <a:t>First battle for popular sovereignty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793" y="1690688"/>
            <a:ext cx="8467671" cy="476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61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281" y="0"/>
            <a:ext cx="8772395" cy="6803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65" y="1122363"/>
            <a:ext cx="3269293" cy="23876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5507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4001" y="5934894"/>
            <a:ext cx="3932237" cy="465881"/>
          </a:xfrm>
        </p:spPr>
        <p:txBody>
          <a:bodyPr/>
          <a:lstStyle/>
          <a:p>
            <a:pPr algn="r"/>
            <a:r>
              <a:rPr lang="en-US" dirty="0"/>
              <a:t>Polity Press, 2017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" t="7174" r="3131" b="5367"/>
          <a:stretch/>
        </p:blipFill>
        <p:spPr>
          <a:xfrm>
            <a:off x="5932025" y="-144675"/>
            <a:ext cx="4988689" cy="7002684"/>
          </a:xfrm>
        </p:spPr>
      </p:pic>
    </p:spTree>
    <p:extLst>
      <p:ext uri="{BB962C8B-B14F-4D97-AF65-F5344CB8AC3E}">
        <p14:creationId xmlns:p14="http://schemas.microsoft.com/office/powerpoint/2010/main" val="212295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Fragmentation sounds bad…but what is it?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Disconnected physical links</a:t>
            </a:r>
          </a:p>
          <a:p>
            <a:r>
              <a:rPr lang="en-US" dirty="0"/>
              <a:t>Data localization</a:t>
            </a:r>
          </a:p>
          <a:p>
            <a:r>
              <a:rPr lang="en-US" dirty="0"/>
              <a:t>Content blocking</a:t>
            </a:r>
          </a:p>
          <a:p>
            <a:r>
              <a:rPr lang="en-US" dirty="0"/>
              <a:t>Paywalls</a:t>
            </a:r>
          </a:p>
          <a:p>
            <a:r>
              <a:rPr lang="en-US" dirty="0" err="1"/>
              <a:t>Geoblocking</a:t>
            </a:r>
            <a:endParaRPr lang="en-US" dirty="0"/>
          </a:p>
          <a:p>
            <a:r>
              <a:rPr lang="en-US" dirty="0"/>
              <a:t>Route hijacks</a:t>
            </a:r>
          </a:p>
          <a:p>
            <a:r>
              <a:rPr lang="en-US" dirty="0"/>
              <a:t>VPNs</a:t>
            </a:r>
          </a:p>
          <a:p>
            <a:r>
              <a:rPr lang="en-US" dirty="0"/>
              <a:t>National Internets</a:t>
            </a:r>
          </a:p>
          <a:p>
            <a:r>
              <a:rPr lang="en-US" dirty="0"/>
              <a:t>Language differences</a:t>
            </a:r>
          </a:p>
          <a:p>
            <a:r>
              <a:rPr lang="en-US" dirty="0"/>
              <a:t>The digital divide</a:t>
            </a:r>
          </a:p>
        </p:txBody>
      </p:sp>
      <p:pic>
        <p:nvPicPr>
          <p:cNvPr id="1026" name="Picture 2" descr="http://static4.businessinsider.com/image/4df22070ccd1d5233a090000/android-fragment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237" y="1941536"/>
            <a:ext cx="5369488" cy="402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53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6535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/>
              <a:t>Fragmentation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3200400"/>
            <a:ext cx="12192000" cy="36576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3229337"/>
            <a:ext cx="10515600" cy="13093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800" b="1" dirty="0">
                <a:solidFill>
                  <a:schemeClr val="bg1"/>
                </a:solidFill>
              </a:rPr>
              <a:t>Alignment</a:t>
            </a:r>
          </a:p>
        </p:txBody>
      </p:sp>
    </p:spTree>
    <p:extLst>
      <p:ext uri="{BB962C8B-B14F-4D97-AF65-F5344CB8AC3E}">
        <p14:creationId xmlns:p14="http://schemas.microsoft.com/office/powerpoint/2010/main" val="383750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200400"/>
            <a:ext cx="12192000" cy="36576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9788" y="3410465"/>
            <a:ext cx="4659138" cy="2800763"/>
          </a:xfrm>
        </p:spPr>
        <p:txBody>
          <a:bodyPr>
            <a:normAutofit fontScale="90000"/>
          </a:bodyPr>
          <a:lstStyle/>
          <a:p>
            <a:pPr algn="r"/>
            <a:r>
              <a:rPr lang="en-US" sz="5400" b="1" dirty="0">
                <a:solidFill>
                  <a:schemeClr val="bg1"/>
                </a:solidFill>
              </a:rPr>
              <a:t>The Mismatch</a:t>
            </a:r>
            <a:br>
              <a:rPr lang="en-US" sz="5400" b="1" dirty="0">
                <a:solidFill>
                  <a:schemeClr val="bg1"/>
                </a:solidFill>
              </a:rPr>
            </a:br>
            <a:br>
              <a:rPr lang="en-US" sz="5400" b="1" dirty="0">
                <a:solidFill>
                  <a:schemeClr val="bg1"/>
                </a:solidFill>
              </a:rPr>
            </a:br>
            <a:br>
              <a:rPr lang="en-US" sz="3600" b="1" dirty="0">
                <a:solidFill>
                  <a:schemeClr val="bg1"/>
                </a:solidFill>
              </a:rPr>
            </a:br>
            <a:r>
              <a:rPr lang="en-US" sz="3100" b="1" dirty="0">
                <a:solidFill>
                  <a:schemeClr val="bg1"/>
                </a:solidFill>
              </a:rPr>
              <a:t>The territorial fragmentation of state sovereignty </a:t>
            </a:r>
          </a:p>
        </p:txBody>
      </p:sp>
      <p:pic>
        <p:nvPicPr>
          <p:cNvPr id="2050" name="Picture 2" descr="http://www.drben.net/publishImages/ChinaReport~Sources~China_Maps~Map-China-East-Asia-Countries-Political01A~~element61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" t="3114" r="3245" b="2817"/>
          <a:stretch/>
        </p:blipFill>
        <p:spPr bwMode="auto">
          <a:xfrm>
            <a:off x="5699450" y="1"/>
            <a:ext cx="6492550" cy="686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70460" y="2310028"/>
            <a:ext cx="2586080" cy="905005"/>
          </a:xfrm>
        </p:spPr>
        <p:txBody>
          <a:bodyPr>
            <a:normAutofit/>
          </a:bodyPr>
          <a:lstStyle/>
          <a:p>
            <a:r>
              <a:rPr lang="en-US" sz="4000" b="1" dirty="0"/>
              <a:t>Alignment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-81023" y="3192708"/>
            <a:ext cx="12279286" cy="37694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1083502" y="3215033"/>
            <a:ext cx="4728182" cy="1314665"/>
          </a:xfrm>
        </p:spPr>
        <p:txBody>
          <a:bodyPr>
            <a:normAutofit/>
          </a:bodyPr>
          <a:lstStyle/>
          <a:p>
            <a:endParaRPr lang="en-US" dirty="0"/>
          </a:p>
          <a:p>
            <a:pPr algn="r"/>
            <a:r>
              <a:rPr lang="en-US" sz="2600" dirty="0">
                <a:solidFill>
                  <a:schemeClr val="bg1"/>
                </a:solidFill>
              </a:rPr>
              <a:t>The subjugation of the cyber domain to political jurisdictions</a:t>
            </a:r>
          </a:p>
          <a:p>
            <a:endParaRPr lang="en-US" sz="2000" dirty="0"/>
          </a:p>
          <a:p>
            <a:endParaRPr lang="en-US" dirty="0"/>
          </a:p>
        </p:txBody>
      </p:sp>
      <p:pic>
        <p:nvPicPr>
          <p:cNvPr id="1026" name="Picture 2" descr="http://strategicoutcomesgroup.com/wp-content/uploads/2012/05/squarepe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1" b="11221"/>
          <a:stretch>
            <a:fillRect/>
          </a:stretch>
        </p:blipFill>
        <p:spPr bwMode="auto">
          <a:xfrm>
            <a:off x="6019800" y="995363"/>
            <a:ext cx="6172200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64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of alignment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693094" y="1561582"/>
            <a:ext cx="10841277" cy="1784959"/>
            <a:chOff x="169100" y="1622125"/>
            <a:chExt cx="10841277" cy="1784959"/>
          </a:xfrm>
        </p:grpSpPr>
        <p:sp>
          <p:nvSpPr>
            <p:cNvPr id="4" name="Rectangle 3"/>
            <p:cNvSpPr/>
            <p:nvPr/>
          </p:nvSpPr>
          <p:spPr>
            <a:xfrm>
              <a:off x="169100" y="1622125"/>
              <a:ext cx="10841277" cy="17849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44674" y="1722334"/>
              <a:ext cx="9413308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National securitization</a:t>
              </a:r>
            </a:p>
            <a:p>
              <a:pPr lvl="1"/>
              <a:r>
                <a:rPr lang="en-US" dirty="0"/>
                <a:t>Development of cyber as military ‘domain’</a:t>
              </a:r>
            </a:p>
            <a:p>
              <a:pPr lvl="1"/>
              <a:r>
                <a:rPr lang="en-US" dirty="0"/>
                <a:t>Nationalization and centralization of threat intelligence and incident response</a:t>
              </a:r>
            </a:p>
            <a:p>
              <a:pPr lvl="1"/>
              <a:r>
                <a:rPr lang="en-US" dirty="0"/>
                <a:t>National technical standards, ownership, procurement</a:t>
              </a:r>
            </a:p>
            <a:p>
              <a:pPr lvl="1"/>
              <a:r>
                <a:rPr lang="en-US" dirty="0"/>
                <a:t>Kill switches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0" y="3294585"/>
            <a:ext cx="10841277" cy="1784959"/>
            <a:chOff x="0" y="3456627"/>
            <a:chExt cx="10841277" cy="1784959"/>
          </a:xfrm>
        </p:grpSpPr>
        <p:sp>
          <p:nvSpPr>
            <p:cNvPr id="8" name="Rectangle 7"/>
            <p:cNvSpPr/>
            <p:nvPr/>
          </p:nvSpPr>
          <p:spPr>
            <a:xfrm>
              <a:off x="0" y="3456627"/>
              <a:ext cx="10841277" cy="1784959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5343" y="3684741"/>
              <a:ext cx="9413308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err="1"/>
                <a:t>Territorialization</a:t>
              </a:r>
              <a:r>
                <a:rPr lang="en-US" sz="2800" dirty="0"/>
                <a:t> of information flows</a:t>
              </a:r>
            </a:p>
            <a:p>
              <a:pPr lvl="1"/>
              <a:r>
                <a:rPr lang="en-US" dirty="0"/>
                <a:t>Content filtering</a:t>
              </a:r>
            </a:p>
            <a:p>
              <a:pPr lvl="1"/>
              <a:r>
                <a:rPr lang="en-US" dirty="0"/>
                <a:t>Data localization</a:t>
              </a:r>
            </a:p>
            <a:p>
              <a:pPr lvl="1"/>
              <a:r>
                <a:rPr lang="en-US" dirty="0"/>
                <a:t>Geo-blocking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94457" y="5077893"/>
            <a:ext cx="10841277" cy="1784959"/>
            <a:chOff x="838200" y="5361466"/>
            <a:chExt cx="10841277" cy="1784959"/>
          </a:xfrm>
        </p:grpSpPr>
        <p:sp>
          <p:nvSpPr>
            <p:cNvPr id="10" name="Rectangle 9"/>
            <p:cNvSpPr/>
            <p:nvPr/>
          </p:nvSpPr>
          <p:spPr>
            <a:xfrm>
              <a:off x="838200" y="5361466"/>
              <a:ext cx="10841277" cy="178495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26243" y="5648446"/>
              <a:ext cx="605356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Alignment of critical internet resources</a:t>
              </a:r>
            </a:p>
            <a:p>
              <a:pPr lvl="1"/>
              <a:r>
                <a:rPr lang="en-US" dirty="0">
                  <a:solidFill>
                    <a:schemeClr val="bg1"/>
                  </a:solidFill>
                </a:rPr>
                <a:t>Domain names</a:t>
              </a:r>
            </a:p>
            <a:p>
              <a:pPr lvl="1"/>
              <a:r>
                <a:rPr lang="en-US" dirty="0">
                  <a:solidFill>
                    <a:schemeClr val="bg1"/>
                  </a:solidFill>
                </a:rPr>
                <a:t>IP numbers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375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Linkage of cybersecurity to national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Cyber-espionage (U.S. – China) </a:t>
            </a:r>
          </a:p>
          <a:p>
            <a:r>
              <a:rPr lang="en-US" dirty="0"/>
              <a:t>Cyber-sabotage (</a:t>
            </a:r>
            <a:r>
              <a:rPr lang="en-US" dirty="0" err="1"/>
              <a:t>Stuxnet</a:t>
            </a:r>
            <a:r>
              <a:rPr lang="en-US" dirty="0"/>
              <a:t>)</a:t>
            </a:r>
          </a:p>
          <a:p>
            <a:r>
              <a:rPr lang="en-US" dirty="0"/>
              <a:t>Data sovereignty (localization) policies</a:t>
            </a:r>
          </a:p>
          <a:p>
            <a:r>
              <a:rPr lang="en-US" dirty="0"/>
              <a:t>Export controls </a:t>
            </a:r>
          </a:p>
          <a:p>
            <a:r>
              <a:rPr lang="en-US" dirty="0"/>
              <a:t>Trade in telecommunication equipment (Huawei)</a:t>
            </a:r>
          </a:p>
          <a:p>
            <a:r>
              <a:rPr lang="en-US" dirty="0"/>
              <a:t>National encryption standards (back doors?)</a:t>
            </a:r>
          </a:p>
        </p:txBody>
      </p:sp>
    </p:spTree>
    <p:extLst>
      <p:ext uri="{BB962C8B-B14F-4D97-AF65-F5344CB8AC3E}">
        <p14:creationId xmlns:p14="http://schemas.microsoft.com/office/powerpoint/2010/main" val="158483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Constraints on alignment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693094" y="1561582"/>
            <a:ext cx="10841277" cy="1784959"/>
            <a:chOff x="169100" y="1622125"/>
            <a:chExt cx="10841277" cy="1784959"/>
          </a:xfrm>
        </p:grpSpPr>
        <p:sp>
          <p:nvSpPr>
            <p:cNvPr id="4" name="Rectangle 3"/>
            <p:cNvSpPr/>
            <p:nvPr/>
          </p:nvSpPr>
          <p:spPr>
            <a:xfrm>
              <a:off x="169100" y="1622125"/>
              <a:ext cx="10841277" cy="17849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44674" y="1722334"/>
              <a:ext cx="9413308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Global scope of the Internet </a:t>
              </a:r>
            </a:p>
            <a:p>
              <a:pPr lvl="1"/>
              <a:r>
                <a:rPr lang="en-US" sz="2000" dirty="0"/>
                <a:t>Fait accompli globalization in names and numbers</a:t>
              </a:r>
            </a:p>
            <a:p>
              <a:pPr lvl="1"/>
              <a:r>
                <a:rPr lang="en-US" sz="2000" dirty="0"/>
                <a:t>Default global interoperability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0" y="3294585"/>
            <a:ext cx="10841277" cy="1784959"/>
            <a:chOff x="0" y="3456627"/>
            <a:chExt cx="10841277" cy="1784959"/>
          </a:xfrm>
        </p:grpSpPr>
        <p:sp>
          <p:nvSpPr>
            <p:cNvPr id="8" name="Rectangle 7"/>
            <p:cNvSpPr/>
            <p:nvPr/>
          </p:nvSpPr>
          <p:spPr>
            <a:xfrm>
              <a:off x="0" y="3456627"/>
              <a:ext cx="10841277" cy="1784959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5343" y="3684741"/>
              <a:ext cx="9413308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Economic efficiency</a:t>
              </a:r>
            </a:p>
            <a:p>
              <a:pPr lvl="1"/>
              <a:r>
                <a:rPr lang="en-US" dirty="0"/>
                <a:t>Network externality</a:t>
              </a:r>
            </a:p>
            <a:p>
              <a:pPr lvl="1"/>
              <a:r>
                <a:rPr lang="en-US" dirty="0"/>
                <a:t>Sharing economies</a:t>
              </a:r>
            </a:p>
            <a:p>
              <a:pPr lvl="1"/>
              <a:r>
                <a:rPr lang="en-US" dirty="0"/>
                <a:t>Competition and innovation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94457" y="5077893"/>
            <a:ext cx="10841277" cy="1784959"/>
            <a:chOff x="838200" y="5361466"/>
            <a:chExt cx="10841277" cy="1784959"/>
          </a:xfrm>
        </p:grpSpPr>
        <p:sp>
          <p:nvSpPr>
            <p:cNvPr id="10" name="Rectangle 9"/>
            <p:cNvSpPr/>
            <p:nvPr/>
          </p:nvSpPr>
          <p:spPr>
            <a:xfrm>
              <a:off x="838200" y="5361466"/>
              <a:ext cx="10841277" cy="1784959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26243" y="5648446"/>
              <a:ext cx="605356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solidFill>
                    <a:schemeClr val="bg1"/>
                  </a:solidFill>
                </a:rPr>
                <a:t>The jurisdictional paradox</a:t>
              </a:r>
            </a:p>
            <a:p>
              <a:pPr lvl="1"/>
              <a:r>
                <a:rPr lang="en-US" dirty="0">
                  <a:solidFill>
                    <a:schemeClr val="bg1"/>
                  </a:solidFill>
                </a:rPr>
                <a:t>Islands of control, or extraterritorial jurisdiction?</a:t>
              </a:r>
            </a:p>
            <a:p>
              <a:pPr lvl="1"/>
              <a:r>
                <a:rPr lang="en-US" dirty="0">
                  <a:solidFill>
                    <a:schemeClr val="bg1"/>
                  </a:solidFill>
                </a:rPr>
                <a:t>U.S. vs Microsoft case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609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D66A59A8A64E44BF42E9C5DD3CD129" ma:contentTypeVersion="15" ma:contentTypeDescription="Create a new document." ma:contentTypeScope="" ma:versionID="803e4ba3991a40144e9526a2a4e486c2">
  <xsd:schema xmlns:xsd="http://www.w3.org/2001/XMLSchema" xmlns:xs="http://www.w3.org/2001/XMLSchema" xmlns:p="http://schemas.microsoft.com/office/2006/metadata/properties" xmlns:ns1="http://schemas.microsoft.com/sharepoint/v3" xmlns:ns3="7c1f8535-929b-4290-9d2b-bdd79dd0cfcb" xmlns:ns4="eca15af5-9bb6-403f-8da0-acb47df0303c" targetNamespace="http://schemas.microsoft.com/office/2006/metadata/properties" ma:root="true" ma:fieldsID="fe68a9a56fd41ec77abb48ef0dc52511" ns1:_="" ns3:_="" ns4:_="">
    <xsd:import namespace="http://schemas.microsoft.com/sharepoint/v3"/>
    <xsd:import namespace="7c1f8535-929b-4290-9d2b-bdd79dd0cfcb"/>
    <xsd:import namespace="eca15af5-9bb6-403f-8da0-acb47df0303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1:_ip_UnifiedCompliancePolicyProperties" minOccurs="0"/>
                <xsd:element ref="ns1:_ip_UnifiedCompliancePolicyUIAction" minOccurs="0"/>
                <xsd:element ref="ns4:MediaServiceEventHashCode" minOccurs="0"/>
                <xsd:element ref="ns4:MediaServiceGenerationTime" minOccurs="0"/>
                <xsd:element ref="ns4:MediaServiceOCR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1f8535-929b-4290-9d2b-bdd79dd0cfc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a15af5-9bb6-403f-8da0-acb47df030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124F6D1-D12B-4328-8D43-E4CC3281CF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F08EFB-AFE1-4FF3-9EEC-9517741FE7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c1f8535-929b-4290-9d2b-bdd79dd0cfcb"/>
    <ds:schemaRef ds:uri="eca15af5-9bb6-403f-8da0-acb47df030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D92D09-CABB-4523-8E97-467FCC9CE3F5}">
  <ds:schemaRefs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eca15af5-9bb6-403f-8da0-acb47df0303c"/>
    <ds:schemaRef ds:uri="http://www.w3.org/XML/1998/namespace"/>
    <ds:schemaRef ds:uri="http://purl.org/dc/dcmitype/"/>
    <ds:schemaRef ds:uri="7c1f8535-929b-4290-9d2b-bdd79dd0cfcb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226</Words>
  <Application>Microsoft Macintosh PowerPoint</Application>
  <PresentationFormat>Widescreen</PresentationFormat>
  <Paragraphs>58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Alignment and fragmentation</vt:lpstr>
      <vt:lpstr>PowerPoint Presentation</vt:lpstr>
      <vt:lpstr>Fragmentation sounds bad…but what is it?</vt:lpstr>
      <vt:lpstr>Fragmentation</vt:lpstr>
      <vt:lpstr>The Mismatch   The territorial fragmentation of state sovereignty </vt:lpstr>
      <vt:lpstr>Alignment</vt:lpstr>
      <vt:lpstr>Methods of alignment</vt:lpstr>
      <vt:lpstr>Linkage of cybersecurity to national security</vt:lpstr>
      <vt:lpstr>Constraints on alignment</vt:lpstr>
      <vt:lpstr>Popular sovereignty in cyberspace</vt:lpstr>
      <vt:lpstr>The IANA transition: 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Cybersecurity and the territorial state</dc:title>
  <dc:creator>Mueller, Milton L</dc:creator>
  <cp:lastModifiedBy>Gisella Gruber</cp:lastModifiedBy>
  <cp:revision>39</cp:revision>
  <dcterms:created xsi:type="dcterms:W3CDTF">2016-09-01T15:58:19Z</dcterms:created>
  <dcterms:modified xsi:type="dcterms:W3CDTF">2020-03-10T23:32:06Z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0x010100A7D66A59A8A64E44BF42E9C5DD3CD129</vt:lpwstr>
  </property>
</Properties>
</file>