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9"/>
  </p:notesMasterIdLst>
  <p:handoutMasterIdLst>
    <p:handoutMasterId r:id="rId10"/>
  </p:handoutMasterIdLst>
  <p:sldIdLst>
    <p:sldId id="539" r:id="rId2"/>
    <p:sldId id="778" r:id="rId3"/>
    <p:sldId id="779" r:id="rId4"/>
    <p:sldId id="780" r:id="rId5"/>
    <p:sldId id="781" r:id="rId6"/>
    <p:sldId id="782" r:id="rId7"/>
    <p:sldId id="783"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 id="2" name="Steve Chan" initials="SC" lastIdx="1" clrIdx="1">
    <p:extLst>
      <p:ext uri="{19B8F6BF-5375-455C-9EA6-DF929625EA0E}">
        <p15:presenceInfo xmlns:p15="http://schemas.microsoft.com/office/powerpoint/2012/main" userId="bea123fc-a299-4a19-a755-3dfd44ef3f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927" autoAdjust="0"/>
    <p:restoredTop sz="95958" autoAdjust="0"/>
  </p:normalViewPr>
  <p:slideViewPr>
    <p:cSldViewPr snapToGrid="0" snapToObjects="1">
      <p:cViewPr varScale="1">
        <p:scale>
          <a:sx n="108" d="100"/>
          <a:sy n="108" d="100"/>
        </p:scale>
        <p:origin x="1344" y="200"/>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4/24/19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4/24/19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5" name="Title 1"/>
          <p:cNvSpPr>
            <a:spLocks noGrp="1"/>
          </p:cNvSpPr>
          <p:nvPr userDrawn="1">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
        <p:nvSpPr>
          <p:cNvPr id="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Click icon to add picture</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Click icon to add picture</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1883" y="761997"/>
            <a:ext cx="6542290" cy="2533369"/>
          </a:xfrm>
        </p:spPr>
        <p:txBody>
          <a:bodyPr>
            <a:normAutofit fontScale="90000"/>
          </a:bodyPr>
          <a:lstStyle/>
          <a:p>
            <a:r>
              <a:rPr lang="en-US" dirty="0"/>
              <a:t>GNSO Empowered Community Roles and Responsibilities – GNSO Operating Procedures Templates and Guideline Development </a:t>
            </a:r>
          </a:p>
        </p:txBody>
      </p:sp>
      <p:sp>
        <p:nvSpPr>
          <p:cNvPr id="3" name="Text Placeholder 2"/>
          <p:cNvSpPr>
            <a:spLocks noGrp="1"/>
          </p:cNvSpPr>
          <p:nvPr>
            <p:ph type="body" sz="quarter" idx="10"/>
          </p:nvPr>
        </p:nvSpPr>
        <p:spPr>
          <a:xfrm>
            <a:off x="2061883" y="3723003"/>
            <a:ext cx="6382512" cy="1036566"/>
          </a:xfrm>
        </p:spPr>
        <p:txBody>
          <a:bodyPr>
            <a:normAutofit/>
          </a:bodyPr>
          <a:lstStyle/>
          <a:p>
            <a:r>
              <a:rPr lang="en-US" dirty="0"/>
              <a:t>Julie Hedlund, ICANN Org</a:t>
            </a:r>
          </a:p>
        </p:txBody>
      </p:sp>
      <p:sp>
        <p:nvSpPr>
          <p:cNvPr id="4" name="Text Placeholder 3"/>
          <p:cNvSpPr>
            <a:spLocks noGrp="1"/>
          </p:cNvSpPr>
          <p:nvPr>
            <p:ph type="body" sz="quarter" idx="11"/>
          </p:nvPr>
        </p:nvSpPr>
        <p:spPr/>
        <p:txBody>
          <a:bodyPr>
            <a:normAutofit lnSpcReduction="10000"/>
          </a:bodyPr>
          <a:lstStyle/>
          <a:p>
            <a:r>
              <a:rPr lang="en-US" dirty="0"/>
              <a:t>Briefing to </a:t>
            </a:r>
            <a:r>
              <a:rPr lang="en-US" dirty="0" err="1"/>
              <a:t>ccNSO</a:t>
            </a:r>
            <a:r>
              <a:rPr lang="en-US" dirty="0"/>
              <a:t> Guidelines Review Committee</a:t>
            </a:r>
          </a:p>
        </p:txBody>
      </p:sp>
      <p:sp>
        <p:nvSpPr>
          <p:cNvPr id="5" name="Text Placeholder 4"/>
          <p:cNvSpPr>
            <a:spLocks noGrp="1"/>
          </p:cNvSpPr>
          <p:nvPr>
            <p:ph type="body" sz="quarter" idx="12"/>
          </p:nvPr>
        </p:nvSpPr>
        <p:spPr/>
        <p:txBody>
          <a:bodyPr/>
          <a:lstStyle/>
          <a:p>
            <a:r>
              <a:rPr lang="en-US" dirty="0"/>
              <a:t>29 April 2019</a:t>
            </a:r>
          </a:p>
        </p:txBody>
      </p:sp>
    </p:spTree>
    <p:extLst>
      <p:ext uri="{BB962C8B-B14F-4D97-AF65-F5344CB8AC3E}">
        <p14:creationId xmlns:p14="http://schemas.microsoft.com/office/powerpoint/2010/main" val="1480540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Background</a:t>
            </a:r>
          </a:p>
        </p:txBody>
      </p:sp>
      <p:sp>
        <p:nvSpPr>
          <p:cNvPr id="3" name="Content Placeholder 2"/>
          <p:cNvSpPr>
            <a:spLocks noGrp="1"/>
          </p:cNvSpPr>
          <p:nvPr>
            <p:ph sz="quarter" idx="10"/>
          </p:nvPr>
        </p:nvSpPr>
        <p:spPr>
          <a:xfrm>
            <a:off x="244256" y="815361"/>
            <a:ext cx="8286557" cy="5294985"/>
          </a:xfrm>
        </p:spPr>
        <p:txBody>
          <a:bodyPr/>
          <a:lstStyle/>
          <a:p>
            <a:r>
              <a:rPr lang="en-US" sz="2200" dirty="0"/>
              <a:t>January 2018: Adoption by the GNSO Council of revised voting thresholds in ICANN Bylaws and Operating Procedures;</a:t>
            </a:r>
          </a:p>
          <a:p>
            <a:r>
              <a:rPr lang="en-US" sz="2200" dirty="0"/>
              <a:t>May 2018: </a:t>
            </a:r>
          </a:p>
          <a:p>
            <a:pPr lvl="1"/>
            <a:r>
              <a:rPr lang="en-US" sz="2000" dirty="0"/>
              <a:t>Adoption by the ICANN Board of Directors of the proposed modifications to the ICANN Bylaws;</a:t>
            </a:r>
          </a:p>
          <a:p>
            <a:pPr lvl="1"/>
            <a:r>
              <a:rPr lang="en-US" sz="2000" dirty="0"/>
              <a:t>Staff outlined additional proposed steps to be taken to ensure preparedness as well as facilitate the ability for the GNSO Council to act in relation to the new roles and responsibilities outlined in the post-transition Bylaws;</a:t>
            </a:r>
          </a:p>
          <a:p>
            <a:pPr lvl="1"/>
            <a:r>
              <a:rPr lang="en-US" sz="2000" dirty="0"/>
              <a:t>GNSO Council was requested to review the proposed next steps and to provide feedback whether it is supportive of these proposed next steps or whether modifications should be considered; </a:t>
            </a:r>
          </a:p>
          <a:p>
            <a:r>
              <a:rPr lang="en-US" sz="2200" dirty="0"/>
              <a:t>June 2018: Revised Bylaws and GNSO Operating Procedures published, following 30-day review by Empowered Community;</a:t>
            </a:r>
          </a:p>
        </p:txBody>
      </p:sp>
    </p:spTree>
    <p:extLst>
      <p:ext uri="{BB962C8B-B14F-4D97-AF65-F5344CB8AC3E}">
        <p14:creationId xmlns:p14="http://schemas.microsoft.com/office/powerpoint/2010/main" val="38918157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Current Status</a:t>
            </a:r>
          </a:p>
        </p:txBody>
      </p:sp>
      <p:sp>
        <p:nvSpPr>
          <p:cNvPr id="3" name="Content Placeholder 2"/>
          <p:cNvSpPr>
            <a:spLocks noGrp="1"/>
          </p:cNvSpPr>
          <p:nvPr>
            <p:ph sz="quarter" idx="10"/>
          </p:nvPr>
        </p:nvSpPr>
        <p:spPr>
          <a:xfrm>
            <a:off x="374904" y="1127332"/>
            <a:ext cx="8274244" cy="4644076"/>
          </a:xfrm>
        </p:spPr>
        <p:txBody>
          <a:bodyPr/>
          <a:lstStyle/>
          <a:p>
            <a:r>
              <a:rPr lang="en-US" sz="2200" dirty="0"/>
              <a:t>Staff has developed first drafts of templates and suggestions for where guidelines might be needed;</a:t>
            </a:r>
          </a:p>
          <a:p>
            <a:r>
              <a:rPr lang="en-US" sz="2200" dirty="0"/>
              <a:t>GNSO Drafting Team established in January 2019 to draft final guidelines and templates; </a:t>
            </a:r>
          </a:p>
          <a:p>
            <a:r>
              <a:rPr lang="en-US" sz="2200" dirty="0"/>
              <a:t>Drafting Team is developing draft documents;</a:t>
            </a:r>
          </a:p>
          <a:p>
            <a:r>
              <a:rPr lang="en-US" sz="2200" dirty="0"/>
              <a:t>Goal is to present final proposed guidelines and templates to the GNSO Council for consideration at its ICANN65 meeting;</a:t>
            </a:r>
          </a:p>
          <a:p>
            <a:r>
              <a:rPr lang="en-US" sz="2200" dirty="0"/>
              <a:t>Any changes to GNSO Operating Procedures will need to be posted for public comment and then formally approved by the GNSO Council.</a:t>
            </a:r>
          </a:p>
        </p:txBody>
      </p:sp>
    </p:spTree>
    <p:extLst>
      <p:ext uri="{BB962C8B-B14F-4D97-AF65-F5344CB8AC3E}">
        <p14:creationId xmlns:p14="http://schemas.microsoft.com/office/powerpoint/2010/main" val="35438667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Drafting Team Members</a:t>
            </a:r>
          </a:p>
        </p:txBody>
      </p:sp>
      <p:sp>
        <p:nvSpPr>
          <p:cNvPr id="17" name="Rectangle 16">
            <a:extLst>
              <a:ext uri="{FF2B5EF4-FFF2-40B4-BE49-F238E27FC236}">
                <a16:creationId xmlns:a16="http://schemas.microsoft.com/office/drawing/2014/main" id="{402E3D80-AE7C-3745-B079-FC678E9F2938}"/>
              </a:ext>
            </a:extLst>
          </p:cNvPr>
          <p:cNvSpPr/>
          <p:nvPr/>
        </p:nvSpPr>
        <p:spPr>
          <a:xfrm>
            <a:off x="1739734" y="1092531"/>
            <a:ext cx="5088577" cy="4154984"/>
          </a:xfrm>
          <a:prstGeom prst="rect">
            <a:avLst/>
          </a:prstGeom>
        </p:spPr>
        <p:txBody>
          <a:bodyPr wrap="square">
            <a:spAutoFit/>
          </a:bodyPr>
          <a:lstStyle/>
          <a:p>
            <a:pPr algn="ctr"/>
            <a:r>
              <a:rPr lang="en-US" sz="2200" b="1" dirty="0">
                <a:solidFill>
                  <a:srgbClr val="000000"/>
                </a:solidFill>
                <a:latin typeface="+mj-lt"/>
                <a:cs typeface="Abadi" panose="020F0502020204030204" pitchFamily="34" charset="0"/>
              </a:rPr>
              <a:t>Member			Affiliation	</a:t>
            </a:r>
          </a:p>
          <a:p>
            <a:endParaRPr lang="en-US" sz="2200" dirty="0">
              <a:solidFill>
                <a:srgbClr val="000000"/>
              </a:solidFill>
              <a:latin typeface="+mj-lt"/>
              <a:cs typeface="Abadi" panose="020F0502020204030204" pitchFamily="34" charset="0"/>
            </a:endParaRPr>
          </a:p>
          <a:p>
            <a:r>
              <a:rPr lang="en-US" sz="2200" dirty="0">
                <a:solidFill>
                  <a:srgbClr val="000000"/>
                </a:solidFill>
                <a:latin typeface="+mj-lt"/>
                <a:cs typeface="Abadi" panose="020F0502020204030204" pitchFamily="34" charset="0"/>
              </a:rPr>
              <a:t>1	Maxim </a:t>
            </a:r>
            <a:r>
              <a:rPr lang="en-US" sz="2200" dirty="0" err="1">
                <a:solidFill>
                  <a:srgbClr val="000000"/>
                </a:solidFill>
                <a:latin typeface="+mj-lt"/>
                <a:cs typeface="Abadi" panose="020F0502020204030204" pitchFamily="34" charset="0"/>
              </a:rPr>
              <a:t>Alzoba</a:t>
            </a:r>
            <a:r>
              <a:rPr lang="en-US" sz="2200" dirty="0">
                <a:solidFill>
                  <a:srgbClr val="000000"/>
                </a:solidFill>
                <a:latin typeface="+mj-lt"/>
                <a:cs typeface="Abadi" panose="020F0502020204030204" pitchFamily="34" charset="0"/>
              </a:rPr>
              <a:t>				</a:t>
            </a:r>
            <a:r>
              <a:rPr lang="en-US" sz="2200" dirty="0" err="1">
                <a:solidFill>
                  <a:srgbClr val="000000"/>
                </a:solidFill>
                <a:latin typeface="+mj-lt"/>
                <a:cs typeface="Abadi" panose="020F0502020204030204" pitchFamily="34" charset="0"/>
              </a:rPr>
              <a:t>RySG</a:t>
            </a:r>
            <a:r>
              <a:rPr lang="en-US" sz="2200" dirty="0">
                <a:solidFill>
                  <a:srgbClr val="000000"/>
                </a:solidFill>
                <a:latin typeface="+mj-lt"/>
                <a:cs typeface="Abadi" panose="020F0502020204030204" pitchFamily="34" charset="0"/>
              </a:rPr>
              <a:t>	</a:t>
            </a:r>
          </a:p>
          <a:p>
            <a:r>
              <a:rPr lang="en-US" sz="2200" dirty="0">
                <a:solidFill>
                  <a:srgbClr val="000000"/>
                </a:solidFill>
                <a:latin typeface="+mj-lt"/>
                <a:cs typeface="Abadi" panose="020F0502020204030204" pitchFamily="34" charset="0"/>
              </a:rPr>
              <a:t>2	Erica </a:t>
            </a:r>
            <a:r>
              <a:rPr lang="en-US" sz="2200" dirty="0" err="1">
                <a:solidFill>
                  <a:srgbClr val="000000"/>
                </a:solidFill>
                <a:latin typeface="+mj-lt"/>
                <a:cs typeface="Abadi" panose="020F0502020204030204" pitchFamily="34" charset="0"/>
              </a:rPr>
              <a:t>Varlese</a:t>
            </a:r>
            <a:r>
              <a:rPr lang="en-US" sz="2200" dirty="0">
                <a:solidFill>
                  <a:srgbClr val="000000"/>
                </a:solidFill>
                <a:latin typeface="+mj-lt"/>
                <a:cs typeface="Abadi" panose="020F0502020204030204" pitchFamily="34" charset="0"/>
              </a:rPr>
              <a:t>				</a:t>
            </a:r>
            <a:r>
              <a:rPr lang="en-US" sz="2200" dirty="0" err="1">
                <a:solidFill>
                  <a:srgbClr val="000000"/>
                </a:solidFill>
                <a:latin typeface="+mj-lt"/>
                <a:cs typeface="Abadi" panose="020F0502020204030204" pitchFamily="34" charset="0"/>
              </a:rPr>
              <a:t>RySG</a:t>
            </a:r>
            <a:r>
              <a:rPr lang="en-US" sz="2200" dirty="0">
                <a:solidFill>
                  <a:srgbClr val="000000"/>
                </a:solidFill>
                <a:latin typeface="+mj-lt"/>
                <a:cs typeface="Abadi" panose="020F0502020204030204" pitchFamily="34" charset="0"/>
              </a:rPr>
              <a:t>	</a:t>
            </a:r>
          </a:p>
          <a:p>
            <a:r>
              <a:rPr lang="en-US" sz="2200" dirty="0">
                <a:solidFill>
                  <a:srgbClr val="000000"/>
                </a:solidFill>
                <a:latin typeface="+mj-lt"/>
                <a:cs typeface="Abadi" panose="020F0502020204030204" pitchFamily="34" charset="0"/>
              </a:rPr>
              <a:t>3	David </a:t>
            </a:r>
            <a:r>
              <a:rPr lang="en-US" sz="2200" dirty="0" err="1">
                <a:solidFill>
                  <a:srgbClr val="000000"/>
                </a:solidFill>
                <a:latin typeface="+mj-lt"/>
                <a:cs typeface="Abadi" panose="020F0502020204030204" pitchFamily="34" charset="0"/>
              </a:rPr>
              <a:t>McAuley</a:t>
            </a:r>
            <a:r>
              <a:rPr lang="en-US" sz="2200" dirty="0">
                <a:solidFill>
                  <a:srgbClr val="000000"/>
                </a:solidFill>
                <a:latin typeface="+mj-lt"/>
                <a:cs typeface="Abadi" panose="020F0502020204030204" pitchFamily="34" charset="0"/>
              </a:rPr>
              <a:t>			</a:t>
            </a:r>
            <a:r>
              <a:rPr lang="en-US" sz="2200" dirty="0" err="1">
                <a:solidFill>
                  <a:srgbClr val="000000"/>
                </a:solidFill>
                <a:latin typeface="+mj-lt"/>
                <a:cs typeface="Abadi" panose="020F0502020204030204" pitchFamily="34" charset="0"/>
              </a:rPr>
              <a:t>RySG</a:t>
            </a:r>
            <a:r>
              <a:rPr lang="en-US" sz="2200" dirty="0">
                <a:solidFill>
                  <a:srgbClr val="000000"/>
                </a:solidFill>
                <a:latin typeface="+mj-lt"/>
                <a:cs typeface="Abadi" panose="020F0502020204030204" pitchFamily="34" charset="0"/>
              </a:rPr>
              <a:t>	</a:t>
            </a:r>
          </a:p>
          <a:p>
            <a:r>
              <a:rPr lang="en-US" sz="2200" dirty="0">
                <a:solidFill>
                  <a:srgbClr val="000000"/>
                </a:solidFill>
                <a:latin typeface="+mj-lt"/>
                <a:cs typeface="Abadi" panose="020F0502020204030204" pitchFamily="34" charset="0"/>
              </a:rPr>
              <a:t>4	Heather Forrest (chair)	IPC	</a:t>
            </a:r>
          </a:p>
          <a:p>
            <a:r>
              <a:rPr lang="en-US" sz="2200" dirty="0">
                <a:solidFill>
                  <a:srgbClr val="000000"/>
                </a:solidFill>
                <a:latin typeface="+mj-lt"/>
                <a:cs typeface="Abadi" panose="020F0502020204030204" pitchFamily="34" charset="0"/>
              </a:rPr>
              <a:t>5	Steve </a:t>
            </a:r>
            <a:r>
              <a:rPr lang="en-US" sz="2200" dirty="0" err="1">
                <a:solidFill>
                  <a:srgbClr val="000000"/>
                </a:solidFill>
                <a:latin typeface="+mj-lt"/>
                <a:cs typeface="Abadi" panose="020F0502020204030204" pitchFamily="34" charset="0"/>
              </a:rPr>
              <a:t>DelBianco</a:t>
            </a:r>
            <a:r>
              <a:rPr lang="en-US" sz="2200" dirty="0">
                <a:solidFill>
                  <a:srgbClr val="000000"/>
                </a:solidFill>
                <a:latin typeface="+mj-lt"/>
                <a:cs typeface="Abadi" panose="020F0502020204030204" pitchFamily="34" charset="0"/>
              </a:rPr>
              <a:t>			BC	</a:t>
            </a:r>
          </a:p>
          <a:p>
            <a:r>
              <a:rPr lang="en-US" sz="2200" dirty="0">
                <a:solidFill>
                  <a:srgbClr val="000000"/>
                </a:solidFill>
                <a:latin typeface="+mj-lt"/>
                <a:cs typeface="Abadi" panose="020F0502020204030204" pitchFamily="34" charset="0"/>
              </a:rPr>
              <a:t>6	Wolf-Ulrich </a:t>
            </a:r>
            <a:r>
              <a:rPr lang="en-US" sz="2200" dirty="0" err="1">
                <a:solidFill>
                  <a:srgbClr val="000000"/>
                </a:solidFill>
                <a:latin typeface="+mj-lt"/>
                <a:cs typeface="Abadi" panose="020F0502020204030204" pitchFamily="34" charset="0"/>
              </a:rPr>
              <a:t>Knoben</a:t>
            </a:r>
            <a:r>
              <a:rPr lang="en-US" sz="2200" dirty="0">
                <a:solidFill>
                  <a:srgbClr val="000000"/>
                </a:solidFill>
                <a:latin typeface="+mj-lt"/>
                <a:cs typeface="Abadi" panose="020F0502020204030204" pitchFamily="34" charset="0"/>
              </a:rPr>
              <a:t>		ISPCP	</a:t>
            </a:r>
          </a:p>
          <a:p>
            <a:r>
              <a:rPr lang="en-US" sz="2200" dirty="0">
                <a:solidFill>
                  <a:srgbClr val="000000"/>
                </a:solidFill>
                <a:latin typeface="+mj-lt"/>
                <a:cs typeface="Abadi" panose="020F0502020204030204" pitchFamily="34" charset="0"/>
              </a:rPr>
              <a:t>7	Stephanie Perrin			NSCG	</a:t>
            </a:r>
          </a:p>
          <a:p>
            <a:r>
              <a:rPr lang="en-US" sz="2200" dirty="0">
                <a:solidFill>
                  <a:srgbClr val="000000"/>
                </a:solidFill>
                <a:latin typeface="+mj-lt"/>
                <a:cs typeface="Abadi" panose="020F0502020204030204" pitchFamily="34" charset="0"/>
              </a:rPr>
              <a:t>8	</a:t>
            </a:r>
            <a:r>
              <a:rPr lang="en-US" sz="2200" dirty="0" err="1">
                <a:solidFill>
                  <a:srgbClr val="000000"/>
                </a:solidFill>
                <a:latin typeface="+mj-lt"/>
                <a:cs typeface="Abadi" panose="020F0502020204030204" pitchFamily="34" charset="0"/>
              </a:rPr>
              <a:t>Farzaneh</a:t>
            </a:r>
            <a:r>
              <a:rPr lang="en-US" sz="2200" dirty="0">
                <a:solidFill>
                  <a:srgbClr val="000000"/>
                </a:solidFill>
                <a:latin typeface="+mj-lt"/>
                <a:cs typeface="Abadi" panose="020F0502020204030204" pitchFamily="34" charset="0"/>
              </a:rPr>
              <a:t> </a:t>
            </a:r>
            <a:r>
              <a:rPr lang="en-US" sz="2200" dirty="0" err="1">
                <a:solidFill>
                  <a:srgbClr val="000000"/>
                </a:solidFill>
                <a:latin typeface="+mj-lt"/>
                <a:cs typeface="Abadi" panose="020F0502020204030204" pitchFamily="34" charset="0"/>
              </a:rPr>
              <a:t>Badii</a:t>
            </a:r>
            <a:r>
              <a:rPr lang="en-US" sz="2200" dirty="0">
                <a:solidFill>
                  <a:srgbClr val="000000"/>
                </a:solidFill>
                <a:latin typeface="+mj-lt"/>
                <a:cs typeface="Abadi" panose="020F0502020204030204" pitchFamily="34" charset="0"/>
              </a:rPr>
              <a:t>			NCSG	</a:t>
            </a:r>
          </a:p>
          <a:p>
            <a:r>
              <a:rPr lang="es-ES" sz="2200" dirty="0">
                <a:solidFill>
                  <a:srgbClr val="000000"/>
                </a:solidFill>
                <a:latin typeface="+mj-lt"/>
                <a:cs typeface="Abadi" panose="020F0502020204030204" pitchFamily="34" charset="0"/>
              </a:rPr>
              <a:t>9	Juan Manuel Rojas		NCSG	</a:t>
            </a:r>
          </a:p>
          <a:p>
            <a:r>
              <a:rPr lang="en-US" sz="2200" dirty="0">
                <a:solidFill>
                  <a:srgbClr val="000000"/>
                </a:solidFill>
                <a:latin typeface="+mj-lt"/>
                <a:cs typeface="Abadi" panose="020F0502020204030204" pitchFamily="34" charset="0"/>
              </a:rPr>
              <a:t>10	Tatiana </a:t>
            </a:r>
            <a:r>
              <a:rPr lang="en-US" sz="2200" dirty="0" err="1">
                <a:solidFill>
                  <a:srgbClr val="000000"/>
                </a:solidFill>
                <a:latin typeface="+mj-lt"/>
                <a:cs typeface="Abadi" panose="020F0502020204030204" pitchFamily="34" charset="0"/>
              </a:rPr>
              <a:t>Tropina</a:t>
            </a:r>
            <a:r>
              <a:rPr lang="en-US" sz="2200" dirty="0">
                <a:solidFill>
                  <a:srgbClr val="000000"/>
                </a:solidFill>
                <a:latin typeface="+mj-lt"/>
                <a:cs typeface="Abadi" panose="020F0502020204030204" pitchFamily="34" charset="0"/>
              </a:rPr>
              <a:t>			NCSG	</a:t>
            </a:r>
          </a:p>
        </p:txBody>
      </p:sp>
      <p:sp>
        <p:nvSpPr>
          <p:cNvPr id="18" name="TextBox 17">
            <a:extLst>
              <a:ext uri="{FF2B5EF4-FFF2-40B4-BE49-F238E27FC236}">
                <a16:creationId xmlns:a16="http://schemas.microsoft.com/office/drawing/2014/main" id="{BDCCDFF6-7C6D-7446-B460-051D10EDF0DA}"/>
              </a:ext>
            </a:extLst>
          </p:cNvPr>
          <p:cNvSpPr txBox="1"/>
          <p:nvPr/>
        </p:nvSpPr>
        <p:spPr>
          <a:xfrm>
            <a:off x="237507" y="5617031"/>
            <a:ext cx="5672707" cy="553998"/>
          </a:xfrm>
          <a:prstGeom prst="rect">
            <a:avLst/>
          </a:prstGeom>
          <a:noFill/>
        </p:spPr>
        <p:txBody>
          <a:bodyPr wrap="none" lIns="0" tIns="0" rIns="0" bIns="0" rtlCol="0">
            <a:spAutoFit/>
          </a:bodyPr>
          <a:lstStyle/>
          <a:p>
            <a:r>
              <a:rPr lang="en-US" dirty="0">
                <a:cs typeface="Source Sans Pro"/>
              </a:rPr>
              <a:t>Note: The </a:t>
            </a:r>
            <a:r>
              <a:rPr lang="en-US" dirty="0" err="1">
                <a:cs typeface="Source Sans Pro"/>
              </a:rPr>
              <a:t>RrSG’s</a:t>
            </a:r>
            <a:r>
              <a:rPr lang="en-US" dirty="0">
                <a:cs typeface="Source Sans Pro"/>
              </a:rPr>
              <a:t> representative recently had to resign </a:t>
            </a:r>
          </a:p>
          <a:p>
            <a:r>
              <a:rPr lang="en-US" dirty="0">
                <a:cs typeface="Source Sans Pro"/>
              </a:rPr>
              <a:t>and we are seeking a replacement.</a:t>
            </a:r>
          </a:p>
        </p:txBody>
      </p:sp>
    </p:spTree>
    <p:extLst>
      <p:ext uri="{BB962C8B-B14F-4D97-AF65-F5344CB8AC3E}">
        <p14:creationId xmlns:p14="http://schemas.microsoft.com/office/powerpoint/2010/main" val="3365194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Actions Needing Templates and/or Guidance</a:t>
            </a:r>
          </a:p>
        </p:txBody>
      </p:sp>
      <p:sp>
        <p:nvSpPr>
          <p:cNvPr id="3" name="Content Placeholder 2"/>
          <p:cNvSpPr>
            <a:spLocks noGrp="1"/>
          </p:cNvSpPr>
          <p:nvPr>
            <p:ph sz="quarter" idx="10"/>
          </p:nvPr>
        </p:nvSpPr>
        <p:spPr>
          <a:xfrm>
            <a:off x="374904" y="771072"/>
            <a:ext cx="8274244" cy="5499098"/>
          </a:xfrm>
        </p:spPr>
        <p:txBody>
          <a:bodyPr/>
          <a:lstStyle/>
          <a:p>
            <a:pPr lvl="0"/>
            <a:r>
              <a:rPr lang="en-US" b="1" dirty="0"/>
              <a:t>Article 4 (Accountability and Review): 4.3 Independent Review Process (IRP) for covered ICANN actions; Annex D: EC Mechanism: 4.2 Community IRP</a:t>
            </a:r>
            <a:r>
              <a:rPr lang="en-US" dirty="0"/>
              <a:t> - initiating an IRP, representation and payment, and decision to make the claim for Council consideration</a:t>
            </a:r>
          </a:p>
          <a:p>
            <a:pPr lvl="0"/>
            <a:r>
              <a:rPr lang="en-US" b="1" i="1" dirty="0">
                <a:solidFill>
                  <a:schemeClr val="accent6"/>
                </a:solidFill>
              </a:rPr>
              <a:t>Section 18.12 Special IANA Naming Function Reviews (IFRs) </a:t>
            </a:r>
            <a:r>
              <a:rPr lang="en-US" i="1" dirty="0">
                <a:solidFill>
                  <a:schemeClr val="accent6"/>
                </a:solidFill>
              </a:rPr>
              <a:t>-- proposed process for revising the procedures and outcomes and a consultation process developed with the </a:t>
            </a:r>
            <a:r>
              <a:rPr lang="en-US" i="1" dirty="0" err="1">
                <a:solidFill>
                  <a:schemeClr val="accent6"/>
                </a:solidFill>
              </a:rPr>
              <a:t>ccNSO</a:t>
            </a:r>
            <a:r>
              <a:rPr lang="en-US" i="1" dirty="0">
                <a:solidFill>
                  <a:schemeClr val="accent6"/>
                </a:solidFill>
              </a:rPr>
              <a:t> on whether to initiate the IFR</a:t>
            </a:r>
          </a:p>
          <a:p>
            <a:pPr lvl="0"/>
            <a:r>
              <a:rPr lang="en-US" b="1" dirty="0"/>
              <a:t>Section 1.3 approval action community forum and 2.3 rejection action community forum</a:t>
            </a:r>
            <a:r>
              <a:rPr lang="en-US" dirty="0"/>
              <a:t> – proposed process for input </a:t>
            </a:r>
          </a:p>
          <a:p>
            <a:pPr lvl="0"/>
            <a:r>
              <a:rPr lang="en-US" b="1" dirty="0"/>
              <a:t>Section 2.2 petition process for specified actions</a:t>
            </a:r>
            <a:r>
              <a:rPr lang="en-US" dirty="0"/>
              <a:t> – rules for submitting petitions and identify representative</a:t>
            </a:r>
          </a:p>
          <a:p>
            <a:pPr lvl="0"/>
            <a:r>
              <a:rPr lang="en-US" b="1" dirty="0"/>
              <a:t>Section 3.1 Nominating Committee Director removal process and section 3.3 Board recall process</a:t>
            </a:r>
            <a:r>
              <a:rPr lang="en-US" dirty="0"/>
              <a:t>  -- representation, participation, and communication</a:t>
            </a:r>
          </a:p>
        </p:txBody>
      </p:sp>
    </p:spTree>
    <p:extLst>
      <p:ext uri="{BB962C8B-B14F-4D97-AF65-F5344CB8AC3E}">
        <p14:creationId xmlns:p14="http://schemas.microsoft.com/office/powerpoint/2010/main" val="31533927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18.12 Special IFRs</a:t>
            </a:r>
          </a:p>
        </p:txBody>
      </p:sp>
      <p:sp>
        <p:nvSpPr>
          <p:cNvPr id="3" name="Content Placeholder 2"/>
          <p:cNvSpPr>
            <a:spLocks noGrp="1"/>
          </p:cNvSpPr>
          <p:nvPr>
            <p:ph sz="quarter" idx="10"/>
          </p:nvPr>
        </p:nvSpPr>
        <p:spPr>
          <a:xfrm>
            <a:off x="374904" y="984827"/>
            <a:ext cx="8274244" cy="5285343"/>
          </a:xfrm>
        </p:spPr>
        <p:txBody>
          <a:bodyPr/>
          <a:lstStyle/>
          <a:p>
            <a:pPr marL="0" indent="0">
              <a:buNone/>
            </a:pPr>
            <a:r>
              <a:rPr lang="en-US" dirty="0"/>
              <a:t>Per Section 18.12 of the ICANN Bylaws: </a:t>
            </a:r>
          </a:p>
          <a:p>
            <a:pPr marL="0" indent="0">
              <a:buNone/>
            </a:pPr>
            <a:r>
              <a:rPr lang="en-US" dirty="0"/>
              <a:t>(a) A Special IFR may be initiated outside of the cycle for the Periodic IFRs to address any deficiency, problem or other issue that has adversely affected PTI’s performance under the IANA Naming Function Contract and IANA Naming Function SOW [under] the following conditions:</a:t>
            </a:r>
          </a:p>
          <a:p>
            <a:pPr marL="0" indent="0">
              <a:buNone/>
            </a:pPr>
            <a:r>
              <a:rPr lang="en-US" dirty="0"/>
              <a:t>(</a:t>
            </a:r>
            <a:r>
              <a:rPr lang="en-US" dirty="0" err="1"/>
              <a:t>i</a:t>
            </a:r>
            <a:r>
              <a:rPr lang="en-US" dirty="0"/>
              <a:t>) The Remedial Action Procedures of the CSC set forth in the IANA Naming Function Contract shall have been followed and failed to correct the PTI Performance Issue and the outcome of such procedures shall have been reviewed by the </a:t>
            </a:r>
            <a:r>
              <a:rPr lang="en-US" dirty="0" err="1"/>
              <a:t>ccNSO</a:t>
            </a:r>
            <a:r>
              <a:rPr lang="en-US" dirty="0"/>
              <a:t> and GNSO according to each organization’s respective operating procedures;</a:t>
            </a:r>
          </a:p>
          <a:p>
            <a:pPr marL="0" indent="0">
              <a:buNone/>
            </a:pPr>
            <a:r>
              <a:rPr lang="en-US" dirty="0"/>
              <a:t>(ii) The IANA Problem Resolution Process set forth in the IANA Naming Function Contract shall have been followed and failed to correct the PTI Performance Issue and the outcome of such process shall have been reviewed by the </a:t>
            </a:r>
            <a:r>
              <a:rPr lang="en-US" dirty="0" err="1"/>
              <a:t>ccNSO</a:t>
            </a:r>
            <a:r>
              <a:rPr lang="en-US" dirty="0"/>
              <a:t> and GNSO according to each organization’s respective operating procedures.</a:t>
            </a:r>
          </a:p>
        </p:txBody>
      </p:sp>
    </p:spTree>
    <p:extLst>
      <p:ext uri="{BB962C8B-B14F-4D97-AF65-F5344CB8AC3E}">
        <p14:creationId xmlns:p14="http://schemas.microsoft.com/office/powerpoint/2010/main" val="41867771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74904" y="46179"/>
            <a:ext cx="8460338" cy="450663"/>
          </a:xfrm>
        </p:spPr>
        <p:txBody>
          <a:bodyPr/>
          <a:lstStyle/>
          <a:p>
            <a:r>
              <a:rPr lang="en-US" dirty="0"/>
              <a:t>18.12 Special IFRs – </a:t>
            </a:r>
            <a:r>
              <a:rPr lang="en-US" dirty="0" err="1"/>
              <a:t>ccNSO</a:t>
            </a:r>
            <a:r>
              <a:rPr lang="en-US" dirty="0"/>
              <a:t>/GNSO Coordination</a:t>
            </a:r>
          </a:p>
        </p:txBody>
      </p:sp>
      <p:sp>
        <p:nvSpPr>
          <p:cNvPr id="3" name="Content Placeholder 2"/>
          <p:cNvSpPr>
            <a:spLocks noGrp="1"/>
          </p:cNvSpPr>
          <p:nvPr>
            <p:ph sz="quarter" idx="10"/>
          </p:nvPr>
        </p:nvSpPr>
        <p:spPr>
          <a:xfrm>
            <a:off x="374904" y="984827"/>
            <a:ext cx="8274244" cy="5285343"/>
          </a:xfrm>
        </p:spPr>
        <p:txBody>
          <a:bodyPr/>
          <a:lstStyle/>
          <a:p>
            <a:r>
              <a:rPr lang="en-US" sz="2400" dirty="0"/>
              <a:t>Jointly determine the criteria for determining the trigger for an IFR:</a:t>
            </a:r>
          </a:p>
          <a:p>
            <a:pPr lvl="1"/>
            <a:r>
              <a:rPr lang="en-US" sz="2200" dirty="0"/>
              <a:t>How to determine/agree that the Remedial Action Procedures of the CSC set forth in the IANA Naming Function Contract shall have been followed and failed to correct the PTI Performance Issue;</a:t>
            </a:r>
          </a:p>
          <a:p>
            <a:pPr lvl="1"/>
            <a:r>
              <a:rPr lang="en-US" sz="2200" dirty="0"/>
              <a:t>How to determine/agree that the IANA Problem Resolution Process set forth in the IANA Naming Function Contract shall have been followed and failed to correct the PTI Performance Issue;</a:t>
            </a:r>
          </a:p>
          <a:p>
            <a:r>
              <a:rPr lang="en-US" sz="2400" dirty="0"/>
              <a:t>How to agree to jointly initiate an IFR; </a:t>
            </a:r>
          </a:p>
          <a:p>
            <a:r>
              <a:rPr lang="en-US" sz="2400" dirty="0"/>
              <a:t>How to communicate the joint IFR.</a:t>
            </a:r>
          </a:p>
        </p:txBody>
      </p:sp>
    </p:spTree>
    <p:extLst>
      <p:ext uri="{BB962C8B-B14F-4D97-AF65-F5344CB8AC3E}">
        <p14:creationId xmlns:p14="http://schemas.microsoft.com/office/powerpoint/2010/main" val="3393524755"/>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 (2).potx" id="{F2E86674-818B-4AF6-B9A5-625A3A795F51}" vid="{F6BB203E-BAFC-494B-A50F-57F1DB9FFFE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ICANNPPT_Arial_4x3_June 2017_potx</Template>
  <TotalTime>2698</TotalTime>
  <Words>652</Words>
  <Application>Microsoft Macintosh PowerPoint</Application>
  <PresentationFormat>On-screen Show (4:3)</PresentationFormat>
  <Paragraphs>49</Paragraphs>
  <Slides>7</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vt:lpstr>
      <vt:lpstr>Wingdings</vt:lpstr>
      <vt:lpstr>ICANNPPT_Arial_4x3_June 2017_potx</vt:lpstr>
      <vt:lpstr>GNSO Empowered Community Roles and Responsibilities – GNSO Operating Procedures Templates and Guideline Development </vt:lpstr>
      <vt:lpstr>Background</vt:lpstr>
      <vt:lpstr>Current Status</vt:lpstr>
      <vt:lpstr>Drafting Team Members</vt:lpstr>
      <vt:lpstr>Actions Needing Templates and/or Guidance</vt:lpstr>
      <vt:lpstr>18.12 Special IFRs</vt:lpstr>
      <vt:lpstr>18.12 Special IFRs – ccNSO/GNSO Coordination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Emily Barabas</dc:creator>
  <cp:lastModifiedBy>Microsoft Office User</cp:lastModifiedBy>
  <cp:revision>97</cp:revision>
  <cp:lastPrinted>2018-10-20T11:43:20Z</cp:lastPrinted>
  <dcterms:created xsi:type="dcterms:W3CDTF">2018-06-20T12:22:16Z</dcterms:created>
  <dcterms:modified xsi:type="dcterms:W3CDTF">2019-04-24T22:34:02Z</dcterms:modified>
</cp:coreProperties>
</file>