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8" r:id="rId3"/>
    <p:sldId id="259" r:id="rId4"/>
    <p:sldId id="260" r:id="rId5"/>
    <p:sldId id="261" r:id="rId6"/>
    <p:sldId id="257"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73"/>
    <p:restoredTop sz="94637"/>
  </p:normalViewPr>
  <p:slideViewPr>
    <p:cSldViewPr snapToGrid="0" snapToObjects="1">
      <p:cViewPr varScale="1">
        <p:scale>
          <a:sx n="119" d="100"/>
          <a:sy n="119" d="100"/>
        </p:scale>
        <p:origin x="232" y="5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F5FCDB-F940-954F-9CF6-313B5DD3F276}" type="datetimeFigureOut">
              <a:rPr lang="en-GB" smtClean="0"/>
              <a:t>29/04/2019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ABA745-4E58-7B41-9E80-715CC2B83769}" type="slidenum">
              <a:rPr lang="en-GB" smtClean="0"/>
              <a:t>‹#›</a:t>
            </a:fld>
            <a:endParaRPr lang="en-GB"/>
          </a:p>
        </p:txBody>
      </p:sp>
    </p:spTree>
    <p:extLst>
      <p:ext uri="{BB962C8B-B14F-4D97-AF65-F5344CB8AC3E}">
        <p14:creationId xmlns:p14="http://schemas.microsoft.com/office/powerpoint/2010/main" val="1889921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7ABA745-4E58-7B41-9E80-715CC2B83769}" type="slidenum">
              <a:rPr lang="en-GB" smtClean="0"/>
              <a:t>4</a:t>
            </a:fld>
            <a:endParaRPr lang="en-GB"/>
          </a:p>
        </p:txBody>
      </p:sp>
    </p:spTree>
    <p:extLst>
      <p:ext uri="{BB962C8B-B14F-4D97-AF65-F5344CB8AC3E}">
        <p14:creationId xmlns:p14="http://schemas.microsoft.com/office/powerpoint/2010/main" val="2379184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7ABA745-4E58-7B41-9E80-715CC2B83769}" type="slidenum">
              <a:rPr lang="en-GB" smtClean="0"/>
              <a:t>8</a:t>
            </a:fld>
            <a:endParaRPr lang="en-GB"/>
          </a:p>
        </p:txBody>
      </p:sp>
    </p:spTree>
    <p:extLst>
      <p:ext uri="{BB962C8B-B14F-4D97-AF65-F5344CB8AC3E}">
        <p14:creationId xmlns:p14="http://schemas.microsoft.com/office/powerpoint/2010/main" val="1242995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4970A-1B9B-004C-96D5-A0DF27A1F2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2D1E0AA-BF6D-A44F-9BA2-3368D730B7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320540F-C037-D54F-AABF-15BDF1FE9CEF}"/>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5" name="Footer Placeholder 4">
            <a:extLst>
              <a:ext uri="{FF2B5EF4-FFF2-40B4-BE49-F238E27FC236}">
                <a16:creationId xmlns:a16="http://schemas.microsoft.com/office/drawing/2014/main" id="{A4E10A51-4F0D-A043-8DC6-7BA07B67EC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ACA43F-6D3D-A04C-8CF0-40BCCBF248E3}"/>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3574413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96217-8D5F-B047-8710-DBA23692657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6D0304C-D174-7941-BA21-EAC134C3E8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23A9A3-EDBB-2847-8C5F-36AB02D808FC}"/>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5" name="Footer Placeholder 4">
            <a:extLst>
              <a:ext uri="{FF2B5EF4-FFF2-40B4-BE49-F238E27FC236}">
                <a16:creationId xmlns:a16="http://schemas.microsoft.com/office/drawing/2014/main" id="{4C071945-B71A-0E47-BB39-B46BE5EE5D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C643A7-D605-4447-8B23-14DE48B4EA54}"/>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1904852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F90ACB-7BF5-CD47-80EE-EDBB6F58569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30AED6-E2F3-9D4F-B328-C7C818C401E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4882ED-EC46-784B-8337-4CD050DC1A47}"/>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5" name="Footer Placeholder 4">
            <a:extLst>
              <a:ext uri="{FF2B5EF4-FFF2-40B4-BE49-F238E27FC236}">
                <a16:creationId xmlns:a16="http://schemas.microsoft.com/office/drawing/2014/main" id="{B6ECEBF3-ED72-CA45-8EC9-E142F5A66B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958E9B-AC64-9942-9E6B-187E7B9A94CD}"/>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985922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758BD-A6A8-734D-8866-3956E4A7612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902F56B-8462-4043-981F-799833122D2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9F07DB-98CC-A24F-998F-AE4C643D176E}"/>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5" name="Footer Placeholder 4">
            <a:extLst>
              <a:ext uri="{FF2B5EF4-FFF2-40B4-BE49-F238E27FC236}">
                <a16:creationId xmlns:a16="http://schemas.microsoft.com/office/drawing/2014/main" id="{ACCC8A6B-8990-A448-9F5B-AF65D145CE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444B23-9863-F34B-A376-25C515A820AE}"/>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1004541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795E4-60FB-C342-A550-010B99D962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CA4EF8D-362B-9544-B62A-78E1C7CAEB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52CC28-6277-3B46-B00B-3252CB59311A}"/>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5" name="Footer Placeholder 4">
            <a:extLst>
              <a:ext uri="{FF2B5EF4-FFF2-40B4-BE49-F238E27FC236}">
                <a16:creationId xmlns:a16="http://schemas.microsoft.com/office/drawing/2014/main" id="{D1036DE4-5DB2-B44E-A9F0-70A4040278A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708E30-0969-0149-BEEB-C78E5580E279}"/>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2048866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D04D1-160D-294E-9317-49E3CB148FA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A30CBE-E026-F94B-B68F-7AC88AC43FB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6BB6D18-3B60-814D-91FB-A373C3C41DE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AC6829C-CCE6-1A43-8335-D9530C505856}"/>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6" name="Footer Placeholder 5">
            <a:extLst>
              <a:ext uri="{FF2B5EF4-FFF2-40B4-BE49-F238E27FC236}">
                <a16:creationId xmlns:a16="http://schemas.microsoft.com/office/drawing/2014/main" id="{ADB1D913-7AB3-F249-90A9-CFCAEFFD1A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763342-B92C-724E-BF14-26FB3D0B4A48}"/>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1958826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B232-4A80-6049-8BD9-60F0DF09268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614F1A4-91C4-9B47-BBA4-D2DE2E8C74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CBE9181-DDF3-2A4C-A038-BCF41D387D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F55ED21-7ECA-3A45-BF4A-6795812771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71EA792-4646-7744-887C-2A2AFCAA52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131BFC8-88E7-5547-9D5C-5D31433F57F4}"/>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8" name="Footer Placeholder 7">
            <a:extLst>
              <a:ext uri="{FF2B5EF4-FFF2-40B4-BE49-F238E27FC236}">
                <a16:creationId xmlns:a16="http://schemas.microsoft.com/office/drawing/2014/main" id="{AE2F04CB-259C-D844-8C00-A7B4402D13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49088F3-ACFE-6C4C-9D5D-81F8A2FA4DFB}"/>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4073763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E98AB-3F73-D84F-A5D9-8EF033D13F4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534F85-1603-D84E-829D-16D6F1DB98B4}"/>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4" name="Footer Placeholder 3">
            <a:extLst>
              <a:ext uri="{FF2B5EF4-FFF2-40B4-BE49-F238E27FC236}">
                <a16:creationId xmlns:a16="http://schemas.microsoft.com/office/drawing/2014/main" id="{920070EE-4297-FD4E-A00A-87D48FAA0F5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21D5E1E-E3D5-5B48-8B12-C652BBFC3539}"/>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2022270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9D824F-AB20-704F-BB07-4234FDF86474}"/>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3" name="Footer Placeholder 2">
            <a:extLst>
              <a:ext uri="{FF2B5EF4-FFF2-40B4-BE49-F238E27FC236}">
                <a16:creationId xmlns:a16="http://schemas.microsoft.com/office/drawing/2014/main" id="{F5DBC17B-D63E-AA4B-AE0D-CD9D57BF64C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287CC9B-C827-8A4D-95F3-A896E2B9B432}"/>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1040733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69983-37CE-9A4D-96B8-D1A06C535F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EDF3ABE-9B6D-384B-822D-E3189207EF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2D4C94D-C3C3-534A-880E-3E5BAF379B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2562AD-C419-1A4B-8DF5-B2BB3E816719}"/>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6" name="Footer Placeholder 5">
            <a:extLst>
              <a:ext uri="{FF2B5EF4-FFF2-40B4-BE49-F238E27FC236}">
                <a16:creationId xmlns:a16="http://schemas.microsoft.com/office/drawing/2014/main" id="{9A8722BF-BFBD-C149-8D77-D041A0AAC0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D094AA-4A32-9945-B086-DE73B6B62DF1}"/>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786963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50A26-8595-504D-B3EF-96AA27C8FA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A87C1CB-E6AA-4B4F-A895-A75B1FB750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60CB398-4144-7143-92BD-AE693DE8FC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BA9781-D23B-6043-9E09-BB39E66E3087}"/>
              </a:ext>
            </a:extLst>
          </p:cNvPr>
          <p:cNvSpPr>
            <a:spLocks noGrp="1"/>
          </p:cNvSpPr>
          <p:nvPr>
            <p:ph type="dt" sz="half" idx="10"/>
          </p:nvPr>
        </p:nvSpPr>
        <p:spPr/>
        <p:txBody>
          <a:bodyPr/>
          <a:lstStyle/>
          <a:p>
            <a:fld id="{F5DF80B6-3881-D44C-99BA-475C0A4EEB14}" type="datetimeFigureOut">
              <a:rPr lang="en-GB" smtClean="0"/>
              <a:t>29/04/2019</a:t>
            </a:fld>
            <a:endParaRPr lang="en-GB"/>
          </a:p>
        </p:txBody>
      </p:sp>
      <p:sp>
        <p:nvSpPr>
          <p:cNvPr id="6" name="Footer Placeholder 5">
            <a:extLst>
              <a:ext uri="{FF2B5EF4-FFF2-40B4-BE49-F238E27FC236}">
                <a16:creationId xmlns:a16="http://schemas.microsoft.com/office/drawing/2014/main" id="{FA2F8A42-561A-4E47-85EF-4724F53BCD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8699BE-DF71-4E4B-B48D-DC5E296F0EF1}"/>
              </a:ext>
            </a:extLst>
          </p:cNvPr>
          <p:cNvSpPr>
            <a:spLocks noGrp="1"/>
          </p:cNvSpPr>
          <p:nvPr>
            <p:ph type="sldNum" sz="quarter" idx="12"/>
          </p:nvPr>
        </p:nvSpPr>
        <p:spPr/>
        <p:txBody>
          <a:bodyPr/>
          <a:lstStyle/>
          <a:p>
            <a:fld id="{399A216B-0792-AB4C-8F59-DD32D8C546E6}" type="slidenum">
              <a:rPr lang="en-GB" smtClean="0"/>
              <a:t>‹#›</a:t>
            </a:fld>
            <a:endParaRPr lang="en-GB"/>
          </a:p>
        </p:txBody>
      </p:sp>
    </p:spTree>
    <p:extLst>
      <p:ext uri="{BB962C8B-B14F-4D97-AF65-F5344CB8AC3E}">
        <p14:creationId xmlns:p14="http://schemas.microsoft.com/office/powerpoint/2010/main" val="2608145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1BE4A3-88E9-6947-B57D-CA7F9A826B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B45305F-87B5-6844-B927-FA985CC98E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B523606-2887-FC49-921B-CC4DACBAFF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DF80B6-3881-D44C-99BA-475C0A4EEB14}" type="datetimeFigureOut">
              <a:rPr lang="en-GB" smtClean="0"/>
              <a:t>29/04/2019</a:t>
            </a:fld>
            <a:endParaRPr lang="en-GB"/>
          </a:p>
        </p:txBody>
      </p:sp>
      <p:sp>
        <p:nvSpPr>
          <p:cNvPr id="5" name="Footer Placeholder 4">
            <a:extLst>
              <a:ext uri="{FF2B5EF4-FFF2-40B4-BE49-F238E27FC236}">
                <a16:creationId xmlns:a16="http://schemas.microsoft.com/office/drawing/2014/main" id="{7964BEB7-B715-314A-920D-4BE4E5E3ED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CF99881-9A06-7E4C-B06D-E51B76AB3E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A216B-0792-AB4C-8F59-DD32D8C546E6}" type="slidenum">
              <a:rPr lang="en-GB" smtClean="0"/>
              <a:t>‹#›</a:t>
            </a:fld>
            <a:endParaRPr lang="en-GB"/>
          </a:p>
        </p:txBody>
      </p:sp>
    </p:spTree>
    <p:extLst>
      <p:ext uri="{BB962C8B-B14F-4D97-AF65-F5344CB8AC3E}">
        <p14:creationId xmlns:p14="http://schemas.microsoft.com/office/powerpoint/2010/main" val="39071809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C9761-509E-DD47-96CF-C74289CBA87A}"/>
              </a:ext>
            </a:extLst>
          </p:cNvPr>
          <p:cNvSpPr>
            <a:spLocks noGrp="1"/>
          </p:cNvSpPr>
          <p:nvPr>
            <p:ph type="ctrTitle"/>
          </p:nvPr>
        </p:nvSpPr>
        <p:spPr/>
        <p:txBody>
          <a:bodyPr/>
          <a:lstStyle/>
          <a:p>
            <a:r>
              <a:rPr lang="en-GB" dirty="0"/>
              <a:t>Special IFR</a:t>
            </a:r>
          </a:p>
        </p:txBody>
      </p:sp>
      <p:sp>
        <p:nvSpPr>
          <p:cNvPr id="3" name="Subtitle 2">
            <a:extLst>
              <a:ext uri="{FF2B5EF4-FFF2-40B4-BE49-F238E27FC236}">
                <a16:creationId xmlns:a16="http://schemas.microsoft.com/office/drawing/2014/main" id="{2260EE5F-9CCC-3244-9049-C25CDC8059B0}"/>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075862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18F20-4431-9141-B3C7-8A1092255318}"/>
              </a:ext>
            </a:extLst>
          </p:cNvPr>
          <p:cNvSpPr>
            <a:spLocks noGrp="1"/>
          </p:cNvSpPr>
          <p:nvPr>
            <p:ph type="title"/>
          </p:nvPr>
        </p:nvSpPr>
        <p:spPr/>
        <p:txBody>
          <a:bodyPr/>
          <a:lstStyle/>
          <a:p>
            <a:r>
              <a:rPr lang="en-GB" dirty="0"/>
              <a:t>Triggering Events</a:t>
            </a:r>
          </a:p>
        </p:txBody>
      </p:sp>
      <p:sp>
        <p:nvSpPr>
          <p:cNvPr id="3" name="Content Placeholder 2">
            <a:extLst>
              <a:ext uri="{FF2B5EF4-FFF2-40B4-BE49-F238E27FC236}">
                <a16:creationId xmlns:a16="http://schemas.microsoft.com/office/drawing/2014/main" id="{F25737CA-0470-C547-8C4A-1DC1AEA0CDB3}"/>
              </a:ext>
            </a:extLst>
          </p:cNvPr>
          <p:cNvSpPr>
            <a:spLocks noGrp="1"/>
          </p:cNvSpPr>
          <p:nvPr>
            <p:ph idx="1"/>
          </p:nvPr>
        </p:nvSpPr>
        <p:spPr/>
        <p:txBody>
          <a:bodyPr/>
          <a:lstStyle/>
          <a:p>
            <a:r>
              <a:rPr lang="en-US" dirty="0"/>
              <a:t>A Special IFR may be initiated outside of the cycle for the Periodic IFRs to address any deficiency, problem or other issue that has adversely affected PTI's performance under the IANA Naming Function Contract and IANA Naming Function SOW (a "</a:t>
            </a:r>
            <a:r>
              <a:rPr lang="en-US" b="1" dirty="0"/>
              <a:t>PTI Performance Issue</a:t>
            </a:r>
            <a:r>
              <a:rPr lang="en-US" dirty="0"/>
              <a:t>"), following the </a:t>
            </a:r>
            <a:r>
              <a:rPr lang="en-US" sz="3200" b="1" dirty="0"/>
              <a:t>satisfaction of each of the following conditions</a:t>
            </a:r>
            <a:r>
              <a:rPr lang="en-US" dirty="0"/>
              <a:t>:</a:t>
            </a:r>
            <a:endParaRPr lang="en-GB" dirty="0"/>
          </a:p>
        </p:txBody>
      </p:sp>
    </p:spTree>
    <p:extLst>
      <p:ext uri="{BB962C8B-B14F-4D97-AF65-F5344CB8AC3E}">
        <p14:creationId xmlns:p14="http://schemas.microsoft.com/office/powerpoint/2010/main" val="3557504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D9F4F-5C32-5A41-B1BE-33D20419FC2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67F8700-D11C-6146-8D1C-154DCCEBA139}"/>
              </a:ext>
            </a:extLst>
          </p:cNvPr>
          <p:cNvSpPr>
            <a:spLocks noGrp="1"/>
          </p:cNvSpPr>
          <p:nvPr>
            <p:ph idx="1"/>
          </p:nvPr>
        </p:nvSpPr>
        <p:spPr/>
        <p:txBody>
          <a:bodyPr/>
          <a:lstStyle/>
          <a:p>
            <a:pPr marL="0" indent="0">
              <a:buNone/>
            </a:pPr>
            <a:r>
              <a:rPr lang="en-US" dirty="0"/>
              <a:t>1. The </a:t>
            </a:r>
            <a:r>
              <a:rPr lang="en-US" b="1" dirty="0"/>
              <a:t>RAP </a:t>
            </a:r>
            <a:r>
              <a:rPr lang="en-US" dirty="0"/>
              <a:t>of the CSC set forth in the </a:t>
            </a:r>
            <a:r>
              <a:rPr lang="en-US" b="1" dirty="0"/>
              <a:t>IANA Naming Function Contract </a:t>
            </a:r>
            <a:r>
              <a:rPr lang="en-US" dirty="0"/>
              <a:t>has been followed and failed to correct the PTI Performance Issue  and the outcome has been reviewed by the </a:t>
            </a:r>
            <a:r>
              <a:rPr lang="en-US" dirty="0" err="1"/>
              <a:t>ccNSO</a:t>
            </a:r>
            <a:r>
              <a:rPr lang="en-US" dirty="0"/>
              <a:t> and GNSO according to each organization's respective operating procedures.</a:t>
            </a:r>
          </a:p>
          <a:p>
            <a:endParaRPr lang="en-US" dirty="0"/>
          </a:p>
          <a:p>
            <a:pPr marL="0" indent="0">
              <a:buNone/>
            </a:pPr>
            <a:r>
              <a:rPr lang="en-US" dirty="0"/>
              <a:t>2. The</a:t>
            </a:r>
            <a:r>
              <a:rPr lang="en-US" b="1" dirty="0"/>
              <a:t> IANA Problem Resolution Process set forth in the IANA Naming Function Contract </a:t>
            </a:r>
            <a:r>
              <a:rPr lang="en-US" dirty="0"/>
              <a:t>has been followed and failed to correct the PTI Performance Issue and the outcome has been reviewed by the </a:t>
            </a:r>
            <a:r>
              <a:rPr lang="en-US" dirty="0" err="1"/>
              <a:t>ccNSO</a:t>
            </a:r>
            <a:r>
              <a:rPr lang="en-US" dirty="0"/>
              <a:t> and GNSO according to each organization's respective operating procedures;</a:t>
            </a:r>
            <a:endParaRPr lang="en-GB" dirty="0"/>
          </a:p>
        </p:txBody>
      </p:sp>
    </p:spTree>
    <p:extLst>
      <p:ext uri="{BB962C8B-B14F-4D97-AF65-F5344CB8AC3E}">
        <p14:creationId xmlns:p14="http://schemas.microsoft.com/office/powerpoint/2010/main" val="2910567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0D0CF-B312-0D46-820A-0669F491D1E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32050D3-F43B-8743-91AF-8CDB2BD61F79}"/>
              </a:ext>
            </a:extLst>
          </p:cNvPr>
          <p:cNvSpPr>
            <a:spLocks noGrp="1"/>
          </p:cNvSpPr>
          <p:nvPr>
            <p:ph idx="1"/>
          </p:nvPr>
        </p:nvSpPr>
        <p:spPr/>
        <p:txBody>
          <a:bodyPr/>
          <a:lstStyle/>
          <a:p>
            <a:pPr marL="0" indent="0">
              <a:buNone/>
            </a:pPr>
            <a:r>
              <a:rPr lang="en-US" dirty="0"/>
              <a:t>3. The </a:t>
            </a:r>
            <a:r>
              <a:rPr lang="en-US" dirty="0" err="1"/>
              <a:t>ccNSO</a:t>
            </a:r>
            <a:r>
              <a:rPr lang="en-US" dirty="0"/>
              <a:t> and GNSO shall have considered the outcomes of the processes under (</a:t>
            </a:r>
            <a:r>
              <a:rPr lang="en-US" dirty="0" err="1"/>
              <a:t>i</a:t>
            </a:r>
            <a:r>
              <a:rPr lang="en-US" dirty="0"/>
              <a:t>) and (ii) and </a:t>
            </a:r>
            <a:r>
              <a:rPr lang="en-US" b="1" dirty="0"/>
              <a:t>shall have conducted meaningful consultation with the other Supporting Organizations and Advisory Committees </a:t>
            </a:r>
            <a:r>
              <a:rPr lang="en-US" dirty="0"/>
              <a:t>with respect to the PTI Performance Issue and </a:t>
            </a:r>
            <a:r>
              <a:rPr lang="en-US" b="1" dirty="0"/>
              <a:t>whether or not to initiate a Special IFR</a:t>
            </a:r>
            <a:r>
              <a:rPr lang="en-US" dirty="0"/>
              <a:t>; and</a:t>
            </a:r>
            <a:endParaRPr lang="en-GB" dirty="0"/>
          </a:p>
        </p:txBody>
      </p:sp>
    </p:spTree>
    <p:extLst>
      <p:ext uri="{BB962C8B-B14F-4D97-AF65-F5344CB8AC3E}">
        <p14:creationId xmlns:p14="http://schemas.microsoft.com/office/powerpoint/2010/main" val="3556171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0EB3A-CE6D-334B-AEC8-8C62C13BFB4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B11661D-1F6A-7F44-BB32-58531D145C18}"/>
              </a:ext>
            </a:extLst>
          </p:cNvPr>
          <p:cNvSpPr>
            <a:spLocks noGrp="1"/>
          </p:cNvSpPr>
          <p:nvPr>
            <p:ph idx="1"/>
          </p:nvPr>
        </p:nvSpPr>
        <p:spPr/>
        <p:txBody>
          <a:bodyPr/>
          <a:lstStyle/>
          <a:p>
            <a:pPr marL="0" indent="0">
              <a:buNone/>
            </a:pPr>
            <a:r>
              <a:rPr lang="en-GB" dirty="0"/>
              <a:t>4. </a:t>
            </a:r>
            <a:r>
              <a:rPr lang="en-US" dirty="0"/>
              <a:t>After a (regular ICANN) public comment period, at request of public comment period by the </a:t>
            </a:r>
            <a:r>
              <a:rPr lang="en-US" dirty="0" err="1"/>
              <a:t>ccNSO</a:t>
            </a:r>
            <a:r>
              <a:rPr lang="en-US" dirty="0"/>
              <a:t> </a:t>
            </a:r>
            <a:r>
              <a:rPr lang="en-US" b="1" dirty="0"/>
              <a:t>and</a:t>
            </a:r>
            <a:r>
              <a:rPr lang="en-US" dirty="0"/>
              <a:t> the GNSO, a Special IFR shall have been approved by the vote of: </a:t>
            </a:r>
          </a:p>
          <a:p>
            <a:pPr marL="0" indent="0">
              <a:buNone/>
            </a:pPr>
            <a:r>
              <a:rPr lang="en-US" dirty="0"/>
              <a:t>	(A)a </a:t>
            </a:r>
            <a:r>
              <a:rPr lang="en-US" b="1" dirty="0"/>
              <a:t>supermajority of the </a:t>
            </a:r>
            <a:r>
              <a:rPr lang="en-US" b="1" dirty="0" err="1"/>
              <a:t>ccNSO</a:t>
            </a:r>
            <a:r>
              <a:rPr lang="en-US" b="1" dirty="0"/>
              <a:t> Council (pursuant to the </a:t>
            </a:r>
            <a:r>
              <a:rPr lang="en-US" b="1" dirty="0" err="1"/>
              <a:t>ccNSO's</a:t>
            </a:r>
            <a:r>
              <a:rPr lang="en-US" b="1" dirty="0"/>
              <a:t> procedures or if such procedures do not define a supermajority, two-thirds (2/3) of the Council members) </a:t>
            </a:r>
            <a:r>
              <a:rPr lang="en-US" dirty="0"/>
              <a:t>and </a:t>
            </a:r>
          </a:p>
          <a:p>
            <a:pPr marL="0" indent="0">
              <a:buNone/>
            </a:pPr>
            <a:r>
              <a:rPr lang="en-US" dirty="0"/>
              <a:t>	(B) a </a:t>
            </a:r>
            <a:r>
              <a:rPr lang="en-US" b="1" dirty="0"/>
              <a:t>GNSO Supermajority</a:t>
            </a:r>
            <a:r>
              <a:rPr lang="en-US" dirty="0"/>
              <a:t>.</a:t>
            </a:r>
            <a:endParaRPr lang="en-GB" dirty="0"/>
          </a:p>
        </p:txBody>
      </p:sp>
    </p:spTree>
    <p:extLst>
      <p:ext uri="{BB962C8B-B14F-4D97-AF65-F5344CB8AC3E}">
        <p14:creationId xmlns:p14="http://schemas.microsoft.com/office/powerpoint/2010/main" val="859653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8FA7E-3E12-B149-98AB-BE4279B28D1A}"/>
              </a:ext>
            </a:extLst>
          </p:cNvPr>
          <p:cNvSpPr>
            <a:spLocks noGrp="1"/>
          </p:cNvSpPr>
          <p:nvPr>
            <p:ph type="title"/>
          </p:nvPr>
        </p:nvSpPr>
        <p:spPr/>
        <p:txBody>
          <a:bodyPr>
            <a:normAutofit fontScale="90000"/>
          </a:bodyPr>
          <a:lstStyle/>
          <a:p>
            <a:r>
              <a:rPr lang="en-GB" dirty="0"/>
              <a:t>Triggering Event 1: </a:t>
            </a:r>
            <a:r>
              <a:rPr lang="en-GB" b="1" dirty="0"/>
              <a:t>Remedial Action Procedure</a:t>
            </a:r>
            <a:br>
              <a:rPr lang="en-GB" b="1" dirty="0"/>
            </a:br>
            <a:endParaRPr lang="en-GB" b="1" dirty="0"/>
          </a:p>
        </p:txBody>
      </p:sp>
      <p:sp>
        <p:nvSpPr>
          <p:cNvPr id="3" name="Content Placeholder 2">
            <a:extLst>
              <a:ext uri="{FF2B5EF4-FFF2-40B4-BE49-F238E27FC236}">
                <a16:creationId xmlns:a16="http://schemas.microsoft.com/office/drawing/2014/main" id="{620D7907-F68A-744D-9943-41EA05A7E8C3}"/>
              </a:ext>
            </a:extLst>
          </p:cNvPr>
          <p:cNvSpPr>
            <a:spLocks noGrp="1"/>
          </p:cNvSpPr>
          <p:nvPr>
            <p:ph idx="1"/>
          </p:nvPr>
        </p:nvSpPr>
        <p:spPr/>
        <p:txBody>
          <a:bodyPr>
            <a:normAutofit/>
          </a:bodyPr>
          <a:lstStyle/>
          <a:p>
            <a:r>
              <a:rPr lang="en-GB" dirty="0"/>
              <a:t>Final Step Remedial Action Procedure</a:t>
            </a:r>
          </a:p>
          <a:p>
            <a:pPr lvl="1"/>
            <a:r>
              <a:rPr lang="en-GB" dirty="0"/>
              <a:t>Section V (f): third escalation to the ICANN Board –</a:t>
            </a:r>
          </a:p>
          <a:p>
            <a:pPr marL="457200" lvl="1" indent="0">
              <a:buNone/>
            </a:pPr>
            <a:endParaRPr lang="en-GB" dirty="0"/>
          </a:p>
          <a:p>
            <a:r>
              <a:rPr lang="en-US" dirty="0"/>
              <a:t>Where the performance issue remains unresolved following the escalation to the ICANN Board, the CSC may raise the issue with the </a:t>
            </a:r>
            <a:r>
              <a:rPr lang="en-US" dirty="0" err="1"/>
              <a:t>ccNSO</a:t>
            </a:r>
            <a:r>
              <a:rPr lang="en-US" dirty="0"/>
              <a:t> and GNSO, which may then decide to take further action , as is provided in the ICANN Bylaws, including the use of a Special IFR</a:t>
            </a:r>
          </a:p>
          <a:p>
            <a:pPr marL="0" indent="0">
              <a:buNone/>
            </a:pPr>
            <a:r>
              <a:rPr lang="en-GB" dirty="0"/>
              <a:t> </a:t>
            </a:r>
          </a:p>
        </p:txBody>
      </p:sp>
    </p:spTree>
    <p:extLst>
      <p:ext uri="{BB962C8B-B14F-4D97-AF65-F5344CB8AC3E}">
        <p14:creationId xmlns:p14="http://schemas.microsoft.com/office/powerpoint/2010/main" val="340166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E96ED-B789-7F4C-A127-9653B08E4CB2}"/>
              </a:ext>
            </a:extLst>
          </p:cNvPr>
          <p:cNvSpPr>
            <a:spLocks noGrp="1"/>
          </p:cNvSpPr>
          <p:nvPr>
            <p:ph type="title"/>
          </p:nvPr>
        </p:nvSpPr>
        <p:spPr/>
        <p:txBody>
          <a:bodyPr/>
          <a:lstStyle/>
          <a:p>
            <a:r>
              <a:rPr lang="en-GB" dirty="0"/>
              <a:t>Triggering Event 2: </a:t>
            </a:r>
            <a:r>
              <a:rPr lang="en-US" b="1" dirty="0"/>
              <a:t>IANA Problem Resolution Process </a:t>
            </a:r>
            <a:endParaRPr lang="en-GB" dirty="0"/>
          </a:p>
        </p:txBody>
      </p:sp>
      <p:sp>
        <p:nvSpPr>
          <p:cNvPr id="3" name="Content Placeholder 2">
            <a:extLst>
              <a:ext uri="{FF2B5EF4-FFF2-40B4-BE49-F238E27FC236}">
                <a16:creationId xmlns:a16="http://schemas.microsoft.com/office/drawing/2014/main" id="{F7B4019E-366D-7C4D-B20F-0EB4D8967FD0}"/>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056265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14DF7-BB68-EC47-A3E7-233425ACE759}"/>
              </a:ext>
            </a:extLst>
          </p:cNvPr>
          <p:cNvSpPr>
            <a:spLocks noGrp="1"/>
          </p:cNvSpPr>
          <p:nvPr>
            <p:ph type="title"/>
          </p:nvPr>
        </p:nvSpPr>
        <p:spPr/>
        <p:txBody>
          <a:bodyPr/>
          <a:lstStyle/>
          <a:p>
            <a:r>
              <a:rPr lang="en-GB" dirty="0"/>
              <a:t>Terminology issue</a:t>
            </a:r>
          </a:p>
        </p:txBody>
      </p:sp>
      <p:sp>
        <p:nvSpPr>
          <p:cNvPr id="3" name="Content Placeholder 2">
            <a:extLst>
              <a:ext uri="{FF2B5EF4-FFF2-40B4-BE49-F238E27FC236}">
                <a16:creationId xmlns:a16="http://schemas.microsoft.com/office/drawing/2014/main" id="{1492C602-7167-A046-A1A5-645D5A278C08}"/>
              </a:ext>
            </a:extLst>
          </p:cNvPr>
          <p:cNvSpPr>
            <a:spLocks noGrp="1"/>
          </p:cNvSpPr>
          <p:nvPr>
            <p:ph idx="1"/>
          </p:nvPr>
        </p:nvSpPr>
        <p:spPr/>
        <p:txBody>
          <a:bodyPr/>
          <a:lstStyle/>
          <a:p>
            <a:pPr marL="0" indent="0">
              <a:buNone/>
            </a:pPr>
            <a:r>
              <a:rPr lang="en-GB" dirty="0"/>
              <a:t>Section 8.1 IANA Naming Function Contract: </a:t>
            </a:r>
            <a:r>
              <a:rPr lang="en-GB" b="1" dirty="0"/>
              <a:t>Complaint Resolution  Process</a:t>
            </a:r>
            <a:r>
              <a:rPr lang="en-GB" dirty="0"/>
              <a:t> &lt;-&gt; </a:t>
            </a:r>
            <a:r>
              <a:rPr lang="en-US" b="1" dirty="0"/>
              <a:t>IANA Problem Resolution Process </a:t>
            </a:r>
            <a:r>
              <a:rPr lang="en-US" dirty="0"/>
              <a:t>, section 18.12 ICANN Bylaws?</a:t>
            </a:r>
          </a:p>
          <a:p>
            <a:pPr marL="0" indent="0">
              <a:buNone/>
            </a:pPr>
            <a:endParaRPr lang="en-US" dirty="0"/>
          </a:p>
          <a:p>
            <a:pPr marL="0" indent="0">
              <a:buNone/>
            </a:pPr>
            <a:r>
              <a:rPr lang="en-US" dirty="0"/>
              <a:t>Section 8.2 IANA Naming Function Contract. </a:t>
            </a:r>
            <a:r>
              <a:rPr lang="en-US" b="1" dirty="0"/>
              <a:t>IANA Problem Resolution Process </a:t>
            </a:r>
            <a:r>
              <a:rPr lang="en-US" dirty="0"/>
              <a:t>defined as: Following the effective date, contractor shall work ..with CSC to develop </a:t>
            </a:r>
            <a:r>
              <a:rPr lang="en-US" b="1" dirty="0"/>
              <a:t>RAP for purpose of addressing Performance Issues.</a:t>
            </a:r>
          </a:p>
          <a:p>
            <a:pPr marL="0" indent="0">
              <a:buNone/>
            </a:pPr>
            <a:r>
              <a:rPr lang="en-US" dirty="0"/>
              <a:t> </a:t>
            </a:r>
            <a:endParaRPr lang="en-GB" dirty="0"/>
          </a:p>
        </p:txBody>
      </p:sp>
    </p:spTree>
    <p:extLst>
      <p:ext uri="{BB962C8B-B14F-4D97-AF65-F5344CB8AC3E}">
        <p14:creationId xmlns:p14="http://schemas.microsoft.com/office/powerpoint/2010/main" val="1651283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79726-9643-8442-96C7-B4DFD35C15BA}"/>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F2E862A6-414E-244E-BB87-B5D78296789A}"/>
              </a:ext>
            </a:extLst>
          </p:cNvPr>
          <p:cNvSpPr>
            <a:spLocks noGrp="1"/>
          </p:cNvSpPr>
          <p:nvPr>
            <p:ph idx="1"/>
          </p:nvPr>
        </p:nvSpPr>
        <p:spPr>
          <a:xfrm>
            <a:off x="838200" y="1825625"/>
            <a:ext cx="10515600" cy="4489114"/>
          </a:xfrm>
        </p:spPr>
        <p:txBody>
          <a:bodyPr>
            <a:normAutofit/>
          </a:bodyPr>
          <a:lstStyle/>
          <a:p>
            <a:r>
              <a:rPr lang="en-US" dirty="0"/>
              <a:t>-	What is a “meaningful consultation”? Does it have to be face-to-face? What particular questions does it need to address? ccTLDs and </a:t>
            </a:r>
            <a:r>
              <a:rPr lang="en-US" dirty="0" err="1"/>
              <a:t>gTLDs</a:t>
            </a:r>
            <a:r>
              <a:rPr lang="en-US" dirty="0"/>
              <a:t> are the direct customers of IANA and as such they have issues that need to be resolved. It is clear that other SO/ACs cannot resolve those issues as they are not direct customers of IANA and, in some cases, they might not even understand the issues. Should we consult on the procedure and not the essence? </a:t>
            </a:r>
          </a:p>
          <a:p>
            <a:r>
              <a:rPr lang="en-US" dirty="0"/>
              <a:t>-	Who initiates the SIFR? The IFR is initiated by the Board. Should the SIFR follow the same pattern? But what if we failed to resolve the issue because of the Board? What if we need to act quickly (because too much time has already been wasted)?</a:t>
            </a:r>
          </a:p>
        </p:txBody>
      </p:sp>
    </p:spTree>
    <p:extLst>
      <p:ext uri="{BB962C8B-B14F-4D97-AF65-F5344CB8AC3E}">
        <p14:creationId xmlns:p14="http://schemas.microsoft.com/office/powerpoint/2010/main" val="35622441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TotalTime>
  <Words>388</Words>
  <Application>Microsoft Macintosh PowerPoint</Application>
  <PresentationFormat>Widescreen</PresentationFormat>
  <Paragraphs>27</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Special IFR</vt:lpstr>
      <vt:lpstr>Triggering Events</vt:lpstr>
      <vt:lpstr>PowerPoint Presentation</vt:lpstr>
      <vt:lpstr>PowerPoint Presentation</vt:lpstr>
      <vt:lpstr>PowerPoint Presentation</vt:lpstr>
      <vt:lpstr>Triggering Event 1: Remedial Action Procedure </vt:lpstr>
      <vt:lpstr>Triggering Event 2: IANA Problem Resolution Process </vt:lpstr>
      <vt:lpstr>Terminology issue</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IFR</dc:title>
  <dc:creator>Microsoft Office User</dc:creator>
  <cp:lastModifiedBy>Kimberly Carlson</cp:lastModifiedBy>
  <cp:revision>6</cp:revision>
  <dcterms:created xsi:type="dcterms:W3CDTF">2019-04-29T10:44:08Z</dcterms:created>
  <dcterms:modified xsi:type="dcterms:W3CDTF">2019-04-29T12:49:09Z</dcterms:modified>
</cp:coreProperties>
</file>