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689" r:id="rId2"/>
    <p:sldId id="693" r:id="rId3"/>
    <p:sldId id="691" r:id="rId4"/>
    <p:sldId id="69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  <p:cmAuthor id="2" name="Ozan Sahin" initials="OS" lastIdx="5" clrIdx="1">
    <p:extLst>
      <p:ext uri="{19B8F6BF-5375-455C-9EA6-DF929625EA0E}">
        <p15:presenceInfo xmlns:p15="http://schemas.microsoft.com/office/powerpoint/2012/main" userId="S::ozan.sahin@icann.org::2d369fff-311e-4e95-ac16-e167de9c3b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5928" autoAdjust="0"/>
  </p:normalViewPr>
  <p:slideViewPr>
    <p:cSldViewPr snapToGrid="0" snapToObjects="1">
      <p:cViewPr varScale="1">
        <p:scale>
          <a:sx n="100" d="100"/>
          <a:sy n="100" d="100"/>
        </p:scale>
        <p:origin x="1384" y="168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>
            <a:extLst>
              <a:ext uri="{FF2B5EF4-FFF2-40B4-BE49-F238E27FC236}">
                <a16:creationId xmlns:a16="http://schemas.microsoft.com/office/drawing/2014/main" id="{0385228E-8BA8-2E43-8325-F1EB318D50B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8" name="Notes Placeholder 2">
            <a:extLst>
              <a:ext uri="{FF2B5EF4-FFF2-40B4-BE49-F238E27FC236}">
                <a16:creationId xmlns:a16="http://schemas.microsoft.com/office/drawing/2014/main" id="{70003037-3F29-7849-80BA-445AE10669D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This slide can be used for text, graphics or any other elements. </a:t>
            </a:r>
          </a:p>
        </p:txBody>
      </p:sp>
      <p:sp>
        <p:nvSpPr>
          <p:cNvPr id="65539" name="Slide Number Placeholder 3">
            <a:extLst>
              <a:ext uri="{FF2B5EF4-FFF2-40B4-BE49-F238E27FC236}">
                <a16:creationId xmlns:a16="http://schemas.microsoft.com/office/drawing/2014/main" id="{A4B4164B-F79F-F644-9C64-6AFAA5FEC1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C078545-1F67-4146-84BB-380BB8EAF0F9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401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>
            <a:extLst>
              <a:ext uri="{FF2B5EF4-FFF2-40B4-BE49-F238E27FC236}">
                <a16:creationId xmlns:a16="http://schemas.microsoft.com/office/drawing/2014/main" id="{0385228E-8BA8-2E43-8325-F1EB318D50B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8" name="Notes Placeholder 2">
            <a:extLst>
              <a:ext uri="{FF2B5EF4-FFF2-40B4-BE49-F238E27FC236}">
                <a16:creationId xmlns:a16="http://schemas.microsoft.com/office/drawing/2014/main" id="{70003037-3F29-7849-80BA-445AE10669D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This slide can be used for text, graphics or any other elements. </a:t>
            </a:r>
          </a:p>
        </p:txBody>
      </p:sp>
      <p:sp>
        <p:nvSpPr>
          <p:cNvPr id="65539" name="Slide Number Placeholder 3">
            <a:extLst>
              <a:ext uri="{FF2B5EF4-FFF2-40B4-BE49-F238E27FC236}">
                <a16:creationId xmlns:a16="http://schemas.microsoft.com/office/drawing/2014/main" id="{A4B4164B-F79F-F644-9C64-6AFAA5FEC1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C078545-1F67-4146-84BB-380BB8EAF0F9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76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>
            <a:extLst>
              <a:ext uri="{FF2B5EF4-FFF2-40B4-BE49-F238E27FC236}">
                <a16:creationId xmlns:a16="http://schemas.microsoft.com/office/drawing/2014/main" id="{0385228E-8BA8-2E43-8325-F1EB318D50B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8" name="Notes Placeholder 2">
            <a:extLst>
              <a:ext uri="{FF2B5EF4-FFF2-40B4-BE49-F238E27FC236}">
                <a16:creationId xmlns:a16="http://schemas.microsoft.com/office/drawing/2014/main" id="{70003037-3F29-7849-80BA-445AE10669D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This slide can be used for text, graphics or any other elements. </a:t>
            </a:r>
          </a:p>
        </p:txBody>
      </p:sp>
      <p:sp>
        <p:nvSpPr>
          <p:cNvPr id="65539" name="Slide Number Placeholder 3">
            <a:extLst>
              <a:ext uri="{FF2B5EF4-FFF2-40B4-BE49-F238E27FC236}">
                <a16:creationId xmlns:a16="http://schemas.microsoft.com/office/drawing/2014/main" id="{A4B4164B-F79F-F644-9C64-6AFAA5FEC1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C078545-1F67-4146-84BB-380BB8EAF0F9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912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>
            <a:extLst>
              <a:ext uri="{FF2B5EF4-FFF2-40B4-BE49-F238E27FC236}">
                <a16:creationId xmlns:a16="http://schemas.microsoft.com/office/drawing/2014/main" id="{0385228E-8BA8-2E43-8325-F1EB318D50B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8" name="Notes Placeholder 2">
            <a:extLst>
              <a:ext uri="{FF2B5EF4-FFF2-40B4-BE49-F238E27FC236}">
                <a16:creationId xmlns:a16="http://schemas.microsoft.com/office/drawing/2014/main" id="{70003037-3F29-7849-80BA-445AE10669D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This slide can be used for text, graphics or any other elements. </a:t>
            </a:r>
          </a:p>
        </p:txBody>
      </p:sp>
      <p:sp>
        <p:nvSpPr>
          <p:cNvPr id="65539" name="Slide Number Placeholder 3">
            <a:extLst>
              <a:ext uri="{FF2B5EF4-FFF2-40B4-BE49-F238E27FC236}">
                <a16:creationId xmlns:a16="http://schemas.microsoft.com/office/drawing/2014/main" id="{A4B4164B-F79F-F644-9C64-6AFAA5FEC1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C078545-1F67-4146-84BB-380BB8EAF0F9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247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://www.facebook.com/icannorg" TargetMode="External"/><Relationship Id="rId17" Type="http://schemas.openxmlformats.org/officeDocument/2006/relationships/hyperlink" Target="http://www.youtube.com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twitter.com/icann" TargetMode="External"/><Relationship Id="rId14" Type="http://schemas.openxmlformats.org/officeDocument/2006/relationships/image" Target="../media/image2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5.tiff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1CCDFF58-A4EA-9047-B9D1-FD8858B7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12" y="46038"/>
            <a:ext cx="9064487" cy="450850"/>
          </a:xfrm>
        </p:spPr>
        <p:txBody>
          <a:bodyPr/>
          <a:lstStyle/>
          <a:p>
            <a:pPr algn="ctr">
              <a:defRPr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ea typeface="+mj-ea"/>
              </a:rPr>
              <a:t>At-Large Staff Support at ATLAS III: Who’s Who</a:t>
            </a:r>
            <a:endParaRPr sz="2400" dirty="0">
              <a:solidFill>
                <a:schemeClr val="accent6">
                  <a:lumMod val="50000"/>
                </a:schemeClr>
              </a:solidFill>
              <a:ea typeface="+mj-ea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9F2E77E6-3D01-464F-AB3B-CBE8C7454661}"/>
              </a:ext>
            </a:extLst>
          </p:cNvPr>
          <p:cNvSpPr txBox="1">
            <a:spLocks/>
          </p:cNvSpPr>
          <p:nvPr/>
        </p:nvSpPr>
        <p:spPr>
          <a:xfrm>
            <a:off x="1828800" y="785191"/>
            <a:ext cx="6819901" cy="19691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Source Sans Pro"/>
                <a:ea typeface="+mn-ea"/>
                <a:cs typeface="Source Sans Pro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  <a:latin typeface="+mn-lt"/>
              <a:cs typeface="Source Sans Pro Light"/>
            </a:endParaRPr>
          </a:p>
        </p:txBody>
      </p:sp>
      <p:sp>
        <p:nvSpPr>
          <p:cNvPr id="64515" name="Content Placeholder 2">
            <a:extLst>
              <a:ext uri="{FF2B5EF4-FFF2-40B4-BE49-F238E27FC236}">
                <a16:creationId xmlns:a16="http://schemas.microsoft.com/office/drawing/2014/main" id="{3EC8FFF9-3CAA-3043-8BB2-1E079B0CA79E}"/>
              </a:ext>
            </a:extLst>
          </p:cNvPr>
          <p:cNvSpPr txBox="1">
            <a:spLocks/>
          </p:cNvSpPr>
          <p:nvPr/>
        </p:nvSpPr>
        <p:spPr bwMode="auto">
          <a:xfrm>
            <a:off x="10274649" y="3340207"/>
            <a:ext cx="3851653" cy="1978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A2AE06-B8B9-D242-B474-EB00F4690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89965" cy="1269753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ED42709F-6134-6F4A-AADB-ACF8508672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73" y="852161"/>
            <a:ext cx="1551780" cy="153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6AB6C1F-3638-2248-9FA3-08DF61F44B37}"/>
              </a:ext>
            </a:extLst>
          </p:cNvPr>
          <p:cNvSpPr/>
          <p:nvPr/>
        </p:nvSpPr>
        <p:spPr>
          <a:xfrm>
            <a:off x="2686910" y="796994"/>
            <a:ext cx="39500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b="1" dirty="0">
                <a:latin typeface="Arial" panose="020B0604020202020204" pitchFamily="34" charset="0"/>
              </a:rPr>
              <a:t>Heidi Ullrich</a:t>
            </a:r>
          </a:p>
          <a:p>
            <a:r>
              <a:rPr lang="en-US" altLang="en-US" sz="1400" dirty="0">
                <a:latin typeface="Arial" panose="020B0604020202020204" pitchFamily="34" charset="0"/>
              </a:rPr>
              <a:t>VP, Policy Development &amp; At-Large Relations </a:t>
            </a:r>
          </a:p>
          <a:p>
            <a:r>
              <a:rPr lang="en-US" altLang="en-US" sz="1400" b="1" dirty="0">
                <a:latin typeface="Arial" panose="020B0604020202020204" pitchFamily="34" charset="0"/>
              </a:rPr>
              <a:t>Los Angeles, USA</a:t>
            </a:r>
          </a:p>
          <a:p>
            <a:r>
              <a:rPr lang="en-US" altLang="en-US" sz="1400" b="1" dirty="0">
                <a:latin typeface="Arial" panose="020B0604020202020204" pitchFamily="34" charset="0"/>
              </a:rPr>
              <a:t>Languages: </a:t>
            </a:r>
            <a:r>
              <a:rPr lang="en-US" altLang="en-US" sz="1400" dirty="0">
                <a:latin typeface="Arial" panose="020B0604020202020204" pitchFamily="34" charset="0"/>
              </a:rPr>
              <a:t>English, German</a:t>
            </a:r>
          </a:p>
        </p:txBody>
      </p:sp>
      <p:pic>
        <p:nvPicPr>
          <p:cNvPr id="14" name="Picture 1">
            <a:extLst>
              <a:ext uri="{FF2B5EF4-FFF2-40B4-BE49-F238E27FC236}">
                <a16:creationId xmlns:a16="http://schemas.microsoft.com/office/drawing/2014/main" id="{6AA514F9-4BF6-8C4D-8CE7-BDA2FFC5FC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308" y="1790095"/>
            <a:ext cx="1368786" cy="155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94B6FF06-7DDC-5042-ABA8-E2ABED5813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73" y="3481702"/>
            <a:ext cx="1551780" cy="155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CEF8569-2A0A-034A-9157-C9EFEEF88E50}"/>
              </a:ext>
            </a:extLst>
          </p:cNvPr>
          <p:cNvSpPr/>
          <p:nvPr/>
        </p:nvSpPr>
        <p:spPr>
          <a:xfrm>
            <a:off x="3646675" y="2386100"/>
            <a:ext cx="38081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en-US" sz="1400" b="1" dirty="0">
                <a:latin typeface="Arial" panose="020B0604020202020204" pitchFamily="34" charset="0"/>
              </a:rPr>
              <a:t>Silvia </a:t>
            </a:r>
            <a:r>
              <a:rPr lang="en-US" altLang="en-US" sz="1400" b="1" dirty="0" err="1">
                <a:latin typeface="Arial" panose="020B0604020202020204" pitchFamily="34" charset="0"/>
              </a:rPr>
              <a:t>Vivanco</a:t>
            </a:r>
            <a:endParaRPr lang="en-US" altLang="en-US" sz="1400" b="1" dirty="0">
              <a:latin typeface="Arial" panose="020B0604020202020204" pitchFamily="34" charset="0"/>
            </a:endParaRPr>
          </a:p>
          <a:p>
            <a:pPr algn="r"/>
            <a:r>
              <a:rPr lang="en-US" altLang="en-US" sz="1400" dirty="0">
                <a:latin typeface="Arial" panose="020B0604020202020204" pitchFamily="34" charset="0"/>
              </a:rPr>
              <a:t>Sr. Manager, At-Large Regional Affairs</a:t>
            </a:r>
          </a:p>
          <a:p>
            <a:pPr algn="r"/>
            <a:r>
              <a:rPr lang="en-US" altLang="en-US" sz="1400" dirty="0">
                <a:latin typeface="Arial" panose="020B0604020202020204" pitchFamily="34" charset="0"/>
              </a:rPr>
              <a:t> </a:t>
            </a:r>
            <a:r>
              <a:rPr lang="en-US" altLang="en-US" sz="1400" b="1" dirty="0">
                <a:latin typeface="Arial" panose="020B0604020202020204" pitchFamily="34" charset="0"/>
              </a:rPr>
              <a:t>Lima, Peru</a:t>
            </a:r>
          </a:p>
          <a:p>
            <a:pPr algn="r"/>
            <a:r>
              <a:rPr lang="en-US" altLang="en-US" sz="1400" b="1" dirty="0">
                <a:latin typeface="Arial" panose="020B0604020202020204" pitchFamily="34" charset="0"/>
              </a:rPr>
              <a:t>Languages: </a:t>
            </a:r>
            <a:r>
              <a:rPr lang="en-US" altLang="en-US" sz="1400" dirty="0">
                <a:latin typeface="Arial" panose="020B0604020202020204" pitchFamily="34" charset="0"/>
              </a:rPr>
              <a:t>English, Spanish, German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39E503-6708-344A-A9D0-536B6904B0B4}"/>
              </a:ext>
            </a:extLst>
          </p:cNvPr>
          <p:cNvSpPr/>
          <p:nvPr/>
        </p:nvSpPr>
        <p:spPr>
          <a:xfrm>
            <a:off x="2686910" y="3461824"/>
            <a:ext cx="41216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b="1" dirty="0">
                <a:latin typeface="Arial" panose="020B0604020202020204" pitchFamily="34" charset="0"/>
              </a:rPr>
              <a:t>Gisella Gruber</a:t>
            </a:r>
          </a:p>
          <a:p>
            <a:r>
              <a:rPr lang="en-US" altLang="en-US" sz="1400" dirty="0">
                <a:latin typeface="Arial" panose="020B0604020202020204" pitchFamily="34" charset="0"/>
              </a:rPr>
              <a:t>Manager, At-Large Relations and Operations Support </a:t>
            </a:r>
          </a:p>
          <a:p>
            <a:r>
              <a:rPr lang="en-US" altLang="en-US" sz="1400" b="1" dirty="0">
                <a:latin typeface="Arial" panose="020B0604020202020204" pitchFamily="34" charset="0"/>
              </a:rPr>
              <a:t>Bath, UK</a:t>
            </a:r>
          </a:p>
          <a:p>
            <a:r>
              <a:rPr lang="en-US" altLang="en-US" sz="1400" b="1" dirty="0">
                <a:latin typeface="Arial" panose="020B0604020202020204" pitchFamily="34" charset="0"/>
              </a:rPr>
              <a:t>Languages: </a:t>
            </a:r>
            <a:r>
              <a:rPr lang="en-US" altLang="en-US" sz="1400" dirty="0">
                <a:latin typeface="Arial" panose="020B0604020202020204" pitchFamily="34" charset="0"/>
              </a:rPr>
              <a:t>English, French, German, Afrikaans</a:t>
            </a:r>
          </a:p>
        </p:txBody>
      </p:sp>
      <p:pic>
        <p:nvPicPr>
          <p:cNvPr id="18" name="Picture 10">
            <a:extLst>
              <a:ext uri="{FF2B5EF4-FFF2-40B4-BE49-F238E27FC236}">
                <a16:creationId xmlns:a16="http://schemas.microsoft.com/office/drawing/2014/main" id="{AEF203F5-122C-7642-AD8E-F856B10537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309" y="4377858"/>
            <a:ext cx="1368786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C75DE03-11D9-8749-B86D-CD1E0FCD9145}"/>
              </a:ext>
            </a:extLst>
          </p:cNvPr>
          <p:cNvSpPr/>
          <p:nvPr/>
        </p:nvSpPr>
        <p:spPr>
          <a:xfrm>
            <a:off x="3840565" y="5166826"/>
            <a:ext cx="35780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en-US" sz="1400" b="1" dirty="0" err="1">
                <a:latin typeface="Arial" panose="020B0604020202020204" pitchFamily="34" charset="0"/>
              </a:rPr>
              <a:t>Evin</a:t>
            </a:r>
            <a:r>
              <a:rPr lang="en-US" altLang="en-US" sz="1400" b="1" dirty="0">
                <a:latin typeface="Arial" panose="020B0604020202020204" pitchFamily="34" charset="0"/>
              </a:rPr>
              <a:t> Ashley </a:t>
            </a:r>
            <a:r>
              <a:rPr lang="en-US" altLang="en-US" sz="1400" b="1" dirty="0" err="1">
                <a:latin typeface="Arial" panose="020B0604020202020204" pitchFamily="34" charset="0"/>
              </a:rPr>
              <a:t>Erdoğdu</a:t>
            </a:r>
            <a:endParaRPr lang="en-US" altLang="en-US" sz="1400" b="1" dirty="0">
              <a:latin typeface="Arial" panose="020B0604020202020204" pitchFamily="34" charset="0"/>
            </a:endParaRPr>
          </a:p>
          <a:p>
            <a:pPr algn="r"/>
            <a:r>
              <a:rPr lang="en-US" altLang="en-US" sz="1400" dirty="0">
                <a:latin typeface="Arial" panose="020B0604020202020204" pitchFamily="34" charset="0"/>
              </a:rPr>
              <a:t>Policy Development Sr. Coordinator</a:t>
            </a:r>
          </a:p>
          <a:p>
            <a:pPr algn="r"/>
            <a:r>
              <a:rPr lang="en-US" altLang="en-US" sz="1400" b="1" dirty="0">
                <a:latin typeface="Arial" panose="020B0604020202020204" pitchFamily="34" charset="0"/>
              </a:rPr>
              <a:t>İstanbul, Turkey</a:t>
            </a:r>
          </a:p>
          <a:p>
            <a:pPr algn="r"/>
            <a:r>
              <a:rPr lang="en-US" altLang="en-US" sz="1400" b="1" dirty="0">
                <a:latin typeface="Arial" panose="020B0604020202020204" pitchFamily="34" charset="0"/>
              </a:rPr>
              <a:t>Languages: </a:t>
            </a:r>
            <a:r>
              <a:rPr lang="en-US" altLang="en-US" sz="1400" dirty="0">
                <a:latin typeface="Arial" panose="020B0604020202020204" pitchFamily="34" charset="0"/>
              </a:rPr>
              <a:t>English, Turkish</a:t>
            </a:r>
          </a:p>
        </p:txBody>
      </p:sp>
    </p:spTree>
    <p:extLst>
      <p:ext uri="{BB962C8B-B14F-4D97-AF65-F5344CB8AC3E}">
        <p14:creationId xmlns:p14="http://schemas.microsoft.com/office/powerpoint/2010/main" val="1867124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1CCDFF58-A4EA-9047-B9D1-FD8858B7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12" y="46038"/>
            <a:ext cx="9064487" cy="450850"/>
          </a:xfrm>
        </p:spPr>
        <p:txBody>
          <a:bodyPr/>
          <a:lstStyle/>
          <a:p>
            <a:pPr algn="ctr">
              <a:defRPr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ea typeface="+mj-ea"/>
              </a:rPr>
              <a:t>At-Large Staff Support at ATLAS III: Who’s Who</a:t>
            </a:r>
            <a:endParaRPr sz="2400" dirty="0">
              <a:solidFill>
                <a:schemeClr val="accent6">
                  <a:lumMod val="50000"/>
                </a:schemeClr>
              </a:solidFill>
              <a:ea typeface="+mj-ea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9F2E77E6-3D01-464F-AB3B-CBE8C7454661}"/>
              </a:ext>
            </a:extLst>
          </p:cNvPr>
          <p:cNvSpPr txBox="1">
            <a:spLocks/>
          </p:cNvSpPr>
          <p:nvPr/>
        </p:nvSpPr>
        <p:spPr>
          <a:xfrm>
            <a:off x="1828800" y="785191"/>
            <a:ext cx="6819901" cy="19691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Source Sans Pro"/>
                <a:ea typeface="+mn-ea"/>
                <a:cs typeface="Source Sans Pro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  <a:latin typeface="+mn-lt"/>
              <a:cs typeface="Source Sans Pro Light"/>
            </a:endParaRPr>
          </a:p>
        </p:txBody>
      </p:sp>
      <p:sp>
        <p:nvSpPr>
          <p:cNvPr id="64515" name="Content Placeholder 2">
            <a:extLst>
              <a:ext uri="{FF2B5EF4-FFF2-40B4-BE49-F238E27FC236}">
                <a16:creationId xmlns:a16="http://schemas.microsoft.com/office/drawing/2014/main" id="{3EC8FFF9-3CAA-3043-8BB2-1E079B0CA79E}"/>
              </a:ext>
            </a:extLst>
          </p:cNvPr>
          <p:cNvSpPr txBox="1">
            <a:spLocks/>
          </p:cNvSpPr>
          <p:nvPr/>
        </p:nvSpPr>
        <p:spPr bwMode="auto">
          <a:xfrm>
            <a:off x="10274649" y="3340207"/>
            <a:ext cx="3851653" cy="1978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A2AE06-B8B9-D242-B474-EB00F4690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89965" cy="1269753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068A5903-B139-4942-836F-9809CA5DB3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92" y="755751"/>
            <a:ext cx="1350355" cy="144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7">
            <a:extLst>
              <a:ext uri="{FF2B5EF4-FFF2-40B4-BE49-F238E27FC236}">
                <a16:creationId xmlns:a16="http://schemas.microsoft.com/office/drawing/2014/main" id="{98CD914D-C2F4-1A4C-9AF7-138A026E0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7547" y="718021"/>
            <a:ext cx="39696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Yeşim</a:t>
            </a:r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Nazlar</a:t>
            </a:r>
            <a:endParaRPr lang="en-US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ALAC-At-Large Operations Support Lead</a:t>
            </a:r>
          </a:p>
          <a:p>
            <a:pPr eaLnBrk="1" hangingPunct="1"/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İstanbul, Turkey</a:t>
            </a:r>
          </a:p>
          <a:p>
            <a:pPr eaLnBrk="1" hangingPunct="1"/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Languages: 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English, Turkish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D6923254-E134-1345-B06A-C6AD640C41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91" y="3429000"/>
            <a:ext cx="1238593" cy="154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0">
            <a:extLst>
              <a:ext uri="{FF2B5EF4-FFF2-40B4-BE49-F238E27FC236}">
                <a16:creationId xmlns:a16="http://schemas.microsoft.com/office/drawing/2014/main" id="{4CACB63B-4153-A24C-94ED-6CE2248AA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39" y="3369260"/>
            <a:ext cx="433126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b="1" dirty="0">
                <a:latin typeface="Arial" panose="020B0604020202020204" pitchFamily="34" charset="0"/>
              </a:rPr>
              <a:t>Claudia Ruiz (remote support)</a:t>
            </a:r>
          </a:p>
          <a:p>
            <a:pPr eaLnBrk="1" hangingPunct="1"/>
            <a:r>
              <a:rPr lang="en-US" altLang="en-US" sz="1400" dirty="0">
                <a:latin typeface="Arial" panose="020B0604020202020204" pitchFamily="34" charset="0"/>
              </a:rPr>
              <a:t>SOAC Support</a:t>
            </a:r>
          </a:p>
          <a:p>
            <a:pPr eaLnBrk="1" hangingPunct="1"/>
            <a:r>
              <a:rPr lang="en-US" altLang="en-US" sz="1400" b="1" dirty="0">
                <a:latin typeface="Arial" panose="020B0604020202020204" pitchFamily="34" charset="0"/>
              </a:rPr>
              <a:t>Los Angeles, USA</a:t>
            </a:r>
          </a:p>
          <a:p>
            <a:pPr eaLnBrk="1" hangingPunct="1"/>
            <a:r>
              <a:rPr lang="en-US" altLang="en-US" sz="1400" b="1" dirty="0">
                <a:latin typeface="Arial" panose="020B0604020202020204" pitchFamily="34" charset="0"/>
              </a:rPr>
              <a:t>Languages: </a:t>
            </a:r>
            <a:r>
              <a:rPr lang="en-US" altLang="en-US" sz="1400" dirty="0">
                <a:latin typeface="Arial" panose="020B0604020202020204" pitchFamily="34" charset="0"/>
              </a:rPr>
              <a:t>English, Spanish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0640AE-0680-914A-B3EE-2F2CF3F742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4349" y="2040527"/>
            <a:ext cx="1486452" cy="14864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CEE415-A9B7-1048-BD2B-1AC0958CC2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4349" y="4329492"/>
            <a:ext cx="1546602" cy="1679575"/>
          </a:xfrm>
          <a:prstGeom prst="rect">
            <a:avLst/>
          </a:prstGeom>
        </p:spPr>
      </p:pic>
      <p:sp>
        <p:nvSpPr>
          <p:cNvPr id="22" name="Rectangle 10">
            <a:extLst>
              <a:ext uri="{FF2B5EF4-FFF2-40B4-BE49-F238E27FC236}">
                <a16:creationId xmlns:a16="http://schemas.microsoft.com/office/drawing/2014/main" id="{8419DBF2-2B19-674D-80ED-DD201155D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831" y="5104794"/>
            <a:ext cx="43312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400" b="1" dirty="0" err="1">
                <a:latin typeface="Arial" panose="020B0604020202020204" pitchFamily="34" charset="0"/>
              </a:rPr>
              <a:t>Alperen</a:t>
            </a:r>
            <a:r>
              <a:rPr lang="en-US" altLang="en-US" sz="1400" b="1" dirty="0">
                <a:latin typeface="Arial" panose="020B0604020202020204" pitchFamily="34" charset="0"/>
              </a:rPr>
              <a:t> </a:t>
            </a:r>
            <a:r>
              <a:rPr lang="en-US" altLang="en-US" sz="1400" b="1" dirty="0" err="1">
                <a:latin typeface="Arial" panose="020B0604020202020204" pitchFamily="34" charset="0"/>
              </a:rPr>
              <a:t>Eken</a:t>
            </a:r>
            <a:endParaRPr lang="en-US" altLang="en-US" sz="1400" b="1" dirty="0">
              <a:latin typeface="Arial" panose="020B0604020202020204" pitchFamily="34" charset="0"/>
            </a:endParaRPr>
          </a:p>
          <a:p>
            <a:pPr algn="r"/>
            <a:r>
              <a:rPr lang="en-US" altLang="en-US" sz="1400" dirty="0">
                <a:latin typeface="Arial" panose="020B0604020202020204" pitchFamily="34" charset="0"/>
              </a:rPr>
              <a:t>At-Large Policy Coordinator – Temp Assignment</a:t>
            </a:r>
          </a:p>
          <a:p>
            <a:pPr algn="r"/>
            <a:r>
              <a:rPr lang="en-US" altLang="en-US" sz="1400" b="1" dirty="0">
                <a:latin typeface="Arial" panose="020B0604020202020204" pitchFamily="34" charset="0"/>
              </a:rPr>
              <a:t>Washington, DC, USA</a:t>
            </a:r>
          </a:p>
          <a:p>
            <a:pPr algn="r" eaLnBrk="1" hangingPunct="1"/>
            <a:r>
              <a:rPr lang="en-US" altLang="en-US" sz="1400" b="1" dirty="0">
                <a:latin typeface="Arial" panose="020B0604020202020204" pitchFamily="34" charset="0"/>
              </a:rPr>
              <a:t>Languages: </a:t>
            </a:r>
            <a:r>
              <a:rPr lang="en-US" altLang="en-US" sz="1400" dirty="0">
                <a:latin typeface="Arial" panose="020B0604020202020204" pitchFamily="34" charset="0"/>
              </a:rPr>
              <a:t>English, Turkish</a:t>
            </a:r>
          </a:p>
        </p:txBody>
      </p:sp>
      <p:sp>
        <p:nvSpPr>
          <p:cNvPr id="23" name="Rectangle 10">
            <a:extLst>
              <a:ext uri="{FF2B5EF4-FFF2-40B4-BE49-F238E27FC236}">
                <a16:creationId xmlns:a16="http://schemas.microsoft.com/office/drawing/2014/main" id="{C0396BB3-255D-3740-871F-473808A891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1634" y="2587795"/>
            <a:ext cx="270981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400" b="1" dirty="0">
                <a:latin typeface="Arial" panose="020B0604020202020204" pitchFamily="34" charset="0"/>
              </a:rPr>
              <a:t>Michelle </a:t>
            </a:r>
            <a:r>
              <a:rPr lang="en-US" altLang="en-US" sz="1400" b="1" dirty="0" err="1">
                <a:latin typeface="Arial" panose="020B0604020202020204" pitchFamily="34" charset="0"/>
              </a:rPr>
              <a:t>DeSmyter</a:t>
            </a:r>
            <a:r>
              <a:rPr lang="en-US" altLang="en-US" sz="1400" b="1" dirty="0">
                <a:latin typeface="Arial" panose="020B0604020202020204" pitchFamily="34" charset="0"/>
              </a:rPr>
              <a:t> </a:t>
            </a:r>
          </a:p>
          <a:p>
            <a:pPr algn="r" eaLnBrk="1" hangingPunct="1"/>
            <a:r>
              <a:rPr lang="en-US" altLang="en-US" sz="1400" dirty="0">
                <a:latin typeface="Arial" panose="020B0604020202020204" pitchFamily="34" charset="0"/>
              </a:rPr>
              <a:t>SOAC Support </a:t>
            </a:r>
          </a:p>
          <a:p>
            <a:pPr algn="r" eaLnBrk="1" hangingPunct="1"/>
            <a:r>
              <a:rPr lang="en-US" altLang="en-US" sz="1400" b="1" dirty="0">
                <a:latin typeface="Arial" panose="020B0604020202020204" pitchFamily="34" charset="0"/>
              </a:rPr>
              <a:t>Illinois, USA</a:t>
            </a:r>
          </a:p>
          <a:p>
            <a:pPr algn="r" eaLnBrk="1" hangingPunct="1"/>
            <a:r>
              <a:rPr lang="en-US" altLang="en-US" sz="1400" b="1" dirty="0">
                <a:latin typeface="Arial" panose="020B0604020202020204" pitchFamily="34" charset="0"/>
              </a:rPr>
              <a:t>Languages: </a:t>
            </a:r>
            <a:r>
              <a:rPr lang="en-US" altLang="en-US" sz="1400" dirty="0">
                <a:latin typeface="Arial" panose="020B0604020202020204" pitchFamily="34" charset="0"/>
              </a:rPr>
              <a:t>English</a:t>
            </a:r>
          </a:p>
        </p:txBody>
      </p:sp>
    </p:spTree>
    <p:extLst>
      <p:ext uri="{BB962C8B-B14F-4D97-AF65-F5344CB8AC3E}">
        <p14:creationId xmlns:p14="http://schemas.microsoft.com/office/powerpoint/2010/main" val="3292752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1CCDFF58-A4EA-9047-B9D1-FD8858B7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73" y="80861"/>
            <a:ext cx="9003955" cy="450850"/>
          </a:xfrm>
        </p:spPr>
        <p:txBody>
          <a:bodyPr/>
          <a:lstStyle/>
          <a:p>
            <a:pPr algn="ctr">
              <a:defRPr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ea typeface="+mj-ea"/>
              </a:rPr>
              <a:t>ATLAS III Logistical Information</a:t>
            </a:r>
            <a:endParaRPr sz="2400" dirty="0">
              <a:solidFill>
                <a:schemeClr val="accent6">
                  <a:lumMod val="50000"/>
                </a:schemeClr>
              </a:solidFill>
              <a:ea typeface="+mj-ea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9F2E77E6-3D01-464F-AB3B-CBE8C7454661}"/>
              </a:ext>
            </a:extLst>
          </p:cNvPr>
          <p:cNvSpPr txBox="1">
            <a:spLocks/>
          </p:cNvSpPr>
          <p:nvPr/>
        </p:nvSpPr>
        <p:spPr>
          <a:xfrm>
            <a:off x="1828800" y="785191"/>
            <a:ext cx="6819901" cy="19691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Source Sans Pro"/>
                <a:ea typeface="+mn-ea"/>
                <a:cs typeface="Source Sans Pro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  <a:latin typeface="+mn-lt"/>
              <a:cs typeface="Source Sans Pro Light"/>
            </a:endParaRPr>
          </a:p>
        </p:txBody>
      </p:sp>
      <p:sp>
        <p:nvSpPr>
          <p:cNvPr id="64515" name="Content Placeholder 2">
            <a:extLst>
              <a:ext uri="{FF2B5EF4-FFF2-40B4-BE49-F238E27FC236}">
                <a16:creationId xmlns:a16="http://schemas.microsoft.com/office/drawing/2014/main" id="{3EC8FFF9-3CAA-3043-8BB2-1E079B0CA79E}"/>
              </a:ext>
            </a:extLst>
          </p:cNvPr>
          <p:cNvSpPr txBox="1">
            <a:spLocks/>
          </p:cNvSpPr>
          <p:nvPr/>
        </p:nvSpPr>
        <p:spPr bwMode="auto">
          <a:xfrm>
            <a:off x="741363" y="1539759"/>
            <a:ext cx="7907338" cy="453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Reminder to REGISTER for ICANN66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Attendance taken at all ATLAS III Sessions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ATLAS III Participant Identification</a:t>
            </a:r>
          </a:p>
          <a:p>
            <a:pPr marL="685800" lvl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Purple Ribbon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ATLAS III Travel Page (RESTRICTED to ATLAS III participants ONLY)</a:t>
            </a:r>
          </a:p>
          <a:p>
            <a:pPr marL="685800" lvl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Allow for shared transport to/from airport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ATLAS III Travel Information</a:t>
            </a:r>
          </a:p>
          <a:p>
            <a:pPr marL="685800" lvl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Transport options from Airport to Hotels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ATLAS III Accommodation (Hotels)</a:t>
            </a:r>
          </a:p>
          <a:p>
            <a:pPr marL="685800" lvl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Listing of hotels and check-in procedures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ATLAS III Social Events</a:t>
            </a:r>
          </a:p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A2AE06-B8B9-D242-B474-EB00F4690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52330" cy="145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055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1CCDFF58-A4EA-9047-B9D1-FD8858B7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038"/>
            <a:ext cx="9144000" cy="450850"/>
          </a:xfrm>
        </p:spPr>
        <p:txBody>
          <a:bodyPr/>
          <a:lstStyle/>
          <a:p>
            <a:pPr algn="ctr">
              <a:defRPr/>
            </a:pPr>
            <a:r>
              <a:rPr lang="en-US" sz="2400" dirty="0"/>
              <a:t>At-Large Advisory Policy Issues</a:t>
            </a:r>
            <a:endParaRPr sz="2400" dirty="0">
              <a:solidFill>
                <a:schemeClr val="accent6">
                  <a:lumMod val="50000"/>
                </a:schemeClr>
              </a:solidFill>
              <a:ea typeface="+mj-ea"/>
            </a:endParaRPr>
          </a:p>
        </p:txBody>
      </p:sp>
      <p:sp>
        <p:nvSpPr>
          <p:cNvPr id="64515" name="Content Placeholder 2">
            <a:extLst>
              <a:ext uri="{FF2B5EF4-FFF2-40B4-BE49-F238E27FC236}">
                <a16:creationId xmlns:a16="http://schemas.microsoft.com/office/drawing/2014/main" id="{3EC8FFF9-3CAA-3043-8BB2-1E079B0CA79E}"/>
              </a:ext>
            </a:extLst>
          </p:cNvPr>
          <p:cNvSpPr txBox="1">
            <a:spLocks/>
          </p:cNvSpPr>
          <p:nvPr/>
        </p:nvSpPr>
        <p:spPr bwMode="auto">
          <a:xfrm>
            <a:off x="1441173" y="626165"/>
            <a:ext cx="7075765" cy="5587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20000"/>
              </a:spcBef>
            </a:pPr>
            <a:endParaRPr lang="en-US" b="1" dirty="0"/>
          </a:p>
          <a:p>
            <a:pPr marL="0" indent="0">
              <a:spcBef>
                <a:spcPct val="20000"/>
              </a:spcBef>
            </a:pPr>
            <a:endParaRPr lang="en-US" b="1" dirty="0"/>
          </a:p>
          <a:p>
            <a:pPr marL="0" indent="0">
              <a:spcBef>
                <a:spcPct val="20000"/>
              </a:spcBef>
            </a:pPr>
            <a:endParaRPr lang="en-US" b="1" dirty="0"/>
          </a:p>
          <a:p>
            <a:pPr marL="0" indent="0">
              <a:spcBef>
                <a:spcPct val="20000"/>
              </a:spcBef>
            </a:pPr>
            <a:endParaRPr lang="en-US" b="1" dirty="0"/>
          </a:p>
          <a:p>
            <a:pPr marL="0" indent="0">
              <a:spcBef>
                <a:spcPct val="20000"/>
              </a:spcBef>
            </a:pPr>
            <a:endParaRPr lang="en-US" b="1" dirty="0"/>
          </a:p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/>
              <a:t>Universal Acceptance (UA)</a:t>
            </a:r>
          </a:p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/>
              <a:t>Subsequent Procedures, Work Track 5 and planning for next gTLD round</a:t>
            </a:r>
          </a:p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/>
              <a:t>EPDP Phase II</a:t>
            </a:r>
          </a:p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/>
              <a:t>Cybersecurity/DNS Abuse</a:t>
            </a:r>
          </a:p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/>
              <a:t>Development of At-Large Policy Platform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624ADA-236C-FD43-96ED-E4024A435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2916"/>
            <a:ext cx="1441173" cy="167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315220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20170607 (2).potx" id="{F2E86674-818B-4AF6-B9A5-625A3A795F51}" vid="{F6BB203E-BAFC-494B-A50F-57F1DB9FFF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12891</TotalTime>
  <Words>313</Words>
  <Application>Microsoft Macintosh PowerPoint</Application>
  <PresentationFormat>On-screen Show (4:3)</PresentationFormat>
  <Paragraphs>65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ICANNPPT_Arial_4x3_June 2017_potx</vt:lpstr>
      <vt:lpstr>At-Large Staff Support at ATLAS III: Who’s Who</vt:lpstr>
      <vt:lpstr>At-Large Staff Support at ATLAS III: Who’s Who</vt:lpstr>
      <vt:lpstr>ATLAS III Logistical Information</vt:lpstr>
      <vt:lpstr>At-Large Advisory Policy Issues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Ozan Sahin</dc:creator>
  <cp:lastModifiedBy>Gisella Gruber</cp:lastModifiedBy>
  <cp:revision>139</cp:revision>
  <cp:lastPrinted>2017-01-26T19:29:02Z</cp:lastPrinted>
  <dcterms:created xsi:type="dcterms:W3CDTF">2018-05-24T14:56:17Z</dcterms:created>
  <dcterms:modified xsi:type="dcterms:W3CDTF">2019-10-23T12:13:26Z</dcterms:modified>
</cp:coreProperties>
</file>