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57" r:id="rId3"/>
    <p:sldId id="283" r:id="rId4"/>
    <p:sldId id="290" r:id="rId5"/>
    <p:sldId id="291" r:id="rId6"/>
    <p:sldId id="289" r:id="rId7"/>
    <p:sldId id="293" r:id="rId8"/>
    <p:sldId id="288" r:id="rId9"/>
    <p:sldId id="27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2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smtClean="0"/>
              <a:t>10/9/19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908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10/9/19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65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smtClean="0"/>
              <a:t>10/9/19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420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10/9/19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188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smtClean="0"/>
              <a:t>10/9/19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8587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10/9/19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143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10/9/19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433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10/9/19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530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10/9/19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560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10/9/19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698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10/9/19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50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smtClean="0"/>
              <a:pPr/>
              <a:t>10/9/19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8705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dirty="0"/>
              <a:t>Developing A Public Interest Framework - Discussion Paper</a:t>
            </a:r>
            <a:br>
              <a:rPr lang="en-US" dirty="0"/>
            </a:br>
            <a:r>
              <a:rPr lang="en-US" sz="2000" dirty="0"/>
              <a:t>October 9 2019</a:t>
            </a:r>
            <a:br>
              <a:rPr lang="en-US" dirty="0"/>
            </a:br>
            <a:br>
              <a:rPr lang="en-US" dirty="0"/>
            </a:b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/>
              <a:t>Hadia </a:t>
            </a:r>
            <a:r>
              <a:rPr lang="en-US" sz="2400" dirty="0" err="1"/>
              <a:t>Elminiawi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302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Points to Consider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Public Interest Framework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Questions to Consider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461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Points to Consider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500" dirty="0"/>
              <a:t>We are not seeking a definition for the Global Public Interest (GPI)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500" dirty="0"/>
              <a:t>We are looking for the GPI on a given issue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500" dirty="0"/>
              <a:t>We are Looking for a tool to help the community determine the GPI on a </a:t>
            </a:r>
          </a:p>
          <a:p>
            <a:pPr marL="0" indent="0">
              <a:buNone/>
            </a:pPr>
            <a:r>
              <a:rPr lang="en-US" sz="2500" dirty="0"/>
              <a:t>    particular issue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500" dirty="0"/>
              <a:t>Currently the Board  adds a statement to its resolution about how a </a:t>
            </a:r>
          </a:p>
          <a:p>
            <a:pPr marL="0" indent="0">
              <a:buNone/>
            </a:pPr>
            <a:r>
              <a:rPr lang="en-US" sz="2500" dirty="0"/>
              <a:t>   decision promotes the public interest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500" dirty="0"/>
              <a:t>The proposed framework is to help the community show how a specific</a:t>
            </a:r>
          </a:p>
          <a:p>
            <a:pPr marL="0" indent="0">
              <a:buNone/>
            </a:pPr>
            <a:r>
              <a:rPr lang="en-US" sz="2500" dirty="0"/>
              <a:t>    comment or recommendation serves the public Interest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375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Public Interest Framework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8000" dirty="0"/>
              <a:t>The presented method is only a starting point for discussion</a:t>
            </a:r>
          </a:p>
          <a:p>
            <a:pPr marL="0" indent="0">
              <a:buNone/>
            </a:pPr>
            <a:r>
              <a:rPr lang="en-US" sz="3800" dirty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8000" dirty="0"/>
              <a:t>Not each question will be relevant to every policy being developed</a:t>
            </a:r>
          </a:p>
          <a:p>
            <a:pPr marL="0" indent="0">
              <a:buNone/>
            </a:pPr>
            <a:endParaRPr lang="en-US" sz="38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8000" dirty="0"/>
              <a:t>The intent of this framework is to use existing bottom-up multistakeholder processes    </a:t>
            </a:r>
          </a:p>
          <a:p>
            <a:pPr marL="0" indent="0">
              <a:buNone/>
            </a:pPr>
            <a:r>
              <a:rPr lang="en-US" sz="8000" dirty="0"/>
              <a:t>    methods without change</a:t>
            </a:r>
          </a:p>
          <a:p>
            <a:pPr marL="0" indent="0">
              <a:buNone/>
            </a:pPr>
            <a:endParaRPr lang="en-US" sz="8000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8000" dirty="0"/>
              <a:t>The tool is only used after determining that the issue is within ICANN’s mission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525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Public Interest Framework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The tool consists of three columns,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first Column presents ICANN’s work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second column refers to the Bylaws or is derived from the Bylaws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third column quotes language from the Bylaws</a:t>
            </a:r>
          </a:p>
          <a:p>
            <a:pPr marL="0" indent="0">
              <a:buNone/>
            </a:pP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970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Public Interest Framework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900" dirty="0"/>
              <a:t>ICANN’s Work Categories  </a:t>
            </a:r>
          </a:p>
          <a:p>
            <a:pPr marL="0" indent="0">
              <a:buNone/>
            </a:pPr>
            <a:r>
              <a:rPr lang="en-US" sz="2900" dirty="0"/>
              <a:t>Bylaws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900" dirty="0"/>
              <a:t>ICANN's Technical Coordination </a:t>
            </a:r>
          </a:p>
          <a:p>
            <a:pPr marL="0" indent="0">
              <a:buNone/>
            </a:pPr>
            <a:r>
              <a:rPr lang="en-US" sz="2900" dirty="0"/>
              <a:t>    Bylaws - Stable, Secure, Open, Resilient, Interoperable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900" dirty="0"/>
              <a:t>ICANN's role in the DNS marketplace </a:t>
            </a:r>
          </a:p>
          <a:p>
            <a:pPr marL="0" indent="0">
              <a:buNone/>
            </a:pPr>
            <a:r>
              <a:rPr lang="en-US" sz="2900" dirty="0"/>
              <a:t>   Bylaws - Competitive, Fair, Trusted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900" dirty="0"/>
              <a:t>Benefit to the Internet community </a:t>
            </a:r>
          </a:p>
          <a:p>
            <a:pPr marL="0" indent="0">
              <a:buNone/>
            </a:pPr>
            <a:r>
              <a:rPr lang="en-US" sz="2900" dirty="0"/>
              <a:t>    Bylaws - Beneficial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  <a:p>
            <a:pPr marL="0" indent="0">
              <a:buNone/>
            </a:pPr>
            <a:r>
              <a:rPr lang="en-US" sz="2900" dirty="0">
                <a:solidFill>
                  <a:srgbClr val="FF0000"/>
                </a:solidFill>
              </a:rPr>
              <a:t>Do you think these categories correctly cover ICANN’s work and Bylaws, if not what are your suggestions?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1255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Public Interest Framework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ICANN’s Work Categories </a:t>
            </a:r>
          </a:p>
          <a:p>
            <a:pPr marL="0" indent="0">
              <a:buNone/>
            </a:pPr>
            <a:r>
              <a:rPr lang="en-US" dirty="0"/>
              <a:t>Bylaws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ICANN's global multistakeholder community and policy development processes</a:t>
            </a:r>
          </a:p>
          <a:p>
            <a:pPr marL="0" indent="0">
              <a:buNone/>
            </a:pPr>
            <a:r>
              <a:rPr lang="en-US" dirty="0"/>
              <a:t>    Bylaws - Diverse,  Respectful, Inclusive, Innovative, Transparent, Open, Balanced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ICANN's policies and practices</a:t>
            </a:r>
          </a:p>
          <a:p>
            <a:pPr marL="0" indent="0">
              <a:buNone/>
            </a:pPr>
            <a:r>
              <a:rPr lang="en-US" dirty="0"/>
              <a:t>    Bylaws - Neutral, Objective, Responsive, Accountable, Sustainable, Fair, Fiscally responsible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Do you think these categories correctly cover ICANN’s work and Bylaws, if not what are your suggestions?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960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Questions To consider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How do you see this framework affecting the work of the ACs, SOs, review teams </a:t>
            </a:r>
          </a:p>
          <a:p>
            <a:pPr marL="0" indent="0">
              <a:buNone/>
            </a:pPr>
            <a:r>
              <a:rPr lang="en-US" dirty="0"/>
              <a:t>   and CCWGs?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What are your thoughts on having decisions within the ICANN accompanied by the </a:t>
            </a:r>
          </a:p>
          <a:p>
            <a:pPr marL="0" indent="0">
              <a:buNone/>
            </a:pPr>
            <a:r>
              <a:rPr lang="en-US" dirty="0"/>
              <a:t>    public Interest in each specific case?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What are your thoughts on the proposed model? Do you have any suggestions for </a:t>
            </a:r>
          </a:p>
          <a:p>
            <a:pPr marL="0" indent="0">
              <a:buNone/>
            </a:pPr>
            <a:r>
              <a:rPr lang="en-US" dirty="0"/>
              <a:t>    improvement?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461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Thank you - Questions?</a:t>
            </a:r>
            <a:br>
              <a:rPr lang="en-US" dirty="0"/>
            </a:br>
            <a:br>
              <a:rPr lang="en-US" dirty="0"/>
            </a:b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Hadia </a:t>
            </a:r>
            <a:r>
              <a:rPr lang="en-US" sz="2400" dirty="0" err="1"/>
              <a:t>Elminiawi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3064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1787</TotalTime>
  <Words>399</Words>
  <Application>Microsoft Macintosh PowerPoint</Application>
  <PresentationFormat>Widescreen</PresentationFormat>
  <Paragraphs>81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Tw Cen MT</vt:lpstr>
      <vt:lpstr>Tw Cen MT Condensed</vt:lpstr>
      <vt:lpstr>Wingdings</vt:lpstr>
      <vt:lpstr>Wingdings 3</vt:lpstr>
      <vt:lpstr>Integral</vt:lpstr>
      <vt:lpstr> Developing A Public Interest Framework - Discussion Paper October 9 2019  </vt:lpstr>
      <vt:lpstr>Agenda</vt:lpstr>
      <vt:lpstr>Points to Consider</vt:lpstr>
      <vt:lpstr>Public Interest Framework </vt:lpstr>
      <vt:lpstr>Public Interest Framework </vt:lpstr>
      <vt:lpstr>Public Interest Framework </vt:lpstr>
      <vt:lpstr>Public Interest Framework </vt:lpstr>
      <vt:lpstr>Questions To consider</vt:lpstr>
      <vt:lpstr>Thank you - Questions?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Universal Acceptance  Hadia ElMiniawi 11/19/2018</dc:title>
  <dc:creator>Hadia</dc:creator>
  <cp:lastModifiedBy>Evin Erdogdu</cp:lastModifiedBy>
  <cp:revision>99</cp:revision>
  <dcterms:created xsi:type="dcterms:W3CDTF">2018-11-18T00:46:38Z</dcterms:created>
  <dcterms:modified xsi:type="dcterms:W3CDTF">2019-10-09T18:23:41Z</dcterms:modified>
</cp:coreProperties>
</file>