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83" r:id="rId4"/>
    <p:sldId id="290" r:id="rId5"/>
    <p:sldId id="291" r:id="rId6"/>
    <p:sldId id="289" r:id="rId7"/>
    <p:sldId id="293" r:id="rId8"/>
    <p:sldId id="288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9" d="100"/>
          <a:sy n="79" d="100"/>
        </p:scale>
        <p:origin x="438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0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65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42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18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58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143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3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53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56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69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50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70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Developing A Public Interest Framework - Discussion Paper</a:t>
            </a:r>
            <a:br>
              <a:rPr lang="en-US" dirty="0" smtClean="0"/>
            </a:br>
            <a:r>
              <a:rPr lang="en-US" sz="2000" dirty="0" smtClean="0"/>
              <a:t>October 9 2019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/>
              <a:t>Hadia </a:t>
            </a:r>
            <a:r>
              <a:rPr lang="en-US" sz="2400" dirty="0" err="1" smtClean="0"/>
              <a:t>Elminiawi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0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Points to Consider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Public Interest Framework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dirty="0"/>
              <a:t>Questions to Consider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14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500" dirty="0" smtClean="0"/>
              <a:t>We are not seeking a definition for the Global Public Interest (GPI)</a:t>
            </a:r>
            <a:endParaRPr lang="en-US" sz="25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 smtClean="0"/>
              <a:t>We are looking for the GPI on a given issue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 smtClean="0"/>
              <a:t>We are Looking for a tool to help the community determine the GPI on a </a:t>
            </a:r>
          </a:p>
          <a:p>
            <a:pPr marL="0" indent="0">
              <a:buNone/>
            </a:pPr>
            <a:r>
              <a:rPr lang="en-US" sz="2500" dirty="0"/>
              <a:t> </a:t>
            </a:r>
            <a:r>
              <a:rPr lang="en-US" sz="2500" dirty="0" smtClean="0"/>
              <a:t>   particular issue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 smtClean="0"/>
              <a:t>Currently the Board  adds a statement to its resolution about how a </a:t>
            </a:r>
          </a:p>
          <a:p>
            <a:pPr marL="0" indent="0">
              <a:buNone/>
            </a:pPr>
            <a:r>
              <a:rPr lang="en-US" sz="2500" dirty="0"/>
              <a:t> </a:t>
            </a:r>
            <a:r>
              <a:rPr lang="en-US" sz="2500" dirty="0" smtClean="0"/>
              <a:t>  decision promotes the public interest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 smtClean="0"/>
              <a:t>The proposed framework is to help the community show how a specific</a:t>
            </a:r>
          </a:p>
          <a:p>
            <a:pPr marL="0" indent="0">
              <a:buNone/>
            </a:pPr>
            <a:r>
              <a:rPr lang="en-US" sz="2500" dirty="0"/>
              <a:t> </a:t>
            </a:r>
            <a:r>
              <a:rPr lang="en-US" sz="2500" dirty="0" smtClean="0"/>
              <a:t>   comment or recommendation serves the public Interest</a:t>
            </a:r>
            <a:endParaRPr lang="en-US" sz="2500" dirty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23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 Interest Framework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 smtClean="0"/>
              <a:t>The presented method is only a starting point for discussion</a:t>
            </a:r>
          </a:p>
          <a:p>
            <a:pPr marL="0" indent="0">
              <a:buNone/>
            </a:pPr>
            <a:r>
              <a:rPr lang="en-US" sz="3800" dirty="0" smtClean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 smtClean="0"/>
              <a:t>Not each question will be relevant to every policy being developed</a:t>
            </a:r>
          </a:p>
          <a:p>
            <a:pPr marL="0" indent="0">
              <a:buNone/>
            </a:pPr>
            <a:endParaRPr lang="en-US" sz="3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 smtClean="0"/>
              <a:t>The intent </a:t>
            </a:r>
            <a:r>
              <a:rPr lang="en-US" sz="8000" dirty="0"/>
              <a:t>of this framework is to use existing </a:t>
            </a:r>
            <a:r>
              <a:rPr lang="en-US" sz="8000" dirty="0" smtClean="0"/>
              <a:t>bottom-up </a:t>
            </a:r>
            <a:r>
              <a:rPr lang="en-US" sz="8000" dirty="0"/>
              <a:t>multistakeholder processes  </a:t>
            </a:r>
            <a:r>
              <a:rPr lang="en-US" sz="8000" dirty="0" smtClean="0"/>
              <a:t>  </a:t>
            </a:r>
          </a:p>
          <a:p>
            <a:pPr marL="0" indent="0">
              <a:buNone/>
            </a:pPr>
            <a:r>
              <a:rPr lang="en-US" sz="8000" dirty="0"/>
              <a:t> </a:t>
            </a:r>
            <a:r>
              <a:rPr lang="en-US" sz="8000" dirty="0" smtClean="0"/>
              <a:t>   methods </a:t>
            </a:r>
            <a:r>
              <a:rPr lang="en-US" sz="8000" dirty="0"/>
              <a:t>without </a:t>
            </a:r>
            <a:r>
              <a:rPr lang="en-US" sz="8000" dirty="0" smtClean="0"/>
              <a:t>change</a:t>
            </a:r>
          </a:p>
          <a:p>
            <a:pPr marL="0" indent="0">
              <a:buNone/>
            </a:pPr>
            <a:endParaRPr lang="en-US" sz="8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 smtClean="0"/>
              <a:t>The tool is only used after determining that the issue is within ICANN’s mission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25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Interest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The tool consists of three columns,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first Column presents ICANN’s 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second column refers to the Bylaws or is derived from the Bylaws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third column quotes language from the Bylaws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69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Interest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900" dirty="0" smtClean="0"/>
              <a:t>ICANN’s </a:t>
            </a:r>
            <a:r>
              <a:rPr lang="en-US" sz="2900" dirty="0"/>
              <a:t>Work </a:t>
            </a:r>
            <a:r>
              <a:rPr lang="en-US" sz="2900" dirty="0" smtClean="0"/>
              <a:t>Categories  </a:t>
            </a:r>
          </a:p>
          <a:p>
            <a:pPr marL="0" indent="0">
              <a:buNone/>
            </a:pPr>
            <a:r>
              <a:rPr lang="en-US" sz="2900" dirty="0"/>
              <a:t>Bylaws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 smtClean="0"/>
              <a:t>ICANN's Technical </a:t>
            </a:r>
            <a:r>
              <a:rPr lang="en-US" sz="2900" dirty="0"/>
              <a:t>C</a:t>
            </a:r>
            <a:r>
              <a:rPr lang="en-US" sz="2900" dirty="0" smtClean="0"/>
              <a:t>oordination </a:t>
            </a:r>
          </a:p>
          <a:p>
            <a:pPr marL="0" indent="0">
              <a:buNone/>
            </a:pPr>
            <a:r>
              <a:rPr lang="en-US" sz="2900" dirty="0" smtClean="0"/>
              <a:t>    Bylaws - Stable</a:t>
            </a:r>
            <a:r>
              <a:rPr lang="en-US" sz="2900" dirty="0"/>
              <a:t>, Secure, Open, Resilient, </a:t>
            </a:r>
            <a:r>
              <a:rPr lang="en-US" sz="2900" dirty="0" smtClean="0"/>
              <a:t>Interoperable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/>
              <a:t>ICANN's role in </a:t>
            </a:r>
            <a:r>
              <a:rPr lang="en-US" sz="2900" dirty="0" smtClean="0"/>
              <a:t>the </a:t>
            </a:r>
            <a:r>
              <a:rPr lang="en-US" sz="2900" dirty="0"/>
              <a:t>DNS </a:t>
            </a:r>
            <a:r>
              <a:rPr lang="en-US" sz="2900" dirty="0" smtClean="0"/>
              <a:t>marketplace </a:t>
            </a:r>
          </a:p>
          <a:p>
            <a:pPr marL="0" indent="0">
              <a:buNone/>
            </a:pPr>
            <a:r>
              <a:rPr lang="en-US" sz="2900" dirty="0" smtClean="0"/>
              <a:t>   Bylaws - Competitive</a:t>
            </a:r>
            <a:r>
              <a:rPr lang="en-US" sz="2900" dirty="0"/>
              <a:t>, Fair, </a:t>
            </a:r>
            <a:r>
              <a:rPr lang="en-US" sz="2900" dirty="0" smtClean="0"/>
              <a:t>Trusted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/>
              <a:t>Benefit to the </a:t>
            </a:r>
            <a:r>
              <a:rPr lang="en-US" sz="2900" dirty="0" smtClean="0"/>
              <a:t>Internet community </a:t>
            </a:r>
          </a:p>
          <a:p>
            <a:pPr marL="0" indent="0">
              <a:buNone/>
            </a:pPr>
            <a:r>
              <a:rPr lang="en-US" sz="2900" dirty="0"/>
              <a:t> </a:t>
            </a:r>
            <a:r>
              <a:rPr lang="en-US" sz="2900" dirty="0" smtClean="0"/>
              <a:t>   Bylaws - Beneficial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</a:rPr>
              <a:t>Do you think these categories correctly cover ICANN’s work and Bylaws, if not what are your suggestions?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1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Interest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ICANN’s Work Categories </a:t>
            </a:r>
          </a:p>
          <a:p>
            <a:pPr marL="0" indent="0">
              <a:buNone/>
            </a:pPr>
            <a:r>
              <a:rPr lang="en-US" dirty="0" smtClean="0"/>
              <a:t>Bylaws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ICANN's </a:t>
            </a:r>
            <a:r>
              <a:rPr lang="en-US" dirty="0"/>
              <a:t>global multistakeholder community and policy development processes</a:t>
            </a:r>
          </a:p>
          <a:p>
            <a:pPr marL="0" indent="0">
              <a:buNone/>
            </a:pPr>
            <a:r>
              <a:rPr lang="en-US" dirty="0"/>
              <a:t>    Bylaws - Diverse,  Respectful, Inclusive, Innovative, Transparent, Open, Balanced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ICANN's policies and practices</a:t>
            </a:r>
          </a:p>
          <a:p>
            <a:pPr marL="0" indent="0">
              <a:buNone/>
            </a:pPr>
            <a:r>
              <a:rPr lang="en-US" dirty="0"/>
              <a:t>    Bylaws - Neutral, Objective, Responsive, Accountable, Sustainable, Fair, Fiscally responsible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Do you think these categories correctly cover ICANN’s work and Bylaws, if not what are your suggestions?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6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</a:t>
            </a:r>
            <a:r>
              <a:rPr lang="en-US" dirty="0"/>
              <a:t>To consider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How do you see this framework affecting the work of the ACs, SOs, review teams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and CCWGs?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What are your thoughts on having decisions within the ICANN accompanied by the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public Interest in each specific case?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What are your thoughts on the proposed model? Do you have any suggestions for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improvement?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046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 - Questions?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Hadia </a:t>
            </a:r>
            <a:r>
              <a:rPr lang="en-US" sz="2400" dirty="0" err="1" smtClean="0"/>
              <a:t>Elminiawi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30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1855</TotalTime>
  <Words>399</Words>
  <Application>Microsoft Office PowerPoint</Application>
  <PresentationFormat>Custom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Integral</vt:lpstr>
      <vt:lpstr> Developing A Public Interest Framework - Discussion Paper October 9 2019  </vt:lpstr>
      <vt:lpstr>Agenda</vt:lpstr>
      <vt:lpstr>Points to Consider</vt:lpstr>
      <vt:lpstr>Public Interest Framework </vt:lpstr>
      <vt:lpstr>Public Interest Framework </vt:lpstr>
      <vt:lpstr>Public Interest Framework </vt:lpstr>
      <vt:lpstr>Public Interest Framework </vt:lpstr>
      <vt:lpstr>Questions To consider</vt:lpstr>
      <vt:lpstr>Thank you - Questions?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Acceptance  Hadia ElMiniawi 11/19/2018</dc:title>
  <dc:creator>Hadia</dc:creator>
  <cp:lastModifiedBy>Hadia  Abdelsalam ELMiniawi</cp:lastModifiedBy>
  <cp:revision>99</cp:revision>
  <dcterms:created xsi:type="dcterms:W3CDTF">2018-11-18T00:46:38Z</dcterms:created>
  <dcterms:modified xsi:type="dcterms:W3CDTF">2019-10-16T11:24:40Z</dcterms:modified>
</cp:coreProperties>
</file>