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540" r:id="rId2"/>
    <p:sldId id="637" r:id="rId3"/>
    <p:sldId id="575" r:id="rId4"/>
    <p:sldId id="1240" r:id="rId5"/>
    <p:sldId id="1241" r:id="rId6"/>
    <p:sldId id="576" r:id="rId7"/>
    <p:sldId id="577" r:id="rId8"/>
    <p:sldId id="1256" r:id="rId9"/>
    <p:sldId id="1257" r:id="rId10"/>
    <p:sldId id="1258" r:id="rId11"/>
    <p:sldId id="769" r:id="rId12"/>
    <p:sldId id="770" r:id="rId13"/>
    <p:sldId id="771" r:id="rId14"/>
    <p:sldId id="780" r:id="rId15"/>
    <p:sldId id="1259" r:id="rId16"/>
    <p:sldId id="78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/>
  <p:cmAuthor id="2" name="Ajay Data" initials="AD" lastIdx="1" clrIdx="1">
    <p:extLst>
      <p:ext uri="{19B8F6BF-5375-455C-9EA6-DF929625EA0E}">
        <p15:presenceInfo xmlns:p15="http://schemas.microsoft.com/office/powerpoint/2012/main" userId="6b87369cdb15516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EDFB5"/>
    <a:srgbClr val="DBDAED"/>
    <a:srgbClr val="E9A6CA"/>
    <a:srgbClr val="EF2629"/>
    <a:srgbClr val="EAB200"/>
    <a:srgbClr val="F2B800"/>
    <a:srgbClr val="E8B840"/>
    <a:srgbClr val="FFCE63"/>
    <a:srgbClr val="FA5B36"/>
    <a:srgbClr val="EA90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46E2FCB-83E3-4D91-B336-542F1DAA14BF}" v="9" dt="2019-10-19T09:34:07.99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6" autoAdjust="0"/>
    <p:restoredTop sz="94626" autoAdjust="0"/>
  </p:normalViewPr>
  <p:slideViewPr>
    <p:cSldViewPr snapToGrid="0" snapToObjects="1">
      <p:cViewPr varScale="1">
        <p:scale>
          <a:sx n="121" d="100"/>
          <a:sy n="121" d="100"/>
        </p:scale>
        <p:origin x="1912" y="168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10/19/19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10/19/19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1784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6615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411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820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://www.flickr.com/photos/icann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://www.facebook.com/icannorg" TargetMode="External"/><Relationship Id="rId17" Type="http://schemas.openxmlformats.org/officeDocument/2006/relationships/hyperlink" Target="http://www.youtube.com/icannnews" TargetMode="External"/><Relationship Id="rId2" Type="http://schemas.openxmlformats.org/officeDocument/2006/relationships/image" Target="../media/image19.emf"/><Relationship Id="rId16" Type="http://schemas.openxmlformats.org/officeDocument/2006/relationships/image" Target="../media/image24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2.png"/><Relationship Id="rId5" Type="http://schemas.openxmlformats.org/officeDocument/2006/relationships/image" Target="../media/image20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5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twitter.com/icann" TargetMode="External"/><Relationship Id="rId14" Type="http://schemas.openxmlformats.org/officeDocument/2006/relationships/image" Target="../media/image23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6" y="3562904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6" y="4252817"/>
            <a:ext cx="8119206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6" y="4553317"/>
            <a:ext cx="8119206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6" y="2854692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 dirty="0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2543489" y="4228306"/>
            <a:ext cx="3416667" cy="365760"/>
            <a:chOff x="5325979" y="4715893"/>
            <a:chExt cx="3416667" cy="365760"/>
          </a:xfrm>
        </p:grpSpPr>
        <p:sp>
          <p:nvSpPr>
            <p:cNvPr id="33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flickr.com</a:t>
              </a: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icann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4" name="Picture 33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 userDrawn="1"/>
        </p:nvGrpSpPr>
        <p:grpSpPr>
          <a:xfrm>
            <a:off x="2543489" y="4726326"/>
            <a:ext cx="3636602" cy="365760"/>
            <a:chOff x="1235726" y="5571713"/>
            <a:chExt cx="3636602" cy="365760"/>
          </a:xfrm>
        </p:grpSpPr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linkedin</a:t>
              </a: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/company/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icann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7" name="Picture 36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 userDrawn="1"/>
        </p:nvGrpSpPr>
        <p:grpSpPr>
          <a:xfrm>
            <a:off x="2543489" y="2734246"/>
            <a:ext cx="2809587" cy="365760"/>
            <a:chOff x="1235726" y="3073176"/>
            <a:chExt cx="2809587" cy="365760"/>
          </a:xfrm>
        </p:grpSpPr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@icann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0" name="Picture 39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 userDrawn="1"/>
        </p:nvGrpSpPr>
        <p:grpSpPr>
          <a:xfrm>
            <a:off x="2543489" y="3232266"/>
            <a:ext cx="3730320" cy="365760"/>
            <a:chOff x="1235727" y="3892739"/>
            <a:chExt cx="3730320" cy="365760"/>
          </a:xfrm>
        </p:grpSpPr>
        <p:sp>
          <p:nvSpPr>
            <p:cNvPr id="42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facebook.com</a:t>
              </a: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icannorg</a:t>
              </a: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 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3" name="Picture 42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 userDrawn="1"/>
        </p:nvGrpSpPr>
        <p:grpSpPr>
          <a:xfrm>
            <a:off x="2543489" y="3730286"/>
            <a:ext cx="3636602" cy="365760"/>
            <a:chOff x="1235726" y="4721075"/>
            <a:chExt cx="3636602" cy="365760"/>
          </a:xfrm>
        </p:grpSpPr>
        <p:pic>
          <p:nvPicPr>
            <p:cNvPr id="45" name="Picture 44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46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youtube.com</a:t>
              </a: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icannnews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47" name="Group 46"/>
          <p:cNvGrpSpPr/>
          <p:nvPr userDrawn="1"/>
        </p:nvGrpSpPr>
        <p:grpSpPr>
          <a:xfrm>
            <a:off x="2543489" y="5722367"/>
            <a:ext cx="2586167" cy="365760"/>
            <a:chOff x="5325979" y="3073176"/>
            <a:chExt cx="2586167" cy="365760"/>
          </a:xfrm>
        </p:grpSpPr>
        <p:sp>
          <p:nvSpPr>
            <p:cNvPr id="48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soundcloud</a:t>
              </a: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icann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 userDrawn="1"/>
        </p:nvGrpSpPr>
        <p:grpSpPr>
          <a:xfrm>
            <a:off x="2543489" y="5224346"/>
            <a:ext cx="3416667" cy="365760"/>
            <a:chOff x="5325979" y="5571713"/>
            <a:chExt cx="3416667" cy="365760"/>
          </a:xfrm>
        </p:grpSpPr>
        <p:sp>
          <p:nvSpPr>
            <p:cNvPr id="51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slideshare</a:t>
              </a:r>
              <a:r>
                <a:rPr lang="en-US" sz="140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/</a:t>
              </a:r>
              <a:r>
                <a:rPr lang="en-US" sz="140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icannpresentations</a:t>
              </a:r>
              <a:endParaRPr lang="en-US" sz="140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2" name="Picture 51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696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2578" y="2842544"/>
            <a:ext cx="3149229" cy="3236708"/>
          </a:xfrm>
          <a:prstGeom prst="rect">
            <a:avLst/>
          </a:prstGeom>
        </p:spPr>
      </p:pic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0"/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55" r:id="rId47"/>
    <p:sldLayoutId id="2147483717" r:id="rId48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uasg.tech/subscribe" TargetMode="External"/><Relationship Id="rId3" Type="http://schemas.openxmlformats.org/officeDocument/2006/relationships/hyperlink" Target="https://mail.datamail.in/" TargetMode="External"/><Relationship Id="rId7" Type="http://schemas.openxmlformats.org/officeDocument/2006/relationships/hyperlink" Target="https://uasg.tech/global-support-centre/" TargetMode="External"/><Relationship Id="rId2" Type="http://schemas.openxmlformats.org/officeDocument/2006/relationships/hyperlink" Target="https://uasg.tech/eai-check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uasg.tech/wp-content/uploads/2017/06/UA009-Quick-Guide-to-Tender-and-Contractual-Documents-16-04-28.pdf" TargetMode="External"/><Relationship Id="rId5" Type="http://schemas.openxmlformats.org/officeDocument/2006/relationships/hyperlink" Target="https://uasg.tech/wp-content/uploads/2017/08/UASG015-Internet-Industry-CIO-Blueprint.pdf" TargetMode="External"/><Relationship Id="rId10" Type="http://schemas.openxmlformats.org/officeDocument/2006/relationships/image" Target="../media/image31.png"/><Relationship Id="rId4" Type="http://schemas.openxmlformats.org/officeDocument/2006/relationships/hyperlink" Target="http://&#20114;&#32852;&#32593;.&#32593;&#32476;/" TargetMode="External"/><Relationship Id="rId9" Type="http://schemas.openxmlformats.org/officeDocument/2006/relationships/hyperlink" Target="https://forms.gle/GsASQhJA5rrGg6kF9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uasg.tech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hyperlink" Target="https://uasg.tech/wp-content/uploads/documents/UASG009-en-digital.pdf" TargetMode="External"/><Relationship Id="rId4" Type="http://schemas.openxmlformats.org/officeDocument/2006/relationships/hyperlink" Target="https://uasg.tech/wp-content/uploads/documents/UASG014-en-digital.pdf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sv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s://uasg.tech/eai-check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1883" y="761997"/>
            <a:ext cx="6896766" cy="2533369"/>
          </a:xfrm>
        </p:spPr>
        <p:txBody>
          <a:bodyPr>
            <a:normAutofit/>
          </a:bodyPr>
          <a:lstStyle/>
          <a:p>
            <a:r>
              <a:rPr lang="en-US" sz="5400" dirty="0"/>
              <a:t>Universal Acceptance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061883" y="3562635"/>
            <a:ext cx="6382512" cy="817351"/>
          </a:xfrm>
        </p:spPr>
        <p:txBody>
          <a:bodyPr>
            <a:normAutofit/>
          </a:bodyPr>
          <a:lstStyle/>
          <a:p>
            <a:r>
              <a:rPr lang="en-IN" dirty="0"/>
              <a:t>NARALO </a:t>
            </a:r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E96B59E0-E679-6346-A896-098ADD96298F}"/>
              </a:ext>
            </a:extLst>
          </p:cNvPr>
          <p:cNvSpPr txBox="1">
            <a:spLocks/>
          </p:cNvSpPr>
          <p:nvPr/>
        </p:nvSpPr>
        <p:spPr>
          <a:xfrm>
            <a:off x="2061883" y="4846638"/>
            <a:ext cx="6382512" cy="817351"/>
          </a:xfrm>
          <a:prstGeom prst="rect">
            <a:avLst/>
          </a:prstGeom>
        </p:spPr>
        <p:txBody>
          <a:bodyPr lIns="0" tIns="0" rIns="0" bIns="0">
            <a:normAutofit fontScale="92500" lnSpcReduction="10000"/>
          </a:bodyPr>
          <a:lstStyle>
            <a:lvl1pPr marL="0" indent="0" algn="l" defTabSz="457200" rtl="0" eaLnBrk="1" latinLnBrk="0" hangingPunct="1">
              <a:spcBef>
                <a:spcPts val="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/>
              <a:t>Dr. Ajay Data</a:t>
            </a:r>
          </a:p>
          <a:p>
            <a:r>
              <a:rPr lang="en-US" b="1" dirty="0"/>
              <a:t>Chair</a:t>
            </a:r>
            <a:r>
              <a:rPr lang="en-US" dirty="0"/>
              <a:t> – Universal Acceptance Steering Group</a:t>
            </a:r>
          </a:p>
          <a:p>
            <a:r>
              <a:rPr lang="en-US" b="1" dirty="0"/>
              <a:t>Member</a:t>
            </a:r>
            <a:r>
              <a:rPr lang="en-US" dirty="0"/>
              <a:t> – </a:t>
            </a:r>
            <a:r>
              <a:rPr lang="en-US" dirty="0" err="1"/>
              <a:t>ccNSO</a:t>
            </a:r>
            <a:r>
              <a:rPr lang="en-US" dirty="0"/>
              <a:t> Council (</a:t>
            </a:r>
            <a:r>
              <a:rPr lang="en-US" dirty="0" err="1"/>
              <a:t>NomCom</a:t>
            </a:r>
            <a:r>
              <a:rPr lang="en-US" dirty="0"/>
              <a:t> Appointed)</a:t>
            </a:r>
          </a:p>
          <a:p>
            <a:endParaRPr lang="en-US" dirty="0"/>
          </a:p>
        </p:txBody>
      </p:sp>
      <p:pic>
        <p:nvPicPr>
          <p:cNvPr id="8" name="Picture 7" descr="ua-logo_wht.png">
            <a:extLst>
              <a:ext uri="{FF2B5EF4-FFF2-40B4-BE49-F238E27FC236}">
                <a16:creationId xmlns:a16="http://schemas.microsoft.com/office/drawing/2014/main" id="{44BB399D-094C-4A82-B2CE-78657F88B91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1883" y="4306245"/>
            <a:ext cx="1467358" cy="46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575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Five Actions for UA-readiness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38100F-ED7B-E64E-9E26-9A57F5089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2139" y="46179"/>
            <a:ext cx="1241861" cy="56348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A1213CE3-3BC1-CA41-826F-1F2B8D038F66}"/>
              </a:ext>
            </a:extLst>
          </p:cNvPr>
          <p:cNvGrpSpPr/>
          <p:nvPr/>
        </p:nvGrpSpPr>
        <p:grpSpPr>
          <a:xfrm>
            <a:off x="1570550" y="2590172"/>
            <a:ext cx="1755063" cy="1211067"/>
            <a:chOff x="820555" y="1643185"/>
            <a:chExt cx="2011680" cy="1491399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85EC74E-E2E6-7040-AF14-E586398665C8}"/>
                </a:ext>
              </a:extLst>
            </p:cNvPr>
            <p:cNvSpPr/>
            <p:nvPr/>
          </p:nvSpPr>
          <p:spPr>
            <a:xfrm>
              <a:off x="820555" y="2835439"/>
              <a:ext cx="2011680" cy="299145"/>
            </a:xfrm>
            <a:prstGeom prst="rect">
              <a:avLst/>
            </a:prstGeom>
          </p:spPr>
          <p:txBody>
            <a:bodyPr wrap="square" lIns="0" tIns="0" bIns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+mj-lt"/>
                  <a:cs typeface="Source Sans Pro Light"/>
                </a:rPr>
                <a:t>Accept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B8BF82F-7097-5F45-8CD9-8555084E69ED}"/>
                </a:ext>
              </a:extLst>
            </p:cNvPr>
            <p:cNvSpPr>
              <a:spLocks/>
            </p:cNvSpPr>
            <p:nvPr/>
          </p:nvSpPr>
          <p:spPr>
            <a:xfrm>
              <a:off x="820555" y="1643185"/>
              <a:ext cx="2011680" cy="1188720"/>
            </a:xfrm>
            <a:prstGeom prst="rect">
              <a:avLst/>
            </a:prstGeom>
            <a:solidFill>
              <a:srgbClr val="ED92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sz="1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  <p:pic>
          <p:nvPicPr>
            <p:cNvPr id="11" name="Picture 10" descr="ua-capability-icons_wht_Accept.png">
              <a:extLst>
                <a:ext uri="{FF2B5EF4-FFF2-40B4-BE49-F238E27FC236}">
                  <a16:creationId xmlns:a16="http://schemas.microsoft.com/office/drawing/2014/main" id="{3E47704A-CA28-8B4B-B0BD-C9EAC1BA3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9630" y="1900022"/>
              <a:ext cx="562359" cy="643725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1A67E4E-FF5C-DE41-A1A7-BACE2CFFB81D}"/>
              </a:ext>
            </a:extLst>
          </p:cNvPr>
          <p:cNvGrpSpPr/>
          <p:nvPr/>
        </p:nvGrpSpPr>
        <p:grpSpPr>
          <a:xfrm>
            <a:off x="3555423" y="2590409"/>
            <a:ext cx="1758130" cy="1231393"/>
            <a:chOff x="3572676" y="1679218"/>
            <a:chExt cx="2015197" cy="1509357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6E0BD03-6376-7F4F-972D-00341BF9EF0E}"/>
                </a:ext>
              </a:extLst>
            </p:cNvPr>
            <p:cNvSpPr>
              <a:spLocks/>
            </p:cNvSpPr>
            <p:nvPr/>
          </p:nvSpPr>
          <p:spPr>
            <a:xfrm>
              <a:off x="3576193" y="1679218"/>
              <a:ext cx="2011680" cy="1188720"/>
            </a:xfrm>
            <a:prstGeom prst="rect">
              <a:avLst/>
            </a:prstGeom>
            <a:solidFill>
              <a:srgbClr val="ED92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sz="1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41CC8C5-9F4C-6E40-BD4B-920BF6F9151E}"/>
                </a:ext>
              </a:extLst>
            </p:cNvPr>
            <p:cNvSpPr/>
            <p:nvPr/>
          </p:nvSpPr>
          <p:spPr>
            <a:xfrm>
              <a:off x="3572676" y="2890826"/>
              <a:ext cx="2011680" cy="297749"/>
            </a:xfrm>
            <a:prstGeom prst="rect">
              <a:avLst/>
            </a:prstGeom>
          </p:spPr>
          <p:txBody>
            <a:bodyPr wrap="square" lIns="0" tIns="0" bIns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+mj-lt"/>
                  <a:cs typeface="Source Sans Pro Light"/>
                </a:rPr>
                <a:t>Validate</a:t>
              </a:r>
            </a:p>
          </p:txBody>
        </p:sp>
        <p:pic>
          <p:nvPicPr>
            <p:cNvPr id="15" name="Picture 14" descr="ua-capability-icons_wht_Validate.png">
              <a:extLst>
                <a:ext uri="{FF2B5EF4-FFF2-40B4-BE49-F238E27FC236}">
                  <a16:creationId xmlns:a16="http://schemas.microsoft.com/office/drawing/2014/main" id="{A7CC4B8D-7976-624B-B61D-AB078F1188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70348" y="1895569"/>
              <a:ext cx="779705" cy="643725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51FF4B-979B-C94D-A064-9FF5EEB2FFA8}"/>
              </a:ext>
            </a:extLst>
          </p:cNvPr>
          <p:cNvGrpSpPr/>
          <p:nvPr/>
        </p:nvGrpSpPr>
        <p:grpSpPr>
          <a:xfrm>
            <a:off x="5552646" y="2590172"/>
            <a:ext cx="1755067" cy="1209706"/>
            <a:chOff x="6331696" y="1643185"/>
            <a:chExt cx="2011685" cy="148277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BCFFCC6-2D36-624A-96BD-40D1B985C541}"/>
                </a:ext>
              </a:extLst>
            </p:cNvPr>
            <p:cNvSpPr>
              <a:spLocks/>
            </p:cNvSpPr>
            <p:nvPr/>
          </p:nvSpPr>
          <p:spPr>
            <a:xfrm>
              <a:off x="6331693" y="1643185"/>
              <a:ext cx="2011680" cy="1188720"/>
            </a:xfrm>
            <a:prstGeom prst="rect">
              <a:avLst/>
            </a:prstGeom>
            <a:solidFill>
              <a:srgbClr val="ED92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sz="1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2CDD7AF-D2CF-B94A-A4B7-10CACE88FBA5}"/>
                </a:ext>
              </a:extLst>
            </p:cNvPr>
            <p:cNvSpPr/>
            <p:nvPr/>
          </p:nvSpPr>
          <p:spPr>
            <a:xfrm>
              <a:off x="6331693" y="2828210"/>
              <a:ext cx="2011680" cy="297749"/>
            </a:xfrm>
            <a:prstGeom prst="rect">
              <a:avLst/>
            </a:prstGeom>
          </p:spPr>
          <p:txBody>
            <a:bodyPr wrap="square" lIns="0" tIns="0" bIns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+mj-lt"/>
                  <a:cs typeface="Source Sans Pro Light"/>
                </a:rPr>
                <a:t>Store</a:t>
              </a:r>
            </a:p>
          </p:txBody>
        </p:sp>
        <p:pic>
          <p:nvPicPr>
            <p:cNvPr id="19" name="Picture 18" descr="ua-capability-icons_wht_Store.png">
              <a:extLst>
                <a:ext uri="{FF2B5EF4-FFF2-40B4-BE49-F238E27FC236}">
                  <a16:creationId xmlns:a16="http://schemas.microsoft.com/office/drawing/2014/main" id="{BDF43E60-D3BC-1641-A628-EE1184E2BA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99490" y="1900022"/>
              <a:ext cx="647296" cy="647296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6E5B01E-57BA-1C4A-BA2E-CA220449C8E0}"/>
              </a:ext>
            </a:extLst>
          </p:cNvPr>
          <p:cNvGrpSpPr/>
          <p:nvPr/>
        </p:nvGrpSpPr>
        <p:grpSpPr>
          <a:xfrm>
            <a:off x="2578527" y="4041951"/>
            <a:ext cx="1755063" cy="1212721"/>
            <a:chOff x="2202899" y="3852184"/>
            <a:chExt cx="2011680" cy="148646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42836E9-8717-004B-A218-56A5BD452300}"/>
                </a:ext>
              </a:extLst>
            </p:cNvPr>
            <p:cNvSpPr>
              <a:spLocks/>
            </p:cNvSpPr>
            <p:nvPr/>
          </p:nvSpPr>
          <p:spPr>
            <a:xfrm>
              <a:off x="2202899" y="3852184"/>
              <a:ext cx="2011680" cy="1188720"/>
            </a:xfrm>
            <a:prstGeom prst="rect">
              <a:avLst/>
            </a:prstGeom>
            <a:solidFill>
              <a:srgbClr val="ED92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sz="1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41F1B75-2AF3-B64E-8F7E-7A832E789079}"/>
                </a:ext>
              </a:extLst>
            </p:cNvPr>
            <p:cNvSpPr/>
            <p:nvPr/>
          </p:nvSpPr>
          <p:spPr>
            <a:xfrm>
              <a:off x="2202899" y="5040904"/>
              <a:ext cx="2011680" cy="297750"/>
            </a:xfrm>
            <a:prstGeom prst="rect">
              <a:avLst/>
            </a:prstGeom>
          </p:spPr>
          <p:txBody>
            <a:bodyPr wrap="square" lIns="0" tIns="0" bIns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+mj-lt"/>
                  <a:cs typeface="Source Sans Pro Light"/>
                </a:rPr>
                <a:t>Process</a:t>
              </a:r>
            </a:p>
          </p:txBody>
        </p:sp>
        <p:pic>
          <p:nvPicPr>
            <p:cNvPr id="23" name="Picture 22" descr="ua-capability-icons_wht_Process.png">
              <a:extLst>
                <a:ext uri="{FF2B5EF4-FFF2-40B4-BE49-F238E27FC236}">
                  <a16:creationId xmlns:a16="http://schemas.microsoft.com/office/drawing/2014/main" id="{06F2794B-27F4-7E41-9B59-439FF55BD1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6759" y="4119754"/>
              <a:ext cx="1027282" cy="632806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33C5C81-6A14-C64F-874D-37991215025E}"/>
              </a:ext>
            </a:extLst>
          </p:cNvPr>
          <p:cNvGrpSpPr/>
          <p:nvPr/>
        </p:nvGrpSpPr>
        <p:grpSpPr>
          <a:xfrm>
            <a:off x="4546485" y="4041951"/>
            <a:ext cx="1755063" cy="1212721"/>
            <a:chOff x="4943588" y="3852184"/>
            <a:chExt cx="2011682" cy="1486468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83F44DD-AC79-7340-BD5A-F24CF2A2FF30}"/>
                </a:ext>
              </a:extLst>
            </p:cNvPr>
            <p:cNvSpPr>
              <a:spLocks/>
            </p:cNvSpPr>
            <p:nvPr/>
          </p:nvSpPr>
          <p:spPr>
            <a:xfrm>
              <a:off x="4943583" y="3852184"/>
              <a:ext cx="2011680" cy="1188720"/>
            </a:xfrm>
            <a:prstGeom prst="rect">
              <a:avLst/>
            </a:prstGeom>
            <a:solidFill>
              <a:srgbClr val="ED92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 sz="1000" b="1" dirty="0">
                <a:solidFill>
                  <a:schemeClr val="accent1">
                    <a:lumMod val="40000"/>
                    <a:lumOff val="60000"/>
                  </a:schemeClr>
                </a:solidFill>
                <a:latin typeface="+mj-lt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CB121DF-231F-1B42-BF38-398D36865F19}"/>
                </a:ext>
              </a:extLst>
            </p:cNvPr>
            <p:cNvSpPr/>
            <p:nvPr/>
          </p:nvSpPr>
          <p:spPr>
            <a:xfrm>
              <a:off x="4946286" y="5040904"/>
              <a:ext cx="2008977" cy="297750"/>
            </a:xfrm>
            <a:prstGeom prst="rect">
              <a:avLst/>
            </a:prstGeom>
          </p:spPr>
          <p:txBody>
            <a:bodyPr wrap="square" lIns="0" tIns="0" bIns="0">
              <a:spAutoFit/>
            </a:bodyPr>
            <a:lstStyle/>
            <a:p>
              <a:pPr algn="ctr"/>
              <a:r>
                <a:rPr lang="en-US" sz="2000" b="1" dirty="0">
                  <a:solidFill>
                    <a:srgbClr val="000000"/>
                  </a:solidFill>
                  <a:latin typeface="+mj-lt"/>
                  <a:cs typeface="Source Sans Pro Light"/>
                </a:rPr>
                <a:t>Display</a:t>
              </a:r>
            </a:p>
          </p:txBody>
        </p:sp>
        <p:pic>
          <p:nvPicPr>
            <p:cNvPr id="27" name="Picture 26" descr="ua-capability-icons_wht_Display.png">
              <a:extLst>
                <a:ext uri="{FF2B5EF4-FFF2-40B4-BE49-F238E27FC236}">
                  <a16:creationId xmlns:a16="http://schemas.microsoft.com/office/drawing/2014/main" id="{CC86EB22-71FD-5A4C-9B23-65205C9D574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1163" y="4126903"/>
              <a:ext cx="489490" cy="633398"/>
            </a:xfrm>
            <a:prstGeom prst="rect">
              <a:avLst/>
            </a:prstGeom>
          </p:spPr>
        </p:pic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4F096C66-F477-5947-9C8C-D37C9ADFE40C}"/>
              </a:ext>
            </a:extLst>
          </p:cNvPr>
          <p:cNvSpPr txBox="1"/>
          <p:nvPr/>
        </p:nvSpPr>
        <p:spPr>
          <a:xfrm>
            <a:off x="1100991" y="1358409"/>
            <a:ext cx="6938166" cy="58477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900" b="1" dirty="0">
                <a:cs typeface="Source Sans Pro"/>
              </a:rPr>
              <a:t>Applications should be able to do the following for all domain names and email addresses:</a:t>
            </a:r>
          </a:p>
        </p:txBody>
      </p:sp>
    </p:spTree>
    <p:extLst>
      <p:ext uri="{BB962C8B-B14F-4D97-AF65-F5344CB8AC3E}">
        <p14:creationId xmlns:p14="http://schemas.microsoft.com/office/powerpoint/2010/main" val="1999665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0B3458"/>
                </a:solidFill>
                <a:latin typeface="Arial"/>
              </a:rPr>
              <a:t>Community Stakeholders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31314" y="1093108"/>
            <a:ext cx="8103791" cy="4883092"/>
          </a:xfrm>
        </p:spPr>
        <p:txBody>
          <a:bodyPr/>
          <a:lstStyle/>
          <a:p>
            <a:r>
              <a:rPr lang="en-US" sz="1900" b="1" dirty="0">
                <a:solidFill>
                  <a:schemeClr val="accent1"/>
                </a:solidFill>
              </a:rPr>
              <a:t>Technology Enablers </a:t>
            </a:r>
            <a:r>
              <a:rPr lang="en-US" sz="1900" dirty="0"/>
              <a:t>– Organizations producing relevant standards and current best practices, as well as providers of software programming languages, tools and frameworks</a:t>
            </a:r>
            <a:endParaRPr lang="en-US" sz="1900" dirty="0">
              <a:solidFill>
                <a:schemeClr val="accent1"/>
              </a:solidFill>
            </a:endParaRPr>
          </a:p>
          <a:p>
            <a:r>
              <a:rPr lang="en-US" sz="1900" b="1" dirty="0">
                <a:solidFill>
                  <a:schemeClr val="accent1"/>
                </a:solidFill>
              </a:rPr>
              <a:t>Technology Developers </a:t>
            </a:r>
            <a:r>
              <a:rPr lang="en-US" sz="1900" dirty="0"/>
              <a:t>– Organizations and individuals developing and directing applications 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Email Software and Service Providers </a:t>
            </a:r>
            <a:r>
              <a:rPr lang="en-US" sz="1900" dirty="0"/>
              <a:t>– Organizations and individuals providing internationalized email software and services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Influencing Individuals and Organizations </a:t>
            </a:r>
            <a:r>
              <a:rPr lang="en-US" sz="1900" dirty="0"/>
              <a:t>– Individuals at the local and international level who can help promote UA readiness, and organizations which can be used to spread the UA message more broadly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Government Policy Makers </a:t>
            </a:r>
            <a:r>
              <a:rPr lang="en-US" sz="1900" dirty="0"/>
              <a:t>– Government officials, as a specific group, are included to generate demand for UA-ready products and services through accessibility standards and procurement processes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8F9AA7-B4F3-CF4D-9676-DE4FF1D9D8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0090" y="35836"/>
            <a:ext cx="1173730" cy="53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946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>
                <a:solidFill>
                  <a:srgbClr val="0B3458"/>
                </a:solidFill>
                <a:latin typeface="Arial"/>
              </a:rPr>
              <a:t>UASG Working Groups (</a:t>
            </a:r>
            <a:r>
              <a:rPr lang="en-US" sz="2800" b="1" dirty="0" err="1">
                <a:solidFill>
                  <a:srgbClr val="0B3458"/>
                </a:solidFill>
                <a:latin typeface="Arial"/>
              </a:rPr>
              <a:t>WG</a:t>
            </a:r>
            <a:r>
              <a:rPr lang="en-US" sz="2800" b="1" dirty="0">
                <a:solidFill>
                  <a:srgbClr val="0B3458"/>
                </a:solidFill>
                <a:latin typeface="Arial"/>
              </a:rPr>
              <a:t>)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3F88566-2001-48B3-8F28-64BD3587BFE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550014" y="824443"/>
            <a:ext cx="7906941" cy="5097627"/>
          </a:xfrm>
        </p:spPr>
        <p:txBody>
          <a:bodyPr/>
          <a:lstStyle/>
          <a:p>
            <a:r>
              <a:rPr lang="en-US" sz="1900" b="1" dirty="0">
                <a:solidFill>
                  <a:schemeClr val="accent1"/>
                </a:solidFill>
              </a:rPr>
              <a:t>Technology </a:t>
            </a:r>
            <a:r>
              <a:rPr lang="en-US" sz="1900" b="1" dirty="0" err="1">
                <a:solidFill>
                  <a:schemeClr val="accent1"/>
                </a:solidFill>
              </a:rPr>
              <a:t>WG</a:t>
            </a:r>
            <a:r>
              <a:rPr lang="en-US" sz="1900" b="1" dirty="0">
                <a:solidFill>
                  <a:schemeClr val="accent1"/>
                </a:solidFill>
              </a:rPr>
              <a:t> </a:t>
            </a:r>
            <a:r>
              <a:rPr lang="en-US" sz="1900" dirty="0"/>
              <a:t>– Plans, coordinates and oversees work on standards, current best practices, programming languages, tools and development platforms </a:t>
            </a:r>
            <a:endParaRPr lang="en-US" sz="1900" dirty="0">
              <a:solidFill>
                <a:schemeClr val="accent1"/>
              </a:solidFill>
            </a:endParaRPr>
          </a:p>
          <a:p>
            <a:r>
              <a:rPr lang="en-US" sz="1900" b="1" dirty="0">
                <a:solidFill>
                  <a:schemeClr val="accent1"/>
                </a:solidFill>
              </a:rPr>
              <a:t>Email Address Internationalization (EAI) </a:t>
            </a:r>
            <a:r>
              <a:rPr lang="en-US" sz="1900" b="1" dirty="0" err="1">
                <a:solidFill>
                  <a:schemeClr val="accent1"/>
                </a:solidFill>
              </a:rPr>
              <a:t>WG</a:t>
            </a:r>
            <a:r>
              <a:rPr lang="en-US" sz="1900" b="1" dirty="0">
                <a:solidFill>
                  <a:schemeClr val="accent1"/>
                </a:solidFill>
              </a:rPr>
              <a:t> </a:t>
            </a:r>
            <a:r>
              <a:rPr lang="en-US" sz="1900" dirty="0"/>
              <a:t>– Plans, executes and oversees engagement with email software and service providers to make them EAI-ready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Measurements </a:t>
            </a:r>
            <a:r>
              <a:rPr lang="en-US" sz="1900" b="1" dirty="0" err="1">
                <a:solidFill>
                  <a:schemeClr val="accent1"/>
                </a:solidFill>
              </a:rPr>
              <a:t>WG</a:t>
            </a:r>
            <a:r>
              <a:rPr lang="en-US" sz="1900" b="1" dirty="0">
                <a:solidFill>
                  <a:schemeClr val="accent1"/>
                </a:solidFill>
              </a:rPr>
              <a:t> </a:t>
            </a:r>
            <a:r>
              <a:rPr lang="en-US" sz="1900" dirty="0"/>
              <a:t>– Plans, oversees and directs the measurement efforts for UA readiness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Communications </a:t>
            </a:r>
            <a:r>
              <a:rPr lang="en-US" sz="1900" b="1" dirty="0" err="1">
                <a:solidFill>
                  <a:schemeClr val="accent1"/>
                </a:solidFill>
              </a:rPr>
              <a:t>WG</a:t>
            </a:r>
            <a:r>
              <a:rPr lang="en-US" sz="1900" b="1" dirty="0">
                <a:solidFill>
                  <a:schemeClr val="accent1"/>
                </a:solidFill>
              </a:rPr>
              <a:t> </a:t>
            </a:r>
            <a:r>
              <a:rPr lang="en-US" sz="1900" dirty="0"/>
              <a:t>– Plans and develops the communications strategy and oversees its execution, in collaboration with other WGs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Local Initiatives </a:t>
            </a:r>
            <a:r>
              <a:rPr lang="en-US" sz="1900" b="1" dirty="0" err="1">
                <a:solidFill>
                  <a:schemeClr val="accent1"/>
                </a:solidFill>
              </a:rPr>
              <a:t>WG</a:t>
            </a:r>
            <a:r>
              <a:rPr lang="en-US" sz="1900" b="1" dirty="0">
                <a:solidFill>
                  <a:schemeClr val="accent1"/>
                </a:solidFill>
              </a:rPr>
              <a:t> </a:t>
            </a:r>
            <a:r>
              <a:rPr lang="en-US" sz="1900" dirty="0"/>
              <a:t>– Plans, develops and oversees execution of local initiatives in various geographies</a:t>
            </a:r>
          </a:p>
          <a:p>
            <a:r>
              <a:rPr lang="en-US" sz="1900" b="1" dirty="0">
                <a:solidFill>
                  <a:schemeClr val="accent1"/>
                </a:solidFill>
              </a:rPr>
              <a:t>UA Ambassadors </a:t>
            </a:r>
            <a:r>
              <a:rPr lang="en-US" sz="1900" b="1" dirty="0" err="1">
                <a:solidFill>
                  <a:schemeClr val="accent1"/>
                </a:solidFill>
              </a:rPr>
              <a:t>WG</a:t>
            </a:r>
            <a:r>
              <a:rPr lang="en-US" sz="1900" b="1" dirty="0">
                <a:solidFill>
                  <a:schemeClr val="accent1"/>
                </a:solidFill>
              </a:rPr>
              <a:t> </a:t>
            </a:r>
            <a:r>
              <a:rPr lang="en-US" sz="1900" dirty="0"/>
              <a:t>– Plans and executes training and outreach in local regions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6A7BDA-116F-DC49-B6F1-19E2E665F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0090" y="35836"/>
            <a:ext cx="1173730" cy="53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571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0C5515-A707-4FF8-AE4E-BB0CB7896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Moving Forward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5A5648C-7410-4AB8-9104-68A9C2E11145}"/>
              </a:ext>
            </a:extLst>
          </p:cNvPr>
          <p:cNvSpPr txBox="1">
            <a:spLocks/>
          </p:cNvSpPr>
          <p:nvPr/>
        </p:nvSpPr>
        <p:spPr>
          <a:xfrm>
            <a:off x="374015" y="1074914"/>
            <a:ext cx="8395970" cy="490029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257175" lvl="0" indent="-257175">
              <a:buSzPct val="75000"/>
              <a:buFont typeface="Wingdings" panose="05000000000000000000" pitchFamily="2" charset="2"/>
              <a:buChar char=""/>
            </a:pPr>
            <a:r>
              <a:rPr lang="en-NZ" sz="2000" dirty="0">
                <a:hlinkClick r:id="rId2"/>
              </a:rPr>
              <a:t>Test</a:t>
            </a:r>
            <a:r>
              <a:rPr lang="en-NZ" sz="2000" dirty="0"/>
              <a:t> your own email address</a:t>
            </a:r>
          </a:p>
          <a:p>
            <a:pPr marL="257175" lvl="0" indent="-257175">
              <a:buSzPct val="75000"/>
              <a:buFont typeface="Wingdings" panose="05000000000000000000" pitchFamily="2" charset="2"/>
              <a:buChar char=""/>
            </a:pPr>
            <a:r>
              <a:rPr lang="en-NZ" sz="2000" dirty="0"/>
              <a:t>Secure an EAI address</a:t>
            </a:r>
          </a:p>
          <a:p>
            <a:pPr lvl="0">
              <a:buSzPct val="75000"/>
            </a:pPr>
            <a:r>
              <a:rPr lang="en-NZ" sz="2000" dirty="0"/>
              <a:t>	- Use </a:t>
            </a:r>
            <a:r>
              <a:rPr lang="en-NZ" sz="2000" dirty="0" err="1">
                <a:hlinkClick r:id="rId3"/>
              </a:rPr>
              <a:t>DataMail</a:t>
            </a:r>
            <a:r>
              <a:rPr lang="en-NZ" sz="2000" dirty="0"/>
              <a:t> or Install </a:t>
            </a:r>
            <a:r>
              <a:rPr lang="en-NZ" sz="2000" dirty="0" err="1"/>
              <a:t>DataMail</a:t>
            </a:r>
            <a:r>
              <a:rPr lang="en-NZ" sz="2000" dirty="0"/>
              <a:t> App</a:t>
            </a:r>
          </a:p>
          <a:p>
            <a:pPr lvl="0">
              <a:buSzPct val="75000"/>
            </a:pPr>
            <a:r>
              <a:rPr lang="en-NZ" sz="2000" dirty="0"/>
              <a:t>	- Use </a:t>
            </a:r>
            <a:r>
              <a:rPr lang="en-NZ" sz="2000" dirty="0" err="1">
                <a:hlinkClick r:id="rId4"/>
              </a:rPr>
              <a:t>CoreMail</a:t>
            </a:r>
            <a:endParaRPr lang="en-NZ" sz="2000" dirty="0"/>
          </a:p>
          <a:p>
            <a:pPr marL="257175" lvl="0" indent="-257175">
              <a:buSzPct val="75000"/>
              <a:buFont typeface="Wingdings" panose="05000000000000000000" pitchFamily="2" charset="2"/>
              <a:buChar char=""/>
            </a:pPr>
            <a:r>
              <a:rPr lang="en-NZ" sz="2000" dirty="0"/>
              <a:t>Get your own systems evaluated and fixed</a:t>
            </a:r>
          </a:p>
          <a:p>
            <a:pPr lvl="1">
              <a:buSzPct val="75000"/>
            </a:pPr>
            <a:r>
              <a:rPr lang="en-NZ" sz="2000" dirty="0"/>
              <a:t>	- Use UASG </a:t>
            </a:r>
            <a:r>
              <a:rPr lang="en-NZ" sz="2000" dirty="0">
                <a:hlinkClick r:id="rId5"/>
              </a:rPr>
              <a:t>Blueprint</a:t>
            </a:r>
            <a:r>
              <a:rPr lang="en-NZ" sz="2000" dirty="0"/>
              <a:t> for CIOs as a guide</a:t>
            </a:r>
          </a:p>
          <a:p>
            <a:pPr marL="257175" lvl="0" indent="-257175">
              <a:buSzPct val="75000"/>
              <a:buFont typeface="Wingdings" panose="05000000000000000000" pitchFamily="2" charset="2"/>
              <a:buChar char=""/>
            </a:pPr>
            <a:r>
              <a:rPr lang="en-NZ" sz="2000" dirty="0"/>
              <a:t>Get your tendering and contracts to include UA Readiness Clauses</a:t>
            </a:r>
          </a:p>
          <a:p>
            <a:pPr lvl="0">
              <a:buSzPct val="75000"/>
            </a:pPr>
            <a:r>
              <a:rPr lang="en-NZ" sz="2000" dirty="0"/>
              <a:t>	- Use UASG </a:t>
            </a:r>
            <a:r>
              <a:rPr lang="en-NZ" sz="2000" dirty="0">
                <a:hlinkClick r:id="rId6"/>
              </a:rPr>
              <a:t>Quick Guide to Tendering</a:t>
            </a:r>
            <a:r>
              <a:rPr lang="en-NZ" sz="2000" dirty="0"/>
              <a:t> clauses</a:t>
            </a:r>
          </a:p>
          <a:p>
            <a:pPr marL="257175" lvl="0" indent="-257175">
              <a:buSzPct val="75000"/>
              <a:buFont typeface="Wingdings" panose="05000000000000000000" pitchFamily="2" charset="2"/>
              <a:buChar char=""/>
            </a:pPr>
            <a:r>
              <a:rPr lang="en-NZ" sz="2000" dirty="0"/>
              <a:t>Report UA problems with other applications </a:t>
            </a:r>
          </a:p>
          <a:p>
            <a:pPr lvl="0">
              <a:buSzPct val="75000"/>
            </a:pPr>
            <a:r>
              <a:rPr lang="en-NZ" sz="2000" dirty="0"/>
              <a:t>	- UASG </a:t>
            </a:r>
            <a:r>
              <a:rPr lang="en-NZ" sz="2000" dirty="0">
                <a:hlinkClick r:id="rId7"/>
              </a:rPr>
              <a:t>Issue Logging</a:t>
            </a:r>
            <a:endParaRPr lang="en-NZ" sz="2000" dirty="0"/>
          </a:p>
          <a:p>
            <a:pPr marL="257175" lvl="0" indent="-257175">
              <a:buSzPct val="75000"/>
              <a:buFont typeface="Wingdings" panose="05000000000000000000" pitchFamily="2" charset="2"/>
              <a:buChar char=""/>
            </a:pPr>
            <a:r>
              <a:rPr lang="en-NZ" sz="2000" dirty="0"/>
              <a:t>Participate in the UASG Discussions</a:t>
            </a:r>
          </a:p>
          <a:p>
            <a:pPr lvl="0">
              <a:buSzPct val="75000"/>
            </a:pPr>
            <a:r>
              <a:rPr lang="en-NZ" sz="2000" dirty="0"/>
              <a:t>	- Join the </a:t>
            </a:r>
            <a:r>
              <a:rPr lang="en-NZ" sz="2000" dirty="0">
                <a:hlinkClick r:id="rId8"/>
              </a:rPr>
              <a:t>UA Discuss Mailing List</a:t>
            </a:r>
            <a:endParaRPr lang="en-NZ" sz="2000" dirty="0"/>
          </a:p>
          <a:p>
            <a:pPr marL="257175" lvl="0" indent="-257175">
              <a:buSzPct val="75000"/>
              <a:buFont typeface="Wingdings" panose="05000000000000000000" pitchFamily="2" charset="2"/>
              <a:buChar char=""/>
            </a:pPr>
            <a:r>
              <a:rPr lang="en-NZ" sz="2000" dirty="0"/>
              <a:t>Participate in the UASG Working Groups</a:t>
            </a:r>
          </a:p>
          <a:p>
            <a:pPr lvl="0">
              <a:buSzPct val="75000"/>
            </a:pPr>
            <a:r>
              <a:rPr lang="en-NZ" sz="2000" dirty="0"/>
              <a:t>	- Join the </a:t>
            </a:r>
            <a:r>
              <a:rPr lang="en-IN" sz="2000" dirty="0">
                <a:hlinkClick r:id="rId9"/>
              </a:rPr>
              <a:t>Working Groups</a:t>
            </a:r>
            <a:endParaRPr lang="en-US" sz="2000" dirty="0">
              <a:solidFill>
                <a:srgbClr val="1A87C9"/>
              </a:solidFill>
            </a:endParaRPr>
          </a:p>
          <a:p>
            <a:pPr lvl="0">
              <a:buSzPct val="75000"/>
            </a:pPr>
            <a:endParaRPr lang="en-US" sz="2000" dirty="0">
              <a:solidFill>
                <a:srgbClr val="1A87C9"/>
              </a:solidFill>
            </a:endParaRPr>
          </a:p>
          <a:p>
            <a:pPr lvl="1"/>
            <a:endParaRPr lang="en-NZ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EC0DC3-D988-433D-8182-CDED33BFF33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70090" y="35836"/>
            <a:ext cx="1173730" cy="532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506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Steps..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733B2F-47D5-42AE-81CF-737E5878B6C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18331" y="1060308"/>
            <a:ext cx="7907338" cy="5203857"/>
          </a:xfrm>
        </p:spPr>
        <p:txBody>
          <a:bodyPr/>
          <a:lstStyle/>
          <a:p>
            <a:r>
              <a:rPr lang="en-US" dirty="0"/>
              <a:t>UASG has produced documentation to define and address challenges, and share progress, available at </a:t>
            </a:r>
            <a:r>
              <a:rPr lang="en-US" dirty="0">
                <a:hlinkClick r:id="rId3"/>
              </a:rPr>
              <a:t>https://UASG.tech</a:t>
            </a:r>
            <a:r>
              <a:rPr lang="en-US" dirty="0"/>
              <a:t>.</a:t>
            </a:r>
          </a:p>
          <a:p>
            <a:pPr lvl="1"/>
            <a:r>
              <a:rPr lang="en-US" dirty="0">
                <a:hlinkClick r:id="rId4"/>
              </a:rPr>
              <a:t>Quick Guide to Universal Acceptance</a:t>
            </a:r>
          </a:p>
          <a:p>
            <a:pPr lvl="1"/>
            <a:r>
              <a:rPr lang="en-US" dirty="0">
                <a:hlinkClick r:id="rId4"/>
              </a:rPr>
              <a:t>Quick Guide to Email Address Internationalization</a:t>
            </a:r>
          </a:p>
          <a:p>
            <a:pPr lvl="1"/>
            <a:r>
              <a:rPr lang="en-US" dirty="0">
                <a:hlinkClick r:id="rId4"/>
              </a:rPr>
              <a:t>UA Case Study: Government of Rajasthan, India</a:t>
            </a:r>
            <a:endParaRPr lang="en-US" dirty="0"/>
          </a:p>
          <a:p>
            <a:pPr lvl="1"/>
            <a:r>
              <a:rPr lang="en-US" dirty="0">
                <a:hlinkClick r:id="rId5"/>
              </a:rPr>
              <a:t>Quick Guide to Tendering and Contractual Documents</a:t>
            </a: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17C731-F536-B04A-BB2B-7C2585A5D3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02139" y="46179"/>
            <a:ext cx="1241861" cy="56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738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newspaper&#10;&#10;Description automatically generated">
            <a:extLst>
              <a:ext uri="{FF2B5EF4-FFF2-40B4-BE49-F238E27FC236}">
                <a16:creationId xmlns:a16="http://schemas.microsoft.com/office/drawing/2014/main" id="{65436F5D-EE4C-475B-882D-0B1279919D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8831"/>
          <a:stretch/>
        </p:blipFill>
        <p:spPr>
          <a:xfrm>
            <a:off x="44136" y="777711"/>
            <a:ext cx="8949016" cy="40205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370250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398FCC-624E-CC43-9BED-7D076B168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2139" y="46179"/>
            <a:ext cx="1241861" cy="56348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B9F1840-5A76-41CC-A834-AA3ACD056540}"/>
              </a:ext>
            </a:extLst>
          </p:cNvPr>
          <p:cNvSpPr/>
          <p:nvPr/>
        </p:nvSpPr>
        <p:spPr>
          <a:xfrm>
            <a:off x="2245421" y="4271855"/>
            <a:ext cx="58833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4800" b="1" dirty="0"/>
              <a:t>অজয়ডাটা@ডাটামেল্.ভারত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6E5550-BC14-447C-917F-8A0C7FF24826}"/>
              </a:ext>
            </a:extLst>
          </p:cNvPr>
          <p:cNvSpPr/>
          <p:nvPr/>
        </p:nvSpPr>
        <p:spPr>
          <a:xfrm>
            <a:off x="2215098" y="2306740"/>
            <a:ext cx="459105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4400" b="1" dirty="0" err="1">
                <a:solidFill>
                  <a:srgbClr val="0A1F24"/>
                </a:solidFill>
                <a:latin typeface="ArialMT"/>
              </a:rPr>
              <a:t>Dr.</a:t>
            </a:r>
            <a:r>
              <a:rPr lang="en-IN" sz="4400" b="1" dirty="0">
                <a:solidFill>
                  <a:srgbClr val="0A1F24"/>
                </a:solidFill>
                <a:latin typeface="ArialMT"/>
              </a:rPr>
              <a:t> Ajay Data</a:t>
            </a:r>
          </a:p>
          <a:p>
            <a:r>
              <a:rPr lang="en-IN" sz="4400" dirty="0">
                <a:solidFill>
                  <a:schemeClr val="bg2">
                    <a:lumMod val="10000"/>
                  </a:schemeClr>
                </a:solidFill>
                <a:latin typeface="ArialMT"/>
              </a:rPr>
              <a:t>ajay@data.in</a:t>
            </a:r>
          </a:p>
          <a:p>
            <a:r>
              <a:rPr lang="hi-IN" sz="4400" dirty="0">
                <a:solidFill>
                  <a:schemeClr val="bg2">
                    <a:lumMod val="10000"/>
                  </a:schemeClr>
                </a:solidFill>
                <a:latin typeface="Mangal" panose="02040503050203030202" pitchFamily="18" charset="0"/>
              </a:rPr>
              <a:t>अजय@डाटा.भारत</a:t>
            </a:r>
            <a:endParaRPr lang="en-IN" sz="4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91B486-0FFD-4DF4-805E-090AE2E7B2CA}"/>
              </a:ext>
            </a:extLst>
          </p:cNvPr>
          <p:cNvSpPr/>
          <p:nvPr/>
        </p:nvSpPr>
        <p:spPr>
          <a:xfrm>
            <a:off x="2215098" y="5332180"/>
            <a:ext cx="37866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sz="3200" b="1" dirty="0"/>
              <a:t>Twitter: @</a:t>
            </a:r>
            <a:r>
              <a:rPr lang="en-IN" sz="3200" b="1" dirty="0" err="1"/>
              <a:t>ajaydata</a:t>
            </a:r>
            <a:endParaRPr lang="en-IN" sz="3200" b="1" dirty="0"/>
          </a:p>
        </p:txBody>
      </p:sp>
      <p:pic>
        <p:nvPicPr>
          <p:cNvPr id="4" name="Graphic 3" descr="Email">
            <a:extLst>
              <a:ext uri="{FF2B5EF4-FFF2-40B4-BE49-F238E27FC236}">
                <a16:creationId xmlns:a16="http://schemas.microsoft.com/office/drawing/2014/main" id="{96E0E4D4-DFBF-4A66-8E90-15F4D8BD2B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68783" y="3139001"/>
            <a:ext cx="1548352" cy="154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023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8BD06-17DB-4584-AF10-02AE8394A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>
            <a:noAutofit/>
          </a:bodyPr>
          <a:lstStyle/>
          <a:p>
            <a:r>
              <a:rPr lang="en-US" dirty="0"/>
              <a:t>IDN Program Objective</a:t>
            </a:r>
            <a:endParaRPr lang="en-SG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E3BD5A1-5B38-41FF-B6EC-8EA95BF3413A}"/>
              </a:ext>
            </a:extLst>
          </p:cNvPr>
          <p:cNvSpPr/>
          <p:nvPr/>
        </p:nvSpPr>
        <p:spPr>
          <a:xfrm>
            <a:off x="960782" y="1669795"/>
            <a:ext cx="7222435" cy="29557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SzPct val="75000"/>
            </a:pPr>
            <a:r>
              <a:rPr lang="en-SG" sz="3200">
                <a:latin typeface="Arial" panose="020B0604020202020204" pitchFamily="34" charset="0"/>
                <a:cs typeface="Arial" panose="020B0604020202020204" pitchFamily="34" charset="0"/>
              </a:rPr>
              <a:t>Enable deployment of domain names </a:t>
            </a:r>
          </a:p>
          <a:p>
            <a:pPr algn="ctr">
              <a:lnSpc>
                <a:spcPct val="150000"/>
              </a:lnSpc>
              <a:buSzPct val="75000"/>
            </a:pPr>
            <a:r>
              <a:rPr lang="en-SG" sz="3200" b="1" u="sng">
                <a:latin typeface="Arial" panose="020B0604020202020204" pitchFamily="34" charset="0"/>
                <a:cs typeface="Arial" panose="020B0604020202020204" pitchFamily="34" charset="0"/>
              </a:rPr>
              <a:t>in the local languages and scripts </a:t>
            </a:r>
          </a:p>
          <a:p>
            <a:pPr algn="ctr">
              <a:lnSpc>
                <a:spcPct val="150000"/>
              </a:lnSpc>
              <a:buSzPct val="75000"/>
            </a:pPr>
            <a:r>
              <a:rPr lang="en-SG" sz="3200">
                <a:latin typeface="Arial" panose="020B0604020202020204" pitchFamily="34" charset="0"/>
                <a:cs typeface="Arial" panose="020B0604020202020204" pitchFamily="34" charset="0"/>
              </a:rPr>
              <a:t>used by the communities globally </a:t>
            </a:r>
          </a:p>
          <a:p>
            <a:pPr algn="ctr">
              <a:lnSpc>
                <a:spcPct val="150000"/>
              </a:lnSpc>
              <a:buSzPct val="75000"/>
            </a:pPr>
            <a:r>
              <a:rPr lang="en-SG" sz="3200" b="1" u="sng">
                <a:latin typeface="Arial" panose="020B0604020202020204" pitchFamily="34" charset="0"/>
                <a:cs typeface="Arial" panose="020B0604020202020204" pitchFamily="34" charset="0"/>
              </a:rPr>
              <a:t>in a secure and stable manner</a:t>
            </a:r>
            <a:r>
              <a:rPr lang="en-SG" sz="3200" b="1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SG" sz="3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087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2DBD4-04E0-45E2-A637-10A21D5C6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>
                <a:latin typeface="+mn-lt"/>
              </a:rPr>
              <a:t>ASCII Domain Name Label</a:t>
            </a:r>
            <a:endParaRPr lang="en-SG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DBE88E-C1C8-4EF0-A5CD-1E9E4B89D8CB}"/>
              </a:ext>
            </a:extLst>
          </p:cNvPr>
          <p:cNvSpPr txBox="1"/>
          <p:nvPr/>
        </p:nvSpPr>
        <p:spPr>
          <a:xfrm>
            <a:off x="2049107" y="877340"/>
            <a:ext cx="52163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>
                <a:solidFill>
                  <a:srgbClr val="0C1F24"/>
                </a:solidFill>
                <a:cs typeface="Source Sans Pro"/>
              </a:rPr>
              <a:t>www.cafe-123.</a:t>
            </a:r>
            <a:r>
              <a:rPr lang="en-US" sz="4400" b="1">
                <a:solidFill>
                  <a:srgbClr val="FF0000"/>
                </a:solidFill>
                <a:cs typeface="Source Sans Pro"/>
              </a:rPr>
              <a:t>com</a:t>
            </a:r>
            <a:endParaRPr lang="en-US" sz="3600" b="1">
              <a:solidFill>
                <a:srgbClr val="FF0000"/>
              </a:solidFill>
              <a:cs typeface="Source Sans Pro"/>
            </a:endParaRP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7EB308AB-6CF2-443F-95FD-A8F5442B0F6F}"/>
              </a:ext>
            </a:extLst>
          </p:cNvPr>
          <p:cNvSpPr/>
          <p:nvPr/>
        </p:nvSpPr>
        <p:spPr>
          <a:xfrm rot="16200000">
            <a:off x="3739338" y="1151661"/>
            <a:ext cx="380245" cy="349938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CAF0A1EE-35CE-4D22-A9ED-95BA07C55477}"/>
              </a:ext>
            </a:extLst>
          </p:cNvPr>
          <p:cNvSpPr/>
          <p:nvPr/>
        </p:nvSpPr>
        <p:spPr>
          <a:xfrm rot="16200000">
            <a:off x="6480871" y="2078050"/>
            <a:ext cx="380245" cy="1646606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800DCFE-D88D-4FD5-9B0D-7015FFF32EA3}"/>
              </a:ext>
            </a:extLst>
          </p:cNvPr>
          <p:cNvSpPr/>
          <p:nvPr/>
        </p:nvSpPr>
        <p:spPr>
          <a:xfrm>
            <a:off x="1367060" y="3270686"/>
            <a:ext cx="444528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u="sng">
                <a:solidFill>
                  <a:srgbClr val="0C1F24"/>
                </a:solidFill>
                <a:cs typeface="Source Sans Pro Light"/>
              </a:rPr>
              <a:t>Forming ASCII Labels</a:t>
            </a:r>
            <a:r>
              <a:rPr lang="en-US" sz="2200" b="1">
                <a:solidFill>
                  <a:srgbClr val="0C1F24"/>
                </a:solidFill>
                <a:cs typeface="Source Sans Pro Light"/>
              </a:rPr>
              <a:t> </a:t>
            </a:r>
          </a:p>
          <a:p>
            <a:r>
              <a:rPr lang="en-US" sz="2200">
                <a:solidFill>
                  <a:srgbClr val="0C1F24"/>
                </a:solidFill>
                <a:cs typeface="Source Sans Pro Light"/>
              </a:rPr>
              <a:t>Use</a:t>
            </a:r>
            <a:r>
              <a:rPr lang="en-US" sz="2200" b="1">
                <a:solidFill>
                  <a:srgbClr val="0C1F24"/>
                </a:solidFill>
                <a:cs typeface="Source Sans Pro Light"/>
              </a:rPr>
              <a:t> LDH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>
                <a:solidFill>
                  <a:srgbClr val="FF0000"/>
                </a:solidFill>
                <a:cs typeface="Source Sans Pro Light"/>
              </a:rPr>
              <a:t>L</a:t>
            </a:r>
            <a:r>
              <a:rPr lang="en-US" sz="2200">
                <a:solidFill>
                  <a:srgbClr val="FF0000"/>
                </a:solidFill>
                <a:cs typeface="Source Sans Pro Light"/>
              </a:rPr>
              <a:t>etters [a-z]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>
                <a:solidFill>
                  <a:srgbClr val="FF0000"/>
                </a:solidFill>
                <a:cs typeface="Source Sans Pro Light"/>
              </a:rPr>
              <a:t>D</a:t>
            </a:r>
            <a:r>
              <a:rPr lang="en-US" sz="2200">
                <a:solidFill>
                  <a:srgbClr val="FF0000"/>
                </a:solidFill>
                <a:cs typeface="Source Sans Pro Light"/>
              </a:rPr>
              <a:t>igits [0-9]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b="1">
                <a:solidFill>
                  <a:srgbClr val="FF0000"/>
                </a:solidFill>
                <a:cs typeface="Source Sans Pro Light"/>
              </a:rPr>
              <a:t>H</a:t>
            </a:r>
            <a:r>
              <a:rPr lang="en-US" sz="2200">
                <a:solidFill>
                  <a:srgbClr val="FF0000"/>
                </a:solidFill>
                <a:cs typeface="Source Sans Pro Light"/>
              </a:rPr>
              <a:t>yphen [H]</a:t>
            </a:r>
          </a:p>
          <a:p>
            <a:r>
              <a:rPr lang="en-US" sz="2200">
                <a:solidFill>
                  <a:srgbClr val="0C1F24"/>
                </a:solidFill>
                <a:cs typeface="Source Sans Pro Light"/>
              </a:rPr>
              <a:t>Label length = 63</a:t>
            </a:r>
          </a:p>
          <a:p>
            <a:r>
              <a:rPr lang="en-US" sz="2200">
                <a:solidFill>
                  <a:srgbClr val="0C1F24"/>
                </a:solidFill>
                <a:cs typeface="Source Sans Pro Light"/>
              </a:rPr>
              <a:t>Other constraints (e.g. on hyphen)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91802D-062C-48B6-BB27-A7ED20C60599}"/>
              </a:ext>
            </a:extLst>
          </p:cNvPr>
          <p:cNvSpPr/>
          <p:nvPr/>
        </p:nvSpPr>
        <p:spPr>
          <a:xfrm>
            <a:off x="5622878" y="3270686"/>
            <a:ext cx="321512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u="sng">
                <a:solidFill>
                  <a:srgbClr val="0C1F24"/>
                </a:solidFill>
                <a:cs typeface="Source Sans Pro Light"/>
              </a:rPr>
              <a:t>Forming ASCII Labels</a:t>
            </a:r>
          </a:p>
          <a:p>
            <a:r>
              <a:rPr lang="en-US" sz="2200" b="1">
                <a:solidFill>
                  <a:srgbClr val="0C1F24"/>
                </a:solidFill>
                <a:cs typeface="Source Sans Pro Light"/>
              </a:rPr>
              <a:t>Use only Letters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>
                <a:solidFill>
                  <a:srgbClr val="FF0000"/>
                </a:solidFill>
                <a:cs typeface="Source Sans Pro Light"/>
              </a:rPr>
              <a:t>Letters [a-z]</a:t>
            </a:r>
          </a:p>
          <a:p>
            <a:r>
              <a:rPr lang="en-US" sz="2200">
                <a:solidFill>
                  <a:srgbClr val="0C1F24"/>
                </a:solidFill>
                <a:cs typeface="Source Sans Pro Light"/>
              </a:rPr>
              <a:t>Label length = 63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9138C0D-96CB-4B52-9C25-3B9AE50027F1}"/>
              </a:ext>
            </a:extLst>
          </p:cNvPr>
          <p:cNvSpPr txBox="1"/>
          <p:nvPr/>
        </p:nvSpPr>
        <p:spPr>
          <a:xfrm>
            <a:off x="3881151" y="2037951"/>
            <a:ext cx="1582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cs typeface="Source Sans Pro"/>
              </a:rPr>
              <a:t>Second-level </a:t>
            </a:r>
          </a:p>
          <a:p>
            <a:pPr algn="ctr"/>
            <a:r>
              <a:rPr lang="en-US">
                <a:cs typeface="Source Sans Pro"/>
              </a:rPr>
              <a:t>domain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9CFE18-CE06-44E3-AD45-35A99D10A12F}"/>
              </a:ext>
            </a:extLst>
          </p:cNvPr>
          <p:cNvSpPr txBox="1"/>
          <p:nvPr/>
        </p:nvSpPr>
        <p:spPr>
          <a:xfrm>
            <a:off x="5765911" y="2036352"/>
            <a:ext cx="1646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cs typeface="Source Sans Pro"/>
              </a:rPr>
              <a:t>Top-level </a:t>
            </a:r>
          </a:p>
          <a:p>
            <a:pPr algn="ctr"/>
            <a:r>
              <a:rPr lang="en-US">
                <a:cs typeface="Source Sans Pro"/>
              </a:rPr>
              <a:t>domain (TLD)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AB9E8D-EE5E-4143-AC05-2BA078E5FFF5}"/>
              </a:ext>
            </a:extLst>
          </p:cNvPr>
          <p:cNvSpPr txBox="1"/>
          <p:nvPr/>
        </p:nvSpPr>
        <p:spPr>
          <a:xfrm>
            <a:off x="2136298" y="2037951"/>
            <a:ext cx="1326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cs typeface="Source Sans Pro"/>
              </a:rPr>
              <a:t>Third-level </a:t>
            </a:r>
          </a:p>
          <a:p>
            <a:pPr algn="ctr"/>
            <a:r>
              <a:rPr lang="en-US">
                <a:cs typeface="Source Sans Pro"/>
              </a:rPr>
              <a:t>domain</a:t>
            </a:r>
          </a:p>
        </p:txBody>
      </p:sp>
      <p:sp>
        <p:nvSpPr>
          <p:cNvPr id="17" name="Left Brace 16">
            <a:extLst>
              <a:ext uri="{FF2B5EF4-FFF2-40B4-BE49-F238E27FC236}">
                <a16:creationId xmlns:a16="http://schemas.microsoft.com/office/drawing/2014/main" id="{AB5209D3-8C7C-4873-AD9D-299EF6B0FE34}"/>
              </a:ext>
            </a:extLst>
          </p:cNvPr>
          <p:cNvSpPr/>
          <p:nvPr/>
        </p:nvSpPr>
        <p:spPr>
          <a:xfrm rot="16200000">
            <a:off x="2554584" y="1077511"/>
            <a:ext cx="380245" cy="1370864"/>
          </a:xfrm>
          <a:prstGeom prst="leftBrace">
            <a:avLst>
              <a:gd name="adj1" fmla="val 8333"/>
              <a:gd name="adj2" fmla="val 52021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96610FEE-A81F-4D67-A856-0F2CA5D76298}"/>
              </a:ext>
            </a:extLst>
          </p:cNvPr>
          <p:cNvSpPr/>
          <p:nvPr/>
        </p:nvSpPr>
        <p:spPr>
          <a:xfrm rot="16200000">
            <a:off x="4526593" y="667318"/>
            <a:ext cx="380245" cy="219124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Brace 18">
            <a:extLst>
              <a:ext uri="{FF2B5EF4-FFF2-40B4-BE49-F238E27FC236}">
                <a16:creationId xmlns:a16="http://schemas.microsoft.com/office/drawing/2014/main" id="{79E7884B-8D68-4344-BB9D-3A554C025436}"/>
              </a:ext>
            </a:extLst>
          </p:cNvPr>
          <p:cNvSpPr/>
          <p:nvPr/>
        </p:nvSpPr>
        <p:spPr>
          <a:xfrm rot="16200000">
            <a:off x="6376442" y="1192409"/>
            <a:ext cx="380245" cy="1141065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064B962-BA02-492A-B5D4-83EEF41599BC}"/>
              </a:ext>
            </a:extLst>
          </p:cNvPr>
          <p:cNvSpPr txBox="1"/>
          <p:nvPr/>
        </p:nvSpPr>
        <p:spPr>
          <a:xfrm>
            <a:off x="4836021" y="3164869"/>
            <a:ext cx="738985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800"/>
              <a:t>①</a:t>
            </a:r>
            <a:endParaRPr lang="en-US" sz="4800">
              <a:cs typeface="Source Sans Pro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C541DA7-D675-4310-B94F-2AE9860557FA}"/>
              </a:ext>
            </a:extLst>
          </p:cNvPr>
          <p:cNvSpPr/>
          <p:nvPr/>
        </p:nvSpPr>
        <p:spPr>
          <a:xfrm>
            <a:off x="395537" y="3118703"/>
            <a:ext cx="9236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>
                <a:solidFill>
                  <a:srgbClr val="000000"/>
                </a:solidFill>
              </a:rPr>
              <a:t>②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2273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0B60F-C0FB-4091-99E1-6C1E82568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/>
              <a:t>Domain Name Mnemonics in ASCII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1BF7FF-2CD2-459A-B79A-475556E7BB47}"/>
              </a:ext>
            </a:extLst>
          </p:cNvPr>
          <p:cNvSpPr/>
          <p:nvPr/>
        </p:nvSpPr>
        <p:spPr>
          <a:xfrm>
            <a:off x="374904" y="123008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0C1F24"/>
                </a:solidFill>
                <a:latin typeface="Source Sans Pro Light"/>
                <a:cs typeface="Source Sans Pro Light"/>
              </a:rPr>
              <a:t>Using  LDH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  <a:latin typeface="Source Sans Pro Light"/>
                <a:cs typeface="Source Sans Pro Light"/>
              </a:rPr>
              <a:t>Letters [a-z]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70C0"/>
                </a:solidFill>
                <a:latin typeface="Source Sans Pro Light"/>
                <a:cs typeface="Source Sans Pro Light"/>
              </a:rPr>
              <a:t>Digits [0-9]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  <a:latin typeface="Source Sans Pro Light"/>
                <a:cs typeface="Source Sans Pro Light"/>
              </a:rPr>
              <a:t>Hyphen (H)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489034-4933-4D8B-8A48-21B6351B318E}"/>
              </a:ext>
            </a:extLst>
          </p:cNvPr>
          <p:cNvSpPr/>
          <p:nvPr/>
        </p:nvSpPr>
        <p:spPr>
          <a:xfrm>
            <a:off x="704603" y="2667838"/>
            <a:ext cx="9236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>
                <a:solidFill>
                  <a:srgbClr val="000000"/>
                </a:solidFill>
                <a:latin typeface="Times New Roman" panose="02020603050405020304" pitchFamily="18" charset="0"/>
              </a:rPr>
              <a:t>②</a:t>
            </a:r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271CB88-20E8-4E55-A5CF-A923381FC129}"/>
              </a:ext>
            </a:extLst>
          </p:cNvPr>
          <p:cNvGrpSpPr/>
          <p:nvPr/>
        </p:nvGrpSpPr>
        <p:grpSpPr>
          <a:xfrm>
            <a:off x="2996232" y="795833"/>
            <a:ext cx="4134948" cy="5266334"/>
            <a:chOff x="2251784" y="795833"/>
            <a:chExt cx="4134948" cy="5266334"/>
          </a:xfrm>
        </p:grpSpPr>
        <p:pic>
          <p:nvPicPr>
            <p:cNvPr id="1026" name="Picture 2" descr="Image result for ascii chart">
              <a:extLst>
                <a:ext uri="{FF2B5EF4-FFF2-40B4-BE49-F238E27FC236}">
                  <a16:creationId xmlns:a16="http://schemas.microsoft.com/office/drawing/2014/main" id="{EFC30D51-2535-4AB8-AFF7-7E30C24998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1784" y="795833"/>
              <a:ext cx="4134948" cy="52663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CB3C9B4C-BC8D-4F0E-893A-F6BA83686687}"/>
                </a:ext>
              </a:extLst>
            </p:cNvPr>
            <p:cNvSpPr/>
            <p:nvPr/>
          </p:nvSpPr>
          <p:spPr>
            <a:xfrm>
              <a:off x="3625159" y="5142575"/>
              <a:ext cx="426518" cy="306395"/>
            </a:xfrm>
            <a:prstGeom prst="rect">
              <a:avLst/>
            </a:prstGeom>
            <a:solidFill>
              <a:srgbClr val="EAB200">
                <a:alpha val="61000"/>
              </a:srgbClr>
            </a:solidFill>
            <a:ln w="69850">
              <a:solidFill>
                <a:srgbClr val="EF2629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AAC7A0FD-802A-4F8E-819C-DAC3E9459A0B}"/>
              </a:ext>
            </a:extLst>
          </p:cNvPr>
          <p:cNvSpPr/>
          <p:nvPr/>
        </p:nvSpPr>
        <p:spPr>
          <a:xfrm>
            <a:off x="6196580" y="1434905"/>
            <a:ext cx="437857" cy="4627262"/>
          </a:xfrm>
          <a:prstGeom prst="rect">
            <a:avLst/>
          </a:prstGeom>
          <a:noFill/>
          <a:ln w="635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5942058-4E17-4FFD-8CA3-13612804D50A}"/>
              </a:ext>
            </a:extLst>
          </p:cNvPr>
          <p:cNvSpPr/>
          <p:nvPr/>
        </p:nvSpPr>
        <p:spPr>
          <a:xfrm>
            <a:off x="5298079" y="1443950"/>
            <a:ext cx="426519" cy="4627262"/>
          </a:xfrm>
          <a:prstGeom prst="rect">
            <a:avLst/>
          </a:prstGeom>
          <a:noFill/>
          <a:ln w="635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DD6EB59-A1FB-4B01-848E-DF867E65A309}"/>
              </a:ext>
            </a:extLst>
          </p:cNvPr>
          <p:cNvSpPr/>
          <p:nvPr/>
        </p:nvSpPr>
        <p:spPr>
          <a:xfrm>
            <a:off x="6653065" y="1115369"/>
            <a:ext cx="437857" cy="3414428"/>
          </a:xfrm>
          <a:prstGeom prst="rect">
            <a:avLst/>
          </a:prstGeom>
          <a:noFill/>
          <a:ln w="635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6420D9-5721-4120-BD16-A7BED1D3E237}"/>
              </a:ext>
            </a:extLst>
          </p:cNvPr>
          <p:cNvSpPr/>
          <p:nvPr/>
        </p:nvSpPr>
        <p:spPr>
          <a:xfrm>
            <a:off x="5724597" y="1115369"/>
            <a:ext cx="451046" cy="3414428"/>
          </a:xfrm>
          <a:prstGeom prst="rect">
            <a:avLst/>
          </a:prstGeom>
          <a:noFill/>
          <a:ln w="635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652CDE4-4AE5-4B90-AE20-7F928DA18ACB}"/>
              </a:ext>
            </a:extLst>
          </p:cNvPr>
          <p:cNvSpPr/>
          <p:nvPr/>
        </p:nvSpPr>
        <p:spPr>
          <a:xfrm>
            <a:off x="4871561" y="1115369"/>
            <a:ext cx="388802" cy="3104939"/>
          </a:xfrm>
          <a:prstGeom prst="rect">
            <a:avLst/>
          </a:prstGeom>
          <a:noFill/>
          <a:ln w="63500">
            <a:solidFill>
              <a:srgbClr val="0070C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423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0B60F-C0FB-4091-99E1-6C1E82568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/>
              <a:t>Top-level Domain Name Mnemonics in ASCII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91BF7FF-2CD2-459A-B79A-475556E7BB47}"/>
              </a:ext>
            </a:extLst>
          </p:cNvPr>
          <p:cNvSpPr/>
          <p:nvPr/>
        </p:nvSpPr>
        <p:spPr>
          <a:xfrm>
            <a:off x="374904" y="123008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0C1F24"/>
                </a:solidFill>
                <a:latin typeface="Source Sans Pro Light"/>
                <a:cs typeface="Source Sans Pro Light"/>
              </a:rPr>
              <a:t>Using  Letters only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B050"/>
                </a:solidFill>
                <a:latin typeface="Source Sans Pro Light"/>
                <a:cs typeface="Source Sans Pro Light"/>
              </a:rPr>
              <a:t>Letters [a-z]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strike="dblStrike" dirty="0">
                <a:solidFill>
                  <a:srgbClr val="0070C0"/>
                </a:solidFill>
                <a:latin typeface="Source Sans Pro Light"/>
                <a:cs typeface="Source Sans Pro Light"/>
              </a:rPr>
              <a:t>Digits [0-9]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strike="dblStrike" dirty="0">
                <a:solidFill>
                  <a:srgbClr val="FF0000"/>
                </a:solidFill>
                <a:latin typeface="Source Sans Pro Light"/>
                <a:cs typeface="Source Sans Pro Light"/>
              </a:rPr>
              <a:t>Hyphen (H)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B0FB51D-E85D-0140-882E-432478A8FEC4}"/>
              </a:ext>
            </a:extLst>
          </p:cNvPr>
          <p:cNvGrpSpPr/>
          <p:nvPr/>
        </p:nvGrpSpPr>
        <p:grpSpPr>
          <a:xfrm>
            <a:off x="3470990" y="795833"/>
            <a:ext cx="4134948" cy="5266334"/>
            <a:chOff x="2277185" y="804878"/>
            <a:chExt cx="4134948" cy="5266334"/>
          </a:xfrm>
        </p:grpSpPr>
        <p:pic>
          <p:nvPicPr>
            <p:cNvPr id="1026" name="Picture 2" descr="Image result for ascii chart">
              <a:extLst>
                <a:ext uri="{FF2B5EF4-FFF2-40B4-BE49-F238E27FC236}">
                  <a16:creationId xmlns:a16="http://schemas.microsoft.com/office/drawing/2014/main" id="{EFC30D51-2535-4AB8-AFF7-7E30C24998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77185" y="804878"/>
              <a:ext cx="4134948" cy="52663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AC7A0FD-802A-4F8E-819C-DAC3E9459A0B}"/>
                </a:ext>
              </a:extLst>
            </p:cNvPr>
            <p:cNvSpPr/>
            <p:nvPr/>
          </p:nvSpPr>
          <p:spPr>
            <a:xfrm>
              <a:off x="5458264" y="1434905"/>
              <a:ext cx="464234" cy="4627262"/>
            </a:xfrm>
            <a:prstGeom prst="rect">
              <a:avLst/>
            </a:prstGeom>
            <a:noFill/>
            <a:ln w="6350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DD6EB59-A1FB-4B01-848E-DF867E65A309}"/>
                </a:ext>
              </a:extLst>
            </p:cNvPr>
            <p:cNvSpPr/>
            <p:nvPr/>
          </p:nvSpPr>
          <p:spPr>
            <a:xfrm>
              <a:off x="5922498" y="1115369"/>
              <a:ext cx="464234" cy="3414428"/>
            </a:xfrm>
            <a:prstGeom prst="rect">
              <a:avLst/>
            </a:prstGeom>
            <a:noFill/>
            <a:ln w="6350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5942058-4E17-4FFD-8CA3-13612804D50A}"/>
                </a:ext>
              </a:extLst>
            </p:cNvPr>
            <p:cNvSpPr/>
            <p:nvPr/>
          </p:nvSpPr>
          <p:spPr>
            <a:xfrm>
              <a:off x="4556173" y="1443950"/>
              <a:ext cx="464234" cy="4627262"/>
            </a:xfrm>
            <a:prstGeom prst="rect">
              <a:avLst/>
            </a:prstGeom>
            <a:noFill/>
            <a:ln w="6350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B6420D9-5721-4120-BD16-A7BED1D3E237}"/>
                </a:ext>
              </a:extLst>
            </p:cNvPr>
            <p:cNvSpPr/>
            <p:nvPr/>
          </p:nvSpPr>
          <p:spPr>
            <a:xfrm>
              <a:off x="5007218" y="1115369"/>
              <a:ext cx="464234" cy="3414428"/>
            </a:xfrm>
            <a:prstGeom prst="rect">
              <a:avLst/>
            </a:prstGeom>
            <a:noFill/>
            <a:ln w="63500">
              <a:solidFill>
                <a:srgbClr val="00B05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51A7C40C-CBB4-40A9-B2AD-7368730C9CBD}"/>
              </a:ext>
            </a:extLst>
          </p:cNvPr>
          <p:cNvSpPr txBox="1"/>
          <p:nvPr/>
        </p:nvSpPr>
        <p:spPr>
          <a:xfrm>
            <a:off x="786104" y="2723493"/>
            <a:ext cx="738985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800"/>
              <a:t>①</a:t>
            </a:r>
            <a:endParaRPr lang="en-US" sz="4800"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636838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99ABE772-F3A1-4496-8DF4-5F733D6085E0}"/>
              </a:ext>
            </a:extLst>
          </p:cNvPr>
          <p:cNvSpPr txBox="1"/>
          <p:nvPr/>
        </p:nvSpPr>
        <p:spPr>
          <a:xfrm>
            <a:off x="3241907" y="934657"/>
            <a:ext cx="24128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s-IN" sz="4000" dirty="0"/>
              <a:t>বাংলা</a:t>
            </a:r>
            <a:r>
              <a:rPr lang="en-IN" sz="3600" dirty="0"/>
              <a:t>.</a:t>
            </a:r>
            <a:r>
              <a:rPr lang="as-IN" sz="3600" dirty="0"/>
              <a:t>ভারত</a:t>
            </a:r>
            <a:endParaRPr lang="en-US" sz="2400" b="1" dirty="0">
              <a:solidFill>
                <a:srgbClr val="FF0000"/>
              </a:solidFill>
              <a:cs typeface="Source Sans Pro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13CCA0-003D-4515-8EF9-D0A2920DC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</p:spPr>
        <p:txBody>
          <a:bodyPr/>
          <a:lstStyle/>
          <a:p>
            <a:r>
              <a:rPr lang="en-US" dirty="0">
                <a:latin typeface="+mn-lt"/>
              </a:rPr>
              <a:t>Internationalized Domain Name (IDN) Labels</a:t>
            </a:r>
            <a:endParaRPr lang="en-SG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2DB709-2D59-4D1E-AA6C-1EA1CB5CED1D}"/>
              </a:ext>
            </a:extLst>
          </p:cNvPr>
          <p:cNvSpPr txBox="1"/>
          <p:nvPr/>
        </p:nvSpPr>
        <p:spPr>
          <a:xfrm>
            <a:off x="2929096" y="1919486"/>
            <a:ext cx="15440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>
                <a:cs typeface="Source Sans Pro"/>
              </a:rPr>
              <a:t>IDN</a:t>
            </a:r>
          </a:p>
          <a:p>
            <a:pPr algn="ctr"/>
            <a:r>
              <a:rPr lang="en-US">
                <a:cs typeface="Source Sans Pro"/>
              </a:rPr>
              <a:t>second-level </a:t>
            </a:r>
          </a:p>
          <a:p>
            <a:pPr algn="ctr"/>
            <a:r>
              <a:rPr lang="en-US">
                <a:cs typeface="Source Sans Pro"/>
              </a:rPr>
              <a:t>domain</a:t>
            </a: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3B138222-9240-4E96-9EE5-5CAAA33D6070}"/>
              </a:ext>
            </a:extLst>
          </p:cNvPr>
          <p:cNvSpPr/>
          <p:nvPr/>
        </p:nvSpPr>
        <p:spPr>
          <a:xfrm rot="16200000">
            <a:off x="3701584" y="1092665"/>
            <a:ext cx="317153" cy="109327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A02FAA5C-9704-40A4-B031-96BA0F516BB5}"/>
              </a:ext>
            </a:extLst>
          </p:cNvPr>
          <p:cNvSpPr/>
          <p:nvPr/>
        </p:nvSpPr>
        <p:spPr>
          <a:xfrm rot="16200000">
            <a:off x="4900504" y="1152223"/>
            <a:ext cx="317153" cy="97416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A7F529F7-3BE1-4AA7-9724-9339DCDAE047}"/>
              </a:ext>
            </a:extLst>
          </p:cNvPr>
          <p:cNvSpPr/>
          <p:nvPr/>
        </p:nvSpPr>
        <p:spPr>
          <a:xfrm rot="16200000">
            <a:off x="3525576" y="2396860"/>
            <a:ext cx="380245" cy="133085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70E4A5-5A60-4F0D-8481-736B35ED788E}"/>
              </a:ext>
            </a:extLst>
          </p:cNvPr>
          <p:cNvSpPr/>
          <p:nvPr/>
        </p:nvSpPr>
        <p:spPr>
          <a:xfrm>
            <a:off x="1139034" y="3590910"/>
            <a:ext cx="349859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u="sng">
                <a:solidFill>
                  <a:srgbClr val="0C1F24"/>
                </a:solidFill>
                <a:cs typeface="Source Sans Pro Light"/>
              </a:rPr>
              <a:t>Syntax of IDN Labels </a:t>
            </a:r>
          </a:p>
          <a:p>
            <a:r>
              <a:rPr lang="en-US" sz="2200" b="1">
                <a:solidFill>
                  <a:srgbClr val="0C1F24"/>
                </a:solidFill>
                <a:cs typeface="Source Sans Pro Light"/>
              </a:rPr>
              <a:t>Valid U-Label: </a:t>
            </a:r>
            <a:r>
              <a:rPr lang="en-US" sz="2200">
                <a:solidFill>
                  <a:srgbClr val="0C1F24"/>
                </a:solidFill>
                <a:cs typeface="Source Sans Pro Light"/>
              </a:rPr>
              <a:t>Unicode code points as constrained by </a:t>
            </a:r>
            <a:r>
              <a:rPr lang="en-US" sz="2200">
                <a:solidFill>
                  <a:srgbClr val="FF0000"/>
                </a:solidFill>
                <a:cs typeface="Source Sans Pro Light"/>
              </a:rPr>
              <a:t>the “LDH” scheme</a:t>
            </a:r>
            <a:r>
              <a:rPr lang="en-US" sz="2200">
                <a:solidFill>
                  <a:srgbClr val="0C1F24"/>
                </a:solidFill>
                <a:cs typeface="Source Sans Pro Light"/>
              </a:rPr>
              <a:t> within IDNA 2008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3B926DF-61C0-4A7F-8097-CCA85F3BC8AE}"/>
              </a:ext>
            </a:extLst>
          </p:cNvPr>
          <p:cNvSpPr txBox="1"/>
          <p:nvPr/>
        </p:nvSpPr>
        <p:spPr>
          <a:xfrm>
            <a:off x="4406796" y="1919486"/>
            <a:ext cx="15440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>
                <a:cs typeface="Source Sans Pro"/>
              </a:rPr>
              <a:t>IDN</a:t>
            </a:r>
          </a:p>
          <a:p>
            <a:pPr algn="ctr"/>
            <a:r>
              <a:rPr lang="en-US">
                <a:cs typeface="Source Sans Pro"/>
              </a:rPr>
              <a:t>top-level </a:t>
            </a:r>
          </a:p>
          <a:p>
            <a:pPr algn="ctr"/>
            <a:r>
              <a:rPr lang="en-US">
                <a:cs typeface="Source Sans Pro"/>
              </a:rPr>
              <a:t>domain</a:t>
            </a:r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C8D42B9A-4E60-4B15-B7C3-2E2BDC156EA3}"/>
              </a:ext>
            </a:extLst>
          </p:cNvPr>
          <p:cNvSpPr/>
          <p:nvPr/>
        </p:nvSpPr>
        <p:spPr>
          <a:xfrm rot="16200000">
            <a:off x="5007916" y="2632736"/>
            <a:ext cx="380245" cy="859109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883BE0-6DF6-4C1E-B0A6-C248EE63276C}"/>
              </a:ext>
            </a:extLst>
          </p:cNvPr>
          <p:cNvSpPr/>
          <p:nvPr/>
        </p:nvSpPr>
        <p:spPr>
          <a:xfrm>
            <a:off x="4719629" y="3595779"/>
            <a:ext cx="330950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b="1" u="sng">
                <a:solidFill>
                  <a:srgbClr val="0C1F24"/>
                </a:solidFill>
                <a:cs typeface="Source Sans Pro Light"/>
              </a:rPr>
              <a:t>Syntax of IDN Labels</a:t>
            </a:r>
          </a:p>
          <a:p>
            <a:r>
              <a:rPr lang="en-US" sz="2200" b="1">
                <a:solidFill>
                  <a:srgbClr val="0C1F24"/>
                </a:solidFill>
                <a:cs typeface="Source Sans Pro Light"/>
              </a:rPr>
              <a:t>Valid U-label, </a:t>
            </a:r>
            <a:r>
              <a:rPr lang="en-US" sz="2200">
                <a:solidFill>
                  <a:srgbClr val="0C1F24"/>
                </a:solidFill>
                <a:cs typeface="Source Sans Pro Light"/>
              </a:rPr>
              <a:t>further</a:t>
            </a:r>
            <a:r>
              <a:rPr lang="en-US" sz="2200" b="1">
                <a:solidFill>
                  <a:srgbClr val="0C1F24"/>
                </a:solidFill>
                <a:cs typeface="Source Sans Pro Light"/>
              </a:rPr>
              <a:t> </a:t>
            </a:r>
            <a:r>
              <a:rPr lang="en-US" sz="2200">
                <a:solidFill>
                  <a:srgbClr val="0C1F24"/>
                </a:solidFill>
                <a:cs typeface="Source Sans Pro Light"/>
              </a:rPr>
              <a:t>constrained by </a:t>
            </a:r>
            <a:r>
              <a:rPr lang="en-US" sz="2200">
                <a:solidFill>
                  <a:srgbClr val="FF0000"/>
                </a:solidFill>
                <a:cs typeface="Source Sans Pro Light"/>
              </a:rPr>
              <a:t>the “letter” principle </a:t>
            </a:r>
            <a:r>
              <a:rPr lang="en-US" sz="2200">
                <a:solidFill>
                  <a:srgbClr val="0C1F24"/>
                </a:solidFill>
                <a:cs typeface="Source Sans Pro Light"/>
              </a:rPr>
              <a:t>for TLDs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BD6B13-B2B8-42AD-95AC-F86954182AB3}"/>
              </a:ext>
            </a:extLst>
          </p:cNvPr>
          <p:cNvSpPr txBox="1"/>
          <p:nvPr/>
        </p:nvSpPr>
        <p:spPr>
          <a:xfrm>
            <a:off x="5354749" y="5302907"/>
            <a:ext cx="738985" cy="73866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4800"/>
              <a:t>①</a:t>
            </a:r>
            <a:endParaRPr lang="en-US" sz="4800">
              <a:cs typeface="Source Sans Pro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7D01048-556B-40C6-A708-B8A79952544F}"/>
              </a:ext>
            </a:extLst>
          </p:cNvPr>
          <p:cNvSpPr/>
          <p:nvPr/>
        </p:nvSpPr>
        <p:spPr>
          <a:xfrm>
            <a:off x="1964680" y="5256741"/>
            <a:ext cx="9236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>
                <a:solidFill>
                  <a:srgbClr val="000000"/>
                </a:solidFill>
              </a:rPr>
              <a:t>②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1569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1CD58-04A1-45EC-B2F4-4AC577FB4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IDN Country Code Top-level Domains</a:t>
            </a:r>
            <a:endParaRPr lang="en-SG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76F60D-FCB6-9E48-B73B-2CD4B23548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705" y="652132"/>
            <a:ext cx="8301766" cy="564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582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Universal Acceptance (UA) Initiative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4611E8-4BE6-A34B-8B3E-38449289FD2C}"/>
              </a:ext>
            </a:extLst>
          </p:cNvPr>
          <p:cNvSpPr/>
          <p:nvPr/>
        </p:nvSpPr>
        <p:spPr>
          <a:xfrm>
            <a:off x="210206" y="836502"/>
            <a:ext cx="8723587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Vision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All domain names and email addresses work in all software applications.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Mission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To mobilize the software application developers to get their products UA-ready by providing encouragement, documentation, case studies, tools, and measures to deliver the right user experience to the end user.</a:t>
            </a: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Impact</a:t>
            </a:r>
          </a:p>
          <a:p>
            <a:pPr>
              <a:buSzPct val="75000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Promote consumer choice, improve competition, and provide broader access to end users.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238100F-ED7B-E64E-9E26-9A57F50893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2139" y="46179"/>
            <a:ext cx="1241861" cy="56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869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Categories Affected by UA Issues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F07B3C-02C7-E54D-94D7-CACD66486E0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48996" y="776530"/>
            <a:ext cx="7846008" cy="457181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Newer top-level domain names:</a:t>
            </a:r>
            <a:r>
              <a:rPr lang="en-US" dirty="0"/>
              <a:t>		</a:t>
            </a:r>
            <a:r>
              <a:rPr lang="en-US" dirty="0" err="1">
                <a:solidFill>
                  <a:schemeClr val="accent1"/>
                </a:solidFill>
              </a:rPr>
              <a:t>example.</a:t>
            </a:r>
            <a:r>
              <a:rPr lang="en-US" dirty="0" err="1">
                <a:solidFill>
                  <a:srgbClr val="FF0000"/>
                </a:solidFill>
              </a:rPr>
              <a:t>sky</a:t>
            </a: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/>
              <a:t>Longer top-level domain names:	</a:t>
            </a:r>
            <a:r>
              <a:rPr lang="en-US" dirty="0"/>
              <a:t>	</a:t>
            </a:r>
            <a:r>
              <a:rPr lang="en-US" dirty="0" err="1">
                <a:solidFill>
                  <a:schemeClr val="accent1"/>
                </a:solidFill>
              </a:rPr>
              <a:t>example.</a:t>
            </a:r>
            <a:r>
              <a:rPr lang="en-US" dirty="0" err="1">
                <a:solidFill>
                  <a:srgbClr val="FF0000"/>
                </a:solidFill>
              </a:rPr>
              <a:t>photography</a:t>
            </a:r>
            <a:endParaRPr lang="en-US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/>
              <a:t>Internationalized Domain Names:</a:t>
            </a:r>
            <a:r>
              <a:rPr lang="en-US" dirty="0"/>
              <a:t>		</a:t>
            </a:r>
            <a:r>
              <a:rPr lang="ur-PK" dirty="0">
                <a:solidFill>
                  <a:schemeClr val="accent1"/>
                </a:solidFill>
              </a:rPr>
              <a:t>مثال</a:t>
            </a:r>
            <a:r>
              <a:rPr lang="en-US" dirty="0">
                <a:solidFill>
                  <a:schemeClr val="accent1"/>
                </a:solidFill>
              </a:rPr>
              <a:t>.</a:t>
            </a:r>
            <a:r>
              <a:rPr lang="ur-PK" dirty="0">
                <a:solidFill>
                  <a:srgbClr val="FF0000"/>
                </a:solidFill>
              </a:rPr>
              <a:t>البحرین</a:t>
            </a:r>
            <a:r>
              <a:rPr lang="en-US" dirty="0">
                <a:solidFill>
                  <a:schemeClr val="accent1"/>
                </a:solidFill>
              </a:rPr>
              <a:t> 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Rendering problems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Displaying A-label: 	</a:t>
            </a:r>
            <a:r>
              <a:rPr lang="en-US" dirty="0" err="1">
                <a:solidFill>
                  <a:schemeClr val="accent1"/>
                </a:solidFill>
              </a:rPr>
              <a:t>xn</a:t>
            </a:r>
            <a:r>
              <a:rPr lang="en-US" dirty="0">
                <a:solidFill>
                  <a:schemeClr val="accent1"/>
                </a:solidFill>
              </a:rPr>
              <a:t>--mgbh0fb.</a:t>
            </a:r>
            <a:r>
              <a:rPr lang="en-US" dirty="0">
                <a:solidFill>
                  <a:srgbClr val="FF0000"/>
                </a:solidFill>
              </a:rPr>
              <a:t>xn--mgbcpq6gpa15g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Ordering right-to-left scripts: should be </a:t>
            </a:r>
            <a:r>
              <a:rPr lang="ur-PK" dirty="0">
                <a:solidFill>
                  <a:srgbClr val="FF0000"/>
                </a:solidFill>
              </a:rPr>
              <a:t>البحرین</a:t>
            </a:r>
            <a:r>
              <a:rPr lang="en-US" dirty="0">
                <a:solidFill>
                  <a:schemeClr val="accent1"/>
                </a:solidFill>
              </a:rPr>
              <a:t>.</a:t>
            </a:r>
            <a:r>
              <a:rPr lang="ur-PK" dirty="0">
                <a:solidFill>
                  <a:schemeClr val="accent1"/>
                </a:solidFill>
              </a:rPr>
              <a:t>مثال</a:t>
            </a:r>
            <a:endParaRPr lang="en-US" dirty="0">
              <a:solidFill>
                <a:schemeClr val="accent1"/>
              </a:solidFill>
            </a:endParaRPr>
          </a:p>
          <a:p>
            <a:pPr>
              <a:lnSpc>
                <a:spcPct val="150000"/>
              </a:lnSpc>
            </a:pPr>
            <a:r>
              <a:rPr lang="en-US" b="1" dirty="0"/>
              <a:t>Internationalized email addresses:</a:t>
            </a:r>
            <a:r>
              <a:rPr lang="ur-PK" dirty="0"/>
              <a:t>	</a:t>
            </a:r>
            <a:r>
              <a:rPr lang="hi-IN" dirty="0">
                <a:solidFill>
                  <a:schemeClr val="tx2"/>
                </a:solidFill>
              </a:rPr>
              <a:t>अजय@डाटा.भारत</a:t>
            </a:r>
            <a:r>
              <a:rPr lang="ur-PK" dirty="0"/>
              <a:t>	</a:t>
            </a:r>
            <a:r>
              <a:rPr lang="en-IN" dirty="0"/>
              <a:t>(Hindi email)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Available standards are not implemented by all email software and service providers making email delivery unreliable.</a:t>
            </a:r>
          </a:p>
          <a:p>
            <a:pPr lvl="2">
              <a:lnSpc>
                <a:spcPct val="150000"/>
              </a:lnSpc>
            </a:pPr>
            <a:r>
              <a:rPr lang="en-US" dirty="0"/>
              <a:t>Test if your email is compliant: </a:t>
            </a:r>
            <a:r>
              <a:rPr lang="en-US" dirty="0">
                <a:hlinkClick r:id="rId2"/>
              </a:rPr>
              <a:t>https://uasg.tech/eai-check/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DCDD95-5A9B-ED45-BB7D-A3A1FB45FD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2139" y="46179"/>
            <a:ext cx="1241861" cy="56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463594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Template 4x3 20170607 (2).potx" id="{F2E86674-818B-4AF6-B9A5-625A3A795F51}" vid="{F6BB203E-BAFC-494B-A50F-57F1DB9FFF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 PPT Template 4x3 20170620</Template>
  <TotalTime>5699</TotalTime>
  <Words>817</Words>
  <Application>Microsoft Macintosh PowerPoint</Application>
  <PresentationFormat>On-screen Show (4:3)</PresentationFormat>
  <Paragraphs>131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ArialMT</vt:lpstr>
      <vt:lpstr>Calibri</vt:lpstr>
      <vt:lpstr>Mangal</vt:lpstr>
      <vt:lpstr>Source Sans Pro Light</vt:lpstr>
      <vt:lpstr>Times New Roman</vt:lpstr>
      <vt:lpstr>Wingdings</vt:lpstr>
      <vt:lpstr>ICANNPPT_Arial_4x3_June 2017_potx</vt:lpstr>
      <vt:lpstr>Universal Acceptance</vt:lpstr>
      <vt:lpstr>IDN Program Objective</vt:lpstr>
      <vt:lpstr>ASCII Domain Name Label</vt:lpstr>
      <vt:lpstr>Domain Name Mnemonics in ASCII</vt:lpstr>
      <vt:lpstr>Top-level Domain Name Mnemonics in ASCII</vt:lpstr>
      <vt:lpstr>Internationalized Domain Name (IDN) Labels</vt:lpstr>
      <vt:lpstr>IDN Country Code Top-level Domains</vt:lpstr>
      <vt:lpstr>Universal Acceptance (UA) Initiative</vt:lpstr>
      <vt:lpstr>Categories Affected by UA Issues</vt:lpstr>
      <vt:lpstr>Five Actions for UA-readiness</vt:lpstr>
      <vt:lpstr>Community Stakeholders</vt:lpstr>
      <vt:lpstr>UASG Working Groups (WG)</vt:lpstr>
      <vt:lpstr>Moving Forward</vt:lpstr>
      <vt:lpstr>More Steps..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here (75 characters maximum)</dc:title>
  <dc:creator>Pitinan Kooarmornpatana</dc:creator>
  <cp:lastModifiedBy>denise hochbaum</cp:lastModifiedBy>
  <cp:revision>155</cp:revision>
  <cp:lastPrinted>2017-01-26T19:29:02Z</cp:lastPrinted>
  <dcterms:created xsi:type="dcterms:W3CDTF">2017-12-04T11:39:10Z</dcterms:created>
  <dcterms:modified xsi:type="dcterms:W3CDTF">2019-10-19T14:05:38Z</dcterms:modified>
</cp:coreProperties>
</file>