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56" r:id="rId2"/>
  </p:sldMasterIdLst>
  <p:notesMasterIdLst>
    <p:notesMasterId r:id="rId11"/>
  </p:notesMasterIdLst>
  <p:handoutMasterIdLst>
    <p:handoutMasterId r:id="rId12"/>
  </p:handoutMasterIdLst>
  <p:sldIdLst>
    <p:sldId id="537" r:id="rId3"/>
    <p:sldId id="586" r:id="rId4"/>
    <p:sldId id="588" r:id="rId5"/>
    <p:sldId id="584" r:id="rId6"/>
    <p:sldId id="585" r:id="rId7"/>
    <p:sldId id="581" r:id="rId8"/>
    <p:sldId id="582" r:id="rId9"/>
    <p:sldId id="57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DEDE"/>
    <a:srgbClr val="0E4B91"/>
    <a:srgbClr val="000000"/>
    <a:srgbClr val="002B49"/>
    <a:srgbClr val="9C240F"/>
    <a:srgbClr val="CB460F"/>
    <a:srgbClr val="FA5B36"/>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038" autoAdjust="0"/>
    <p:restoredTop sz="82233" autoAdjust="0"/>
  </p:normalViewPr>
  <p:slideViewPr>
    <p:cSldViewPr snapToGrid="0" snapToObjects="1">
      <p:cViewPr varScale="1">
        <p:scale>
          <a:sx n="89" d="100"/>
          <a:sy n="89" d="100"/>
        </p:scale>
        <p:origin x="2776" y="168"/>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9/30/19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9/30/19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a:t>
            </a:r>
            <a:r>
              <a:rPr lang="en-US" dirty="0"/>
              <a:t>At-Large Policy Platform is meant to be a “living” document where anyone can see the key issues on which the At-Large are working as well as our current perspective on those issues. Hopefully, it will be an aid to any At-Large representative to various ICANN efforts such as working groups, review teams, commenters and advisors.</a:t>
            </a:r>
          </a:p>
        </p:txBody>
      </p:sp>
      <p:sp>
        <p:nvSpPr>
          <p:cNvPr id="4" name="Slide Number Placeholder 3"/>
          <p:cNvSpPr>
            <a:spLocks noGrp="1"/>
          </p:cNvSpPr>
          <p:nvPr>
            <p:ph type="sldNum" sz="quarter" idx="5"/>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344707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Policy Platform as based on a bottom up process that began with surveys by the RALOs and forwarded to the CPWG for eventual approval by the ALAC</a:t>
            </a:r>
          </a:p>
        </p:txBody>
      </p:sp>
      <p:sp>
        <p:nvSpPr>
          <p:cNvPr id="4" name="Slide Number Placeholder 3"/>
          <p:cNvSpPr>
            <a:spLocks noGrp="1"/>
          </p:cNvSpPr>
          <p:nvPr>
            <p:ph type="sldNum" sz="quarter" idx="5"/>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3696536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topics of potential interest to internet end users. Our first step is to separate the individual users from the business users.  Once we do this, we can see there are many interests in common but several that apply only (or mostly) to business users. Our next step is to impose the remit of ICANN which is focused solely on the security, stability and trust of the Dynamic Naming System or DNS. Now we can see that there are interests of individual uses that fall outside of ICANNs core mission. It is on these issues we must focus and, in particular, those which are less represented by others such as the Business Constituency.</a:t>
            </a:r>
          </a:p>
        </p:txBody>
      </p:sp>
      <p:sp>
        <p:nvSpPr>
          <p:cNvPr id="4" name="Slide Number Placeholder 3"/>
          <p:cNvSpPr>
            <a:spLocks noGrp="1"/>
          </p:cNvSpPr>
          <p:nvPr>
            <p:ph type="sldNum" sz="quarter" idx="5"/>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808696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ALAC mission is to advance the “interests” of individual end users, not to represent end users. The reason is simple. Individual End User Interests are not a category of user. Instead, they are a category of USE. In fact, we are ALL individual end users, MOST OF THE TIME. Individual “use” of the internet includes: browsing, searching, research, email, shopping, travel and dining reservations, online banking and video streaming.</a:t>
            </a:r>
          </a:p>
        </p:txBody>
      </p:sp>
      <p:sp>
        <p:nvSpPr>
          <p:cNvPr id="4" name="Slide Number Placeholder 3"/>
          <p:cNvSpPr>
            <a:spLocks noGrp="1"/>
          </p:cNvSpPr>
          <p:nvPr>
            <p:ph type="sldNum" sz="quarter" idx="5"/>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3132955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Ideally, the ALAC advances the interests of ALL users but there are small categories of users that are ironically well represented inside the ICANN community. They are business users and registrants. The business users are well represented by the Business Constituency and the registrant interests are well represented by the NCUC and Registrars. That means, if there’s ever a conflict, the At-Large focuses on the non-registration related interests of individual end users. Both the issues of privacy and geographic names have raised these distinctions.</a:t>
            </a:r>
          </a:p>
        </p:txBody>
      </p:sp>
      <p:sp>
        <p:nvSpPr>
          <p:cNvPr id="4" name="Slide Number Placeholder 3"/>
          <p:cNvSpPr>
            <a:spLocks noGrp="1"/>
          </p:cNvSpPr>
          <p:nvPr>
            <p:ph type="sldNum" sz="quarter" idx="5"/>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48046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next step is to finalize these topic areas, get ALAC approval and then create a document that summarizes them, as well as the current At-Large perspectives on these topics.  Ideally, the result is a living document the continues to evolve with issues raised by the regions and direct participation of RALO leaders in policy development.</a:t>
            </a:r>
          </a:p>
        </p:txBody>
      </p:sp>
      <p:sp>
        <p:nvSpPr>
          <p:cNvPr id="4" name="Slide Number Placeholder 3"/>
          <p:cNvSpPr>
            <a:spLocks noGrp="1"/>
          </p:cNvSpPr>
          <p:nvPr>
            <p:ph type="sldNum" sz="quarter" idx="5"/>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20461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5.emf"/><Relationship Id="rId16" Type="http://schemas.openxmlformats.org/officeDocument/2006/relationships/image" Target="../media/image30.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8.png"/><Relationship Id="rId5" Type="http://schemas.openxmlformats.org/officeDocument/2006/relationships/image" Target="../media/image26.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31.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9.png"/><Relationship Id="rId22" Type="http://schemas.openxmlformats.org/officeDocument/2006/relationships/image" Target="../media/image32.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emf"/><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pic>
        <p:nvPicPr>
          <p:cNvPr id="4" name="Picture 3">
            <a:extLst>
              <a:ext uri="{FF2B5EF4-FFF2-40B4-BE49-F238E27FC236}">
                <a16:creationId xmlns:a16="http://schemas.microsoft.com/office/drawing/2014/main" id="{FB5564CD-CEBB-4FDD-A057-9285884DEB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349" y="6365521"/>
            <a:ext cx="884007" cy="379796"/>
          </a:xfrm>
          <a:prstGeom prst="rect">
            <a:avLst/>
          </a:prstGeom>
        </p:spPr>
      </p:pic>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pic>
        <p:nvPicPr>
          <p:cNvPr id="4" name="Picture 3">
            <a:extLst>
              <a:ext uri="{FF2B5EF4-FFF2-40B4-BE49-F238E27FC236}">
                <a16:creationId xmlns:a16="http://schemas.microsoft.com/office/drawing/2014/main" id="{0EC18CB7-76CE-4C17-BEEC-DE73D02DABD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826826" y="5417017"/>
            <a:ext cx="1024439" cy="1097430"/>
          </a:xfrm>
          <a:prstGeom prst="rect">
            <a:avLst/>
          </a:prstGeom>
        </p:spPr>
      </p:pic>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DE2E-E1F8-41AA-BFEE-D5454F03598A}"/>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E5BE08-8541-4316-9B66-4F22EBC7CFC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94F8D8-403C-4157-8797-D39982C1ED64}"/>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96FF7DE1-B356-47E2-80BD-A36385FE5D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95539-8B79-4D9B-855F-DDA89BB0E24D}"/>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45794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pic>
        <p:nvPicPr>
          <p:cNvPr id="17" name="Picture 16">
            <a:extLst>
              <a:ext uri="{FF2B5EF4-FFF2-40B4-BE49-F238E27FC236}">
                <a16:creationId xmlns:a16="http://schemas.microsoft.com/office/drawing/2014/main" id="{B8DCD4BE-F61A-44CA-B0E0-34175CA355E6}"/>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220467" y="4490801"/>
            <a:ext cx="1393621" cy="149291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19690-A400-49C2-BEE0-F38177B49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56243E-82FD-42CA-901D-55CE0FCFEE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F74019-EAB5-4ECD-80D9-E89E343783C1}"/>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29415256-EEC0-48E4-9134-0E454685A6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E74412-FB03-40B2-B76E-256CF3AE0D02}"/>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31042299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E2E17-ECF9-4464-9B8A-7EEC8C0F04D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02FB53-0F94-4741-B30F-FDE3DB26CC53}"/>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BA7BD6-8AC2-46BB-A834-C5954D737D83}"/>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8F7A54D5-A635-48EF-A4F9-E7A2FD077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5257E9-7045-4091-BFE2-C3929CF74AC8}"/>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18685162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0021C-6CE6-4F2F-B1D8-05704510B0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060E65-6A2A-4041-96E5-95A287DB11A2}"/>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8F022F-BCBB-4BA4-B9EC-F8BC0F4DE63E}"/>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79DEE7-5F05-4D5D-8A10-B867C9954FA1}"/>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6" name="Footer Placeholder 5">
            <a:extLst>
              <a:ext uri="{FF2B5EF4-FFF2-40B4-BE49-F238E27FC236}">
                <a16:creationId xmlns:a16="http://schemas.microsoft.com/office/drawing/2014/main" id="{6E204E51-24C5-48ED-BFF9-FCA36BE179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674894-F4B7-478A-981A-2AFE5B0A7FE1}"/>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22007209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A8593-D4E5-4B37-AB42-55D91CC97C59}"/>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297167-D3F1-4DB6-A229-1501F426927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226BCC9-01F5-4129-86F6-16A2A866B00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5AFA16-CCB0-4921-95F5-C366ADDE847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9D1298-5509-4B9A-99BF-D3AB05B9B01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2E582D-7C7A-43C1-8049-037AB67A07F1}"/>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8" name="Footer Placeholder 7">
            <a:extLst>
              <a:ext uri="{FF2B5EF4-FFF2-40B4-BE49-F238E27FC236}">
                <a16:creationId xmlns:a16="http://schemas.microsoft.com/office/drawing/2014/main" id="{0A95C067-8A0A-49F0-98A1-C66B0D13CE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8D176E-59BD-4943-982A-2517E5B9B263}"/>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3891899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C96D5-A3B0-4D08-AF2D-A77FD0DC80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AEA534-9F1D-49AD-B400-0D8D4E0DA844}"/>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4" name="Footer Placeholder 3">
            <a:extLst>
              <a:ext uri="{FF2B5EF4-FFF2-40B4-BE49-F238E27FC236}">
                <a16:creationId xmlns:a16="http://schemas.microsoft.com/office/drawing/2014/main" id="{589FAAF6-1FA5-4FA5-B5D1-228C46C8D3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7BB817-D96A-4FA8-8FF3-33F866594C9B}"/>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12194139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E09662-6EEC-4C89-8940-21F8D8FEC17D}"/>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3" name="Footer Placeholder 2">
            <a:extLst>
              <a:ext uri="{FF2B5EF4-FFF2-40B4-BE49-F238E27FC236}">
                <a16:creationId xmlns:a16="http://schemas.microsoft.com/office/drawing/2014/main" id="{DF82C593-49E7-4306-83C7-981A1A34A7E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C6DA88-28CD-4840-B41C-AF213C7475AD}"/>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35188120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B6DDB-69CB-4E3E-9278-75EF0920B94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3B9D2D-ABBA-4274-BED9-7870CE989E8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EB5AE4-315F-4FBE-AC5A-1E378B16C40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C24192-99BE-44F1-902A-B8A818E2CE7C}"/>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6" name="Footer Placeholder 5">
            <a:extLst>
              <a:ext uri="{FF2B5EF4-FFF2-40B4-BE49-F238E27FC236}">
                <a16:creationId xmlns:a16="http://schemas.microsoft.com/office/drawing/2014/main" id="{050F41B9-3200-4AD2-80EF-193DB1E244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4215F8-AA4F-4C2D-8CEC-A33CB5A4AC74}"/>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42725504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F7CE1-077B-4EFF-A8EE-2A359A130CA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B8BCC6-698F-4E94-BC02-A155FBCF216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3E588A-3191-4641-8A77-942EBF85370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B3A889-E677-4CFF-85CC-E5F828C150FC}"/>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6" name="Footer Placeholder 5">
            <a:extLst>
              <a:ext uri="{FF2B5EF4-FFF2-40B4-BE49-F238E27FC236}">
                <a16:creationId xmlns:a16="http://schemas.microsoft.com/office/drawing/2014/main" id="{EC24F789-F0F0-4C12-9A43-88D1E2B743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B9880-4E39-421D-95BD-11F67E93668A}"/>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7093279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7BD07-6021-40C1-9384-D8E3EC459A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A4AD75-0784-4B7D-B640-4438E031F4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91559B-C29C-42C4-B4CD-F31BDCE87DC9}"/>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DC36AE40-B1C6-4449-A861-D2ECCABF1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3D16-EF83-43E0-AD53-1EA0D1AFD307}"/>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1042369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5A293E-3F7F-456A-9134-D3E97A171AE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7F3297C-E417-4474-890C-6F796945D5CB}"/>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2CEC58-BC53-4CE5-A4E8-949EDFF5086F}"/>
              </a:ext>
            </a:extLst>
          </p:cNvPr>
          <p:cNvSpPr>
            <a:spLocks noGrp="1"/>
          </p:cNvSpPr>
          <p:nvPr>
            <p:ph type="dt" sz="half" idx="10"/>
          </p:nvPr>
        </p:nvSpPr>
        <p:spPr/>
        <p:txBody>
          <a:body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9563C453-B5A7-44E6-B76B-BD38D86D91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79B30-B4AD-4EA9-B12C-C3B3BAD77BE6}"/>
              </a:ext>
            </a:extLst>
          </p:cNvPr>
          <p:cNvSpPr>
            <a:spLocks noGrp="1"/>
          </p:cNvSpPr>
          <p:nvPr>
            <p:ph type="sldNum" sz="quarter" idx="12"/>
          </p:nvPr>
        </p:nvSpPr>
        <p:spPr/>
        <p:txBody>
          <a:bodyPr/>
          <a:lstStyle/>
          <a:p>
            <a:fld id="{A02F708F-B7E4-4039-9573-E987EC55CAEB}" type="slidenum">
              <a:rPr lang="en-US" smtClean="0"/>
              <a:t>‹#›</a:t>
            </a:fld>
            <a:endParaRPr lang="en-US"/>
          </a:p>
        </p:txBody>
      </p:sp>
    </p:spTree>
    <p:extLst>
      <p:ext uri="{BB962C8B-B14F-4D97-AF65-F5344CB8AC3E}">
        <p14:creationId xmlns:p14="http://schemas.microsoft.com/office/powerpoint/2010/main" val="2516763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6D63E968-16B9-45B1-A04D-08DF3C09E9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2038" y="6357112"/>
            <a:ext cx="967134" cy="415509"/>
          </a:xfrm>
          <a:prstGeom prst="rect">
            <a:avLst/>
          </a:prstGeom>
        </p:spPr>
      </p:pic>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3ACAC34B-D8ED-4B9D-B776-1282EFF6BBD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4815" y="6329149"/>
            <a:ext cx="449420" cy="481441"/>
          </a:xfrm>
          <a:prstGeom prst="rect">
            <a:avLst/>
          </a:prstGeom>
        </p:spPr>
      </p:pic>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3" name="Picture 2">
            <a:extLst>
              <a:ext uri="{FF2B5EF4-FFF2-40B4-BE49-F238E27FC236}">
                <a16:creationId xmlns:a16="http://schemas.microsoft.com/office/drawing/2014/main" id="{0CED563F-2F68-4573-B52F-D6341228E345}"/>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58754" y="6154198"/>
            <a:ext cx="632300" cy="677351"/>
          </a:xfrm>
          <a:prstGeom prst="rect">
            <a:avLst/>
          </a:prstGeom>
        </p:spPr>
      </p:pic>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2.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20A0DE-C3B2-4846-B6DC-5A3F991681FD}"/>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38B94A-CFD9-4670-9BB1-ECA7933EFB1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D7192-DED3-4B34-8024-AD5813F8D09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518CF-B077-4888-BE82-944597A680DF}" type="datetimeFigureOut">
              <a:rPr lang="en-US" smtClean="0"/>
              <a:t>9/30/19</a:t>
            </a:fld>
            <a:endParaRPr lang="en-US"/>
          </a:p>
        </p:txBody>
      </p:sp>
      <p:sp>
        <p:nvSpPr>
          <p:cNvPr id="5" name="Footer Placeholder 4">
            <a:extLst>
              <a:ext uri="{FF2B5EF4-FFF2-40B4-BE49-F238E27FC236}">
                <a16:creationId xmlns:a16="http://schemas.microsoft.com/office/drawing/2014/main" id="{C936F71F-95B9-4A6E-8914-007D03586B53}"/>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758365-32ED-41D6-AE28-070E53F784B5}"/>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2F708F-B7E4-4039-9573-E987EC55CAEB}" type="slidenum">
              <a:rPr lang="en-US" smtClean="0"/>
              <a:t>‹#›</a:t>
            </a:fld>
            <a:endParaRPr lang="en-US"/>
          </a:p>
        </p:txBody>
      </p:sp>
    </p:spTree>
    <p:extLst>
      <p:ext uri="{BB962C8B-B14F-4D97-AF65-F5344CB8AC3E}">
        <p14:creationId xmlns:p14="http://schemas.microsoft.com/office/powerpoint/2010/main" val="321452473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wikitravel.org/es/Asia" TargetMode="External"/><Relationship Id="rId13" Type="http://schemas.openxmlformats.org/officeDocument/2006/relationships/image" Target="../media/image47.jpeg"/><Relationship Id="rId3" Type="http://schemas.openxmlformats.org/officeDocument/2006/relationships/image" Target="../media/image42.gif"/><Relationship Id="rId7" Type="http://schemas.openxmlformats.org/officeDocument/2006/relationships/image" Target="../media/image44.png"/><Relationship Id="rId12" Type="http://schemas.openxmlformats.org/officeDocument/2006/relationships/hyperlink" Target="http://www.alexisvandam.nl/product/workshop-training-slimmer-samenwerken/"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hyperlink" Target="https://en.wikipedia.org/wiki/File:North_America_map_coloured.svg" TargetMode="External"/><Relationship Id="rId11" Type="http://schemas.openxmlformats.org/officeDocument/2006/relationships/image" Target="../media/image46.jpg"/><Relationship Id="rId5" Type="http://schemas.openxmlformats.org/officeDocument/2006/relationships/image" Target="../media/image43.png"/><Relationship Id="rId10" Type="http://schemas.openxmlformats.org/officeDocument/2006/relationships/hyperlink" Target="https://en.wikipedia.org/wiki/Geography_of_Europe" TargetMode="External"/><Relationship Id="rId4" Type="http://schemas.openxmlformats.org/officeDocument/2006/relationships/hyperlink" Target="http://fsuworldmusiconline.wikidot.com/endongo" TargetMode="External"/><Relationship Id="rId9" Type="http://schemas.openxmlformats.org/officeDocument/2006/relationships/image" Target="../media/image45.png"/><Relationship Id="rId14" Type="http://schemas.openxmlformats.org/officeDocument/2006/relationships/hyperlink" Target="http://fabiusmaximus.com/2012/12/31/internet-communities-4742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hyperlink" Target="http://www.openclipart.org/detail/101989/population-by-netalloy" TargetMode="External"/><Relationship Id="rId4" Type="http://schemas.openxmlformats.org/officeDocument/2006/relationships/image" Target="../media/image5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www.dougberger.net/archive/tag/conservative" TargetMode="External"/><Relationship Id="rId5" Type="http://schemas.openxmlformats.org/officeDocument/2006/relationships/image" Target="../media/image54.png"/><Relationship Id="rId4" Type="http://schemas.openxmlformats.org/officeDocument/2006/relationships/hyperlink" Target="https://fmlopez48.wordpress.com/2013/04/04/como-incluir-un-video-en-conferencias-y-presentacione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pl-PL" dirty="0"/>
            </a:br>
            <a:r>
              <a:rPr lang="pl-PL" dirty="0"/>
              <a:t>At</a:t>
            </a:r>
            <a:r>
              <a:rPr lang="en-US" dirty="0"/>
              <a:t>-</a:t>
            </a:r>
            <a:r>
              <a:rPr lang="pl-PL" dirty="0"/>
              <a:t>Large </a:t>
            </a:r>
            <a:r>
              <a:rPr lang="en-US" dirty="0"/>
              <a:t>P</a:t>
            </a:r>
            <a:r>
              <a:rPr lang="pl-PL" dirty="0"/>
              <a:t>olicy </a:t>
            </a:r>
            <a:r>
              <a:rPr lang="en-US" dirty="0"/>
              <a:t>P</a:t>
            </a:r>
            <a:r>
              <a:rPr lang="pl-PL" dirty="0"/>
              <a:t>latform </a:t>
            </a:r>
            <a:br>
              <a:rPr lang="pl-PL" dirty="0"/>
            </a:br>
            <a:r>
              <a:rPr lang="en-US" sz="1400" dirty="0"/>
              <a:t>(Formerly ALAC Hot Policy Topics)</a:t>
            </a:r>
          </a:p>
        </p:txBody>
      </p:sp>
      <p:sp>
        <p:nvSpPr>
          <p:cNvPr id="6" name="Text Placeholder 5"/>
          <p:cNvSpPr>
            <a:spLocks noGrp="1"/>
          </p:cNvSpPr>
          <p:nvPr>
            <p:ph type="body" sz="quarter" idx="10"/>
          </p:nvPr>
        </p:nvSpPr>
        <p:spPr>
          <a:xfrm>
            <a:off x="2061883" y="3696222"/>
            <a:ext cx="6382512" cy="716808"/>
          </a:xfrm>
        </p:spPr>
        <p:txBody>
          <a:bodyPr>
            <a:normAutofit/>
          </a:bodyPr>
          <a:lstStyle/>
          <a:p>
            <a:r>
              <a:rPr lang="en-US" dirty="0"/>
              <a:t>Joanna Kulesza, Jonathan Zuck</a:t>
            </a:r>
          </a:p>
          <a:p>
            <a:r>
              <a:rPr lang="en-US" b="0" dirty="0"/>
              <a:t>Incoming ALAC Vice-Chairs for Outreach and Policy</a:t>
            </a:r>
          </a:p>
        </p:txBody>
      </p:sp>
    </p:spTree>
    <p:extLst>
      <p:ext uri="{BB962C8B-B14F-4D97-AF65-F5344CB8AC3E}">
        <p14:creationId xmlns:p14="http://schemas.microsoft.com/office/powerpoint/2010/main" val="1463717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C127A-2EA3-4BBA-BAE6-D17CA86EC858}"/>
              </a:ext>
            </a:extLst>
          </p:cNvPr>
          <p:cNvSpPr>
            <a:spLocks noGrp="1"/>
          </p:cNvSpPr>
          <p:nvPr>
            <p:ph type="title"/>
          </p:nvPr>
        </p:nvSpPr>
        <p:spPr/>
        <p:txBody>
          <a:bodyPr/>
          <a:lstStyle/>
          <a:p>
            <a:r>
              <a:rPr lang="en-US" dirty="0"/>
              <a:t>Bottom Up</a:t>
            </a:r>
          </a:p>
        </p:txBody>
      </p:sp>
      <p:pic>
        <p:nvPicPr>
          <p:cNvPr id="4" name="Picture 3">
            <a:extLst>
              <a:ext uri="{FF2B5EF4-FFF2-40B4-BE49-F238E27FC236}">
                <a16:creationId xmlns:a16="http://schemas.microsoft.com/office/drawing/2014/main" id="{036FB41C-F788-4E03-8CEF-1D01CDD251FF}"/>
              </a:ext>
            </a:extLst>
          </p:cNvPr>
          <p:cNvPicPr>
            <a:picLocks noChangeAspect="1"/>
          </p:cNvPicPr>
          <p:nvPr/>
        </p:nvPicPr>
        <p:blipFill>
          <a:blip r:embed="rId3" cstate="screen">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74904" y="4478819"/>
            <a:ext cx="1045303" cy="1226221"/>
          </a:xfrm>
          <a:prstGeom prst="rect">
            <a:avLst/>
          </a:prstGeom>
        </p:spPr>
      </p:pic>
      <p:pic>
        <p:nvPicPr>
          <p:cNvPr id="7" name="Picture 6">
            <a:extLst>
              <a:ext uri="{FF2B5EF4-FFF2-40B4-BE49-F238E27FC236}">
                <a16:creationId xmlns:a16="http://schemas.microsoft.com/office/drawing/2014/main" id="{DC7C7F09-4CFD-4BD9-985B-0DD7DA3109EC}"/>
              </a:ext>
            </a:extLst>
          </p:cNvPr>
          <p:cNvPicPr>
            <a:picLocks noChangeAspect="1"/>
          </p:cNvPicPr>
          <p:nvPr/>
        </p:nvPicPr>
        <p:blipFill>
          <a:blip r:embed="rId5" cstate="screen">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357364" y="4379563"/>
            <a:ext cx="1127900" cy="1374963"/>
          </a:xfrm>
          <a:prstGeom prst="rect">
            <a:avLst/>
          </a:prstGeom>
        </p:spPr>
      </p:pic>
      <p:pic>
        <p:nvPicPr>
          <p:cNvPr id="10" name="Picture 9">
            <a:extLst>
              <a:ext uri="{FF2B5EF4-FFF2-40B4-BE49-F238E27FC236}">
                <a16:creationId xmlns:a16="http://schemas.microsoft.com/office/drawing/2014/main" id="{8DF20499-F088-41ED-9D36-13E373729164}"/>
              </a:ext>
            </a:extLst>
          </p:cNvPr>
          <p:cNvPicPr>
            <a:picLocks noChangeAspect="1"/>
          </p:cNvPicPr>
          <p:nvPr/>
        </p:nvPicPr>
        <p:blipFill>
          <a:blip r:embed="rId7" cstate="screen">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4546285" y="4679104"/>
            <a:ext cx="1421977" cy="1075422"/>
          </a:xfrm>
          <a:prstGeom prst="rect">
            <a:avLst/>
          </a:prstGeom>
        </p:spPr>
      </p:pic>
      <p:pic>
        <p:nvPicPr>
          <p:cNvPr id="13" name="Picture 12">
            <a:extLst>
              <a:ext uri="{FF2B5EF4-FFF2-40B4-BE49-F238E27FC236}">
                <a16:creationId xmlns:a16="http://schemas.microsoft.com/office/drawing/2014/main" id="{342282AB-566A-4B27-AC27-3BEB0CDD7D05}"/>
              </a:ext>
            </a:extLst>
          </p:cNvPr>
          <p:cNvPicPr>
            <a:picLocks noChangeAspect="1"/>
          </p:cNvPicPr>
          <p:nvPr/>
        </p:nvPicPr>
        <p:blipFill>
          <a:blip r:embed="rId9" cstate="screen">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7197064" y="4679104"/>
            <a:ext cx="1190791" cy="976449"/>
          </a:xfrm>
          <a:prstGeom prst="rect">
            <a:avLst/>
          </a:prstGeom>
        </p:spPr>
      </p:pic>
      <p:sp>
        <p:nvSpPr>
          <p:cNvPr id="15" name="TextBox 14">
            <a:extLst>
              <a:ext uri="{FF2B5EF4-FFF2-40B4-BE49-F238E27FC236}">
                <a16:creationId xmlns:a16="http://schemas.microsoft.com/office/drawing/2014/main" id="{A66B8BB4-2F2E-43AC-B681-CE624D315F50}"/>
              </a:ext>
            </a:extLst>
          </p:cNvPr>
          <p:cNvSpPr txBox="1"/>
          <p:nvPr/>
        </p:nvSpPr>
        <p:spPr>
          <a:xfrm>
            <a:off x="528507" y="5863905"/>
            <a:ext cx="961802" cy="276999"/>
          </a:xfrm>
          <a:prstGeom prst="rect">
            <a:avLst/>
          </a:prstGeom>
          <a:noFill/>
        </p:spPr>
        <p:txBody>
          <a:bodyPr wrap="none" lIns="0" tIns="0" rIns="0" bIns="0" rtlCol="0">
            <a:spAutoFit/>
          </a:bodyPr>
          <a:lstStyle/>
          <a:p>
            <a:r>
              <a:rPr lang="en-US" b="1" dirty="0">
                <a:cs typeface="Source Sans Pro"/>
              </a:rPr>
              <a:t>AFRALO</a:t>
            </a:r>
          </a:p>
        </p:txBody>
      </p:sp>
      <p:sp>
        <p:nvSpPr>
          <p:cNvPr id="16" name="TextBox 15">
            <a:extLst>
              <a:ext uri="{FF2B5EF4-FFF2-40B4-BE49-F238E27FC236}">
                <a16:creationId xmlns:a16="http://schemas.microsoft.com/office/drawing/2014/main" id="{6A90833F-B21C-4A2F-B28B-27BFF9D0CFE9}"/>
              </a:ext>
            </a:extLst>
          </p:cNvPr>
          <p:cNvSpPr txBox="1"/>
          <p:nvPr/>
        </p:nvSpPr>
        <p:spPr>
          <a:xfrm>
            <a:off x="2440413" y="5863904"/>
            <a:ext cx="987450" cy="276999"/>
          </a:xfrm>
          <a:prstGeom prst="rect">
            <a:avLst/>
          </a:prstGeom>
          <a:noFill/>
        </p:spPr>
        <p:txBody>
          <a:bodyPr wrap="none" lIns="0" tIns="0" rIns="0" bIns="0" rtlCol="0">
            <a:spAutoFit/>
          </a:bodyPr>
          <a:lstStyle/>
          <a:p>
            <a:r>
              <a:rPr lang="en-US" b="1" dirty="0">
                <a:cs typeface="Source Sans Pro"/>
              </a:rPr>
              <a:t>NARALO</a:t>
            </a:r>
          </a:p>
        </p:txBody>
      </p:sp>
      <p:sp>
        <p:nvSpPr>
          <p:cNvPr id="17" name="TextBox 16">
            <a:extLst>
              <a:ext uri="{FF2B5EF4-FFF2-40B4-BE49-F238E27FC236}">
                <a16:creationId xmlns:a16="http://schemas.microsoft.com/office/drawing/2014/main" id="{048C55EC-1B1A-4456-AA5C-017F6B231EED}"/>
              </a:ext>
            </a:extLst>
          </p:cNvPr>
          <p:cNvSpPr txBox="1"/>
          <p:nvPr/>
        </p:nvSpPr>
        <p:spPr>
          <a:xfrm>
            <a:off x="4769960" y="5886192"/>
            <a:ext cx="974626" cy="276999"/>
          </a:xfrm>
          <a:prstGeom prst="rect">
            <a:avLst/>
          </a:prstGeom>
          <a:noFill/>
        </p:spPr>
        <p:txBody>
          <a:bodyPr wrap="none" lIns="0" tIns="0" rIns="0" bIns="0" rtlCol="0">
            <a:spAutoFit/>
          </a:bodyPr>
          <a:lstStyle/>
          <a:p>
            <a:r>
              <a:rPr lang="en-US" b="1" dirty="0">
                <a:cs typeface="Source Sans Pro"/>
              </a:rPr>
              <a:t>APRALO</a:t>
            </a:r>
          </a:p>
        </p:txBody>
      </p:sp>
      <p:sp>
        <p:nvSpPr>
          <p:cNvPr id="18" name="TextBox 17">
            <a:extLst>
              <a:ext uri="{FF2B5EF4-FFF2-40B4-BE49-F238E27FC236}">
                <a16:creationId xmlns:a16="http://schemas.microsoft.com/office/drawing/2014/main" id="{582B23FB-3920-4CF7-820E-130449952713}"/>
              </a:ext>
            </a:extLst>
          </p:cNvPr>
          <p:cNvSpPr txBox="1"/>
          <p:nvPr/>
        </p:nvSpPr>
        <p:spPr>
          <a:xfrm>
            <a:off x="7305146" y="5886192"/>
            <a:ext cx="974626" cy="276999"/>
          </a:xfrm>
          <a:prstGeom prst="rect">
            <a:avLst/>
          </a:prstGeom>
          <a:noFill/>
        </p:spPr>
        <p:txBody>
          <a:bodyPr wrap="none" lIns="0" tIns="0" rIns="0" bIns="0" rtlCol="0">
            <a:spAutoFit/>
          </a:bodyPr>
          <a:lstStyle/>
          <a:p>
            <a:r>
              <a:rPr lang="en-US" b="1" dirty="0">
                <a:cs typeface="Source Sans Pro"/>
              </a:rPr>
              <a:t>EURALO</a:t>
            </a:r>
          </a:p>
        </p:txBody>
      </p:sp>
      <p:cxnSp>
        <p:nvCxnSpPr>
          <p:cNvPr id="20" name="Straight Arrow Connector 19">
            <a:extLst>
              <a:ext uri="{FF2B5EF4-FFF2-40B4-BE49-F238E27FC236}">
                <a16:creationId xmlns:a16="http://schemas.microsoft.com/office/drawing/2014/main" id="{E4412C12-89B4-4E0D-B66F-86551E6FC78B}"/>
              </a:ext>
            </a:extLst>
          </p:cNvPr>
          <p:cNvCxnSpPr/>
          <p:nvPr/>
        </p:nvCxnSpPr>
        <p:spPr>
          <a:xfrm>
            <a:off x="10259736" y="1275127"/>
            <a:ext cx="914400" cy="914400"/>
          </a:xfrm>
          <a:prstGeom prst="straightConnector1">
            <a:avLst/>
          </a:prstGeom>
          <a:ln w="12700">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pic>
        <p:nvPicPr>
          <p:cNvPr id="22" name="Picture 21">
            <a:extLst>
              <a:ext uri="{FF2B5EF4-FFF2-40B4-BE49-F238E27FC236}">
                <a16:creationId xmlns:a16="http://schemas.microsoft.com/office/drawing/2014/main" id="{FA89EE11-E83E-4698-B6ED-902CEB60A694}"/>
              </a:ext>
            </a:extLst>
          </p:cNvPr>
          <p:cNvPicPr>
            <a:picLocks noChangeAspect="1"/>
          </p:cNvPicPr>
          <p:nvPr/>
        </p:nvPicPr>
        <p:blipFill>
          <a:blip r:embed="rId11">
            <a:extLst>
              <a:ext uri="{28A0092B-C50C-407E-A947-70E740481C1C}">
                <a14:useLocalDpi xmlns:a14="http://schemas.microsoft.com/office/drawing/2010/main" val="0"/>
              </a:ext>
              <a:ext uri="{837473B0-CC2E-450A-ABE3-18F120FF3D39}">
                <a1611:picAttrSrcUrl xmlns:a1611="http://schemas.microsoft.com/office/drawing/2016/11/main" r:id="rId12"/>
              </a:ext>
            </a:extLst>
          </a:blip>
          <a:stretch>
            <a:fillRect/>
          </a:stretch>
        </p:blipFill>
        <p:spPr>
          <a:xfrm>
            <a:off x="3292329" y="2187576"/>
            <a:ext cx="2559341" cy="1996286"/>
          </a:xfrm>
          <a:prstGeom prst="rect">
            <a:avLst/>
          </a:prstGeom>
        </p:spPr>
      </p:pic>
      <p:sp>
        <p:nvSpPr>
          <p:cNvPr id="24" name="TextBox 23">
            <a:extLst>
              <a:ext uri="{FF2B5EF4-FFF2-40B4-BE49-F238E27FC236}">
                <a16:creationId xmlns:a16="http://schemas.microsoft.com/office/drawing/2014/main" id="{BD470730-992E-41C2-942C-BBD9C240442D}"/>
              </a:ext>
            </a:extLst>
          </p:cNvPr>
          <p:cNvSpPr txBox="1"/>
          <p:nvPr/>
        </p:nvSpPr>
        <p:spPr>
          <a:xfrm>
            <a:off x="4187212" y="3906863"/>
            <a:ext cx="718145" cy="276999"/>
          </a:xfrm>
          <a:prstGeom prst="rect">
            <a:avLst/>
          </a:prstGeom>
          <a:noFill/>
        </p:spPr>
        <p:txBody>
          <a:bodyPr wrap="none" lIns="0" tIns="0" rIns="0" bIns="0" rtlCol="0">
            <a:spAutoFit/>
          </a:bodyPr>
          <a:lstStyle/>
          <a:p>
            <a:r>
              <a:rPr lang="en-US" b="1" dirty="0">
                <a:cs typeface="Source Sans Pro"/>
              </a:rPr>
              <a:t>CPWG</a:t>
            </a:r>
          </a:p>
        </p:txBody>
      </p:sp>
      <p:pic>
        <p:nvPicPr>
          <p:cNvPr id="26" name="Picture 25">
            <a:extLst>
              <a:ext uri="{FF2B5EF4-FFF2-40B4-BE49-F238E27FC236}">
                <a16:creationId xmlns:a16="http://schemas.microsoft.com/office/drawing/2014/main" id="{131EDD0D-9898-4E83-96C0-F7DB6DA79974}"/>
              </a:ext>
            </a:extLst>
          </p:cNvPr>
          <p:cNvPicPr>
            <a:picLocks noChangeAspect="1"/>
          </p:cNvPicPr>
          <p:nvPr/>
        </p:nvPicPr>
        <p:blipFill>
          <a:blip r:embed="rId13" cstate="screen">
            <a:extLst>
              <a:ext uri="{28A0092B-C50C-407E-A947-70E740481C1C}">
                <a14:useLocalDpi xmlns:a14="http://schemas.microsoft.com/office/drawing/2010/main" val="0"/>
              </a:ext>
              <a:ext uri="{837473B0-CC2E-450A-ABE3-18F120FF3D39}">
                <a1611:picAttrSrcUrl xmlns:a1611="http://schemas.microsoft.com/office/drawing/2016/11/main" r:id="rId14"/>
              </a:ext>
            </a:extLst>
          </a:blip>
          <a:stretch>
            <a:fillRect/>
          </a:stretch>
        </p:blipFill>
        <p:spPr>
          <a:xfrm>
            <a:off x="3969677" y="835853"/>
            <a:ext cx="1153213" cy="1101318"/>
          </a:xfrm>
          <a:prstGeom prst="rect">
            <a:avLst/>
          </a:prstGeom>
        </p:spPr>
      </p:pic>
      <p:sp>
        <p:nvSpPr>
          <p:cNvPr id="28" name="TextBox 27">
            <a:extLst>
              <a:ext uri="{FF2B5EF4-FFF2-40B4-BE49-F238E27FC236}">
                <a16:creationId xmlns:a16="http://schemas.microsoft.com/office/drawing/2014/main" id="{0874E70D-0F0C-47D1-866F-FF44E715C397}"/>
              </a:ext>
            </a:extLst>
          </p:cNvPr>
          <p:cNvSpPr txBox="1"/>
          <p:nvPr/>
        </p:nvSpPr>
        <p:spPr>
          <a:xfrm>
            <a:off x="4251398" y="1939130"/>
            <a:ext cx="641201" cy="276999"/>
          </a:xfrm>
          <a:prstGeom prst="rect">
            <a:avLst/>
          </a:prstGeom>
          <a:noFill/>
        </p:spPr>
        <p:txBody>
          <a:bodyPr wrap="none" lIns="0" tIns="0" rIns="0" bIns="0" rtlCol="0">
            <a:spAutoFit/>
          </a:bodyPr>
          <a:lstStyle/>
          <a:p>
            <a:r>
              <a:rPr lang="en-US" b="1" dirty="0">
                <a:cs typeface="Source Sans Pro"/>
              </a:rPr>
              <a:t>ALAC</a:t>
            </a:r>
          </a:p>
        </p:txBody>
      </p:sp>
      <p:cxnSp>
        <p:nvCxnSpPr>
          <p:cNvPr id="30" name="Straight Arrow Connector 29">
            <a:extLst>
              <a:ext uri="{FF2B5EF4-FFF2-40B4-BE49-F238E27FC236}">
                <a16:creationId xmlns:a16="http://schemas.microsoft.com/office/drawing/2014/main" id="{C5973486-608E-4817-9F7C-88D4AC23EA14}"/>
              </a:ext>
            </a:extLst>
          </p:cNvPr>
          <p:cNvCxnSpPr/>
          <p:nvPr/>
        </p:nvCxnSpPr>
        <p:spPr>
          <a:xfrm flipV="1">
            <a:off x="1199626" y="3556932"/>
            <a:ext cx="2092703" cy="1122172"/>
          </a:xfrm>
          <a:prstGeom prst="straightConnector1">
            <a:avLst/>
          </a:prstGeom>
          <a:ln w="9525"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Straight Arrow Connector 30">
            <a:extLst>
              <a:ext uri="{FF2B5EF4-FFF2-40B4-BE49-F238E27FC236}">
                <a16:creationId xmlns:a16="http://schemas.microsoft.com/office/drawing/2014/main" id="{07DA7182-3327-4B2F-AB3A-C9ECE2D1E790}"/>
              </a:ext>
            </a:extLst>
          </p:cNvPr>
          <p:cNvCxnSpPr>
            <a:cxnSpLocks/>
          </p:cNvCxnSpPr>
          <p:nvPr/>
        </p:nvCxnSpPr>
        <p:spPr>
          <a:xfrm flipV="1">
            <a:off x="3205046" y="3763788"/>
            <a:ext cx="764631" cy="891941"/>
          </a:xfrm>
          <a:prstGeom prst="straightConnector1">
            <a:avLst/>
          </a:prstGeom>
          <a:ln w="9525"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3" name="Straight Arrow Connector 32">
            <a:extLst>
              <a:ext uri="{FF2B5EF4-FFF2-40B4-BE49-F238E27FC236}">
                <a16:creationId xmlns:a16="http://schemas.microsoft.com/office/drawing/2014/main" id="{084EC276-678A-45AA-A88E-625276940817}"/>
              </a:ext>
            </a:extLst>
          </p:cNvPr>
          <p:cNvCxnSpPr>
            <a:cxnSpLocks/>
          </p:cNvCxnSpPr>
          <p:nvPr/>
        </p:nvCxnSpPr>
        <p:spPr>
          <a:xfrm flipH="1" flipV="1">
            <a:off x="5030698" y="3763788"/>
            <a:ext cx="309762" cy="997711"/>
          </a:xfrm>
          <a:prstGeom prst="straightConnector1">
            <a:avLst/>
          </a:prstGeom>
          <a:ln w="9525"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5" name="Straight Arrow Connector 34">
            <a:extLst>
              <a:ext uri="{FF2B5EF4-FFF2-40B4-BE49-F238E27FC236}">
                <a16:creationId xmlns:a16="http://schemas.microsoft.com/office/drawing/2014/main" id="{5C8308E3-9C0C-4B84-AF34-EF28C8C2F2C8}"/>
              </a:ext>
            </a:extLst>
          </p:cNvPr>
          <p:cNvCxnSpPr>
            <a:cxnSpLocks/>
          </p:cNvCxnSpPr>
          <p:nvPr/>
        </p:nvCxnSpPr>
        <p:spPr>
          <a:xfrm flipH="1" flipV="1">
            <a:off x="5542303" y="3556932"/>
            <a:ext cx="2058123" cy="1266739"/>
          </a:xfrm>
          <a:prstGeom prst="straightConnector1">
            <a:avLst/>
          </a:prstGeom>
          <a:ln w="9525"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Straight Arrow Connector 37">
            <a:extLst>
              <a:ext uri="{FF2B5EF4-FFF2-40B4-BE49-F238E27FC236}">
                <a16:creationId xmlns:a16="http://schemas.microsoft.com/office/drawing/2014/main" id="{D3C82C0D-6012-4B39-904B-7B3153382992}"/>
              </a:ext>
            </a:extLst>
          </p:cNvPr>
          <p:cNvCxnSpPr>
            <a:cxnSpLocks/>
          </p:cNvCxnSpPr>
          <p:nvPr/>
        </p:nvCxnSpPr>
        <p:spPr>
          <a:xfrm flipV="1">
            <a:off x="4571998" y="2185617"/>
            <a:ext cx="1" cy="338809"/>
          </a:xfrm>
          <a:prstGeom prst="straightConnector1">
            <a:avLst/>
          </a:prstGeom>
          <a:ln w="9525" cap="flat" cmpd="sng" algn="ctr">
            <a:solidFill>
              <a:schemeClr val="accent6"/>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443362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7FF042A-5ABF-465D-9C48-A5658B4AA822}"/>
              </a:ext>
            </a:extLst>
          </p:cNvPr>
          <p:cNvGrpSpPr/>
          <p:nvPr/>
        </p:nvGrpSpPr>
        <p:grpSpPr>
          <a:xfrm>
            <a:off x="1471547" y="1262955"/>
            <a:ext cx="5607775" cy="5067491"/>
            <a:chOff x="22318" y="1228880"/>
            <a:chExt cx="5607775" cy="5067491"/>
          </a:xfrm>
        </p:grpSpPr>
        <p:grpSp>
          <p:nvGrpSpPr>
            <p:cNvPr id="8" name="Group 7">
              <a:extLst>
                <a:ext uri="{FF2B5EF4-FFF2-40B4-BE49-F238E27FC236}">
                  <a16:creationId xmlns:a16="http://schemas.microsoft.com/office/drawing/2014/main" id="{D1D51C8D-450F-4707-9F5D-4DF63BF545FE}"/>
                </a:ext>
              </a:extLst>
            </p:cNvPr>
            <p:cNvGrpSpPr/>
            <p:nvPr/>
          </p:nvGrpSpPr>
          <p:grpSpPr>
            <a:xfrm>
              <a:off x="22318" y="1228880"/>
              <a:ext cx="5607775" cy="5067491"/>
              <a:chOff x="22318" y="1228880"/>
              <a:chExt cx="5607775" cy="5067491"/>
            </a:xfrm>
          </p:grpSpPr>
          <p:sp>
            <p:nvSpPr>
              <p:cNvPr id="4" name="Oval 3">
                <a:extLst>
                  <a:ext uri="{FF2B5EF4-FFF2-40B4-BE49-F238E27FC236}">
                    <a16:creationId xmlns:a16="http://schemas.microsoft.com/office/drawing/2014/main" id="{0111C2FA-C4C5-42FF-A439-D431BBB4512E}"/>
                  </a:ext>
                </a:extLst>
              </p:cNvPr>
              <p:cNvSpPr/>
              <p:nvPr/>
            </p:nvSpPr>
            <p:spPr>
              <a:xfrm>
                <a:off x="22318" y="1228880"/>
                <a:ext cx="5607775" cy="5067491"/>
              </a:xfrm>
              <a:prstGeom prst="ellipse">
                <a:avLst/>
              </a:prstGeom>
              <a:noFill/>
              <a:ln/>
            </p:spPr>
            <p:style>
              <a:lnRef idx="2">
                <a:schemeClr val="dk1"/>
              </a:lnRef>
              <a:fillRef idx="1">
                <a:schemeClr val="lt1"/>
              </a:fillRef>
              <a:effectRef idx="0">
                <a:schemeClr val="dk1"/>
              </a:effectRef>
              <a:fontRef idx="minor">
                <a:schemeClr val="dk1"/>
              </a:fontRef>
            </p:style>
            <p:txBody>
              <a:bodyPr rtlCol="0" anchor="ctr"/>
              <a:lstStyle/>
              <a:p>
                <a:pPr algn="ctr"/>
                <a:br>
                  <a:rPr lang="en-US" dirty="0">
                    <a:solidFill>
                      <a:schemeClr val="accent2">
                        <a:lumMod val="60000"/>
                        <a:lumOff val="40000"/>
                      </a:schemeClr>
                    </a:solidFill>
                  </a:rPr>
                </a:br>
                <a:r>
                  <a:rPr lang="en-US" sz="1600" dirty="0">
                    <a:solidFill>
                      <a:schemeClr val="accent2">
                        <a:lumMod val="60000"/>
                        <a:lumOff val="40000"/>
                      </a:schemeClr>
                    </a:solidFill>
                  </a:rPr>
                  <a:t>End Users</a:t>
                </a:r>
              </a:p>
            </p:txBody>
          </p:sp>
          <p:sp>
            <p:nvSpPr>
              <p:cNvPr id="15" name="TextBox 14">
                <a:extLst>
                  <a:ext uri="{FF2B5EF4-FFF2-40B4-BE49-F238E27FC236}">
                    <a16:creationId xmlns:a16="http://schemas.microsoft.com/office/drawing/2014/main" id="{409ACD03-A1A6-426E-90A5-C9FF097EB62A}"/>
                  </a:ext>
                </a:extLst>
              </p:cNvPr>
              <p:cNvSpPr txBox="1"/>
              <p:nvPr/>
            </p:nvSpPr>
            <p:spPr>
              <a:xfrm>
                <a:off x="4275435" y="2091213"/>
                <a:ext cx="463267" cy="169277"/>
              </a:xfrm>
              <a:prstGeom prst="rect">
                <a:avLst/>
              </a:prstGeom>
              <a:noFill/>
            </p:spPr>
            <p:txBody>
              <a:bodyPr wrap="none" lIns="0" tIns="0" rIns="0" bIns="0" rtlCol="0">
                <a:spAutoFit/>
              </a:bodyPr>
              <a:lstStyle/>
              <a:p>
                <a:pPr algn="ctr"/>
                <a:r>
                  <a:rPr lang="en-US" sz="1100" dirty="0">
                    <a:cs typeface="Source Sans Pro"/>
                  </a:rPr>
                  <a:t>Privacy</a:t>
                </a:r>
              </a:p>
            </p:txBody>
          </p:sp>
          <p:sp>
            <p:nvSpPr>
              <p:cNvPr id="34" name="TextBox 33">
                <a:extLst>
                  <a:ext uri="{FF2B5EF4-FFF2-40B4-BE49-F238E27FC236}">
                    <a16:creationId xmlns:a16="http://schemas.microsoft.com/office/drawing/2014/main" id="{D9B130A3-9D1E-4DA9-962D-082B3C1156DD}"/>
                  </a:ext>
                </a:extLst>
              </p:cNvPr>
              <p:cNvSpPr txBox="1"/>
              <p:nvPr/>
            </p:nvSpPr>
            <p:spPr>
              <a:xfrm>
                <a:off x="3689845" y="4155596"/>
                <a:ext cx="926537" cy="169277"/>
              </a:xfrm>
              <a:prstGeom prst="rect">
                <a:avLst/>
              </a:prstGeom>
              <a:noFill/>
            </p:spPr>
            <p:txBody>
              <a:bodyPr wrap="none" lIns="0" tIns="0" rIns="0" bIns="0" rtlCol="0">
                <a:spAutoFit/>
              </a:bodyPr>
              <a:lstStyle/>
              <a:p>
                <a:pPr algn="ctr"/>
                <a:r>
                  <a:rPr lang="en-US" sz="1100" dirty="0">
                    <a:cs typeface="Source Sans Pro"/>
                  </a:rPr>
                  <a:t>Digital Literacy</a:t>
                </a:r>
              </a:p>
            </p:txBody>
          </p:sp>
          <p:sp>
            <p:nvSpPr>
              <p:cNvPr id="35" name="TextBox 34">
                <a:extLst>
                  <a:ext uri="{FF2B5EF4-FFF2-40B4-BE49-F238E27FC236}">
                    <a16:creationId xmlns:a16="http://schemas.microsoft.com/office/drawing/2014/main" id="{89F1CDCA-B777-497F-8A3C-5C28E2A20FF0}"/>
                  </a:ext>
                </a:extLst>
              </p:cNvPr>
              <p:cNvSpPr txBox="1"/>
              <p:nvPr/>
            </p:nvSpPr>
            <p:spPr>
              <a:xfrm>
                <a:off x="4376618" y="5250969"/>
                <a:ext cx="455254" cy="169277"/>
              </a:xfrm>
              <a:prstGeom prst="rect">
                <a:avLst/>
              </a:prstGeom>
              <a:noFill/>
            </p:spPr>
            <p:txBody>
              <a:bodyPr wrap="none" lIns="0" tIns="0" rIns="0" bIns="0" rtlCol="0">
                <a:spAutoFit/>
              </a:bodyPr>
              <a:lstStyle/>
              <a:p>
                <a:pPr algn="ctr"/>
                <a:r>
                  <a:rPr lang="en-US" sz="1100" dirty="0">
                    <a:cs typeface="Source Sans Pro"/>
                  </a:rPr>
                  <a:t>Access</a:t>
                </a:r>
              </a:p>
            </p:txBody>
          </p:sp>
          <p:sp>
            <p:nvSpPr>
              <p:cNvPr id="38" name="TextBox 37">
                <a:extLst>
                  <a:ext uri="{FF2B5EF4-FFF2-40B4-BE49-F238E27FC236}">
                    <a16:creationId xmlns:a16="http://schemas.microsoft.com/office/drawing/2014/main" id="{0C5E835C-575A-4C5F-936B-BA0C25E6B577}"/>
                  </a:ext>
                </a:extLst>
              </p:cNvPr>
              <p:cNvSpPr txBox="1"/>
              <p:nvPr/>
            </p:nvSpPr>
            <p:spPr>
              <a:xfrm>
                <a:off x="4056635" y="2891216"/>
                <a:ext cx="1351332" cy="169277"/>
              </a:xfrm>
              <a:prstGeom prst="rect">
                <a:avLst/>
              </a:prstGeom>
              <a:noFill/>
            </p:spPr>
            <p:txBody>
              <a:bodyPr wrap="none" lIns="0" tIns="0" rIns="0" bIns="0" rtlCol="0">
                <a:spAutoFit/>
              </a:bodyPr>
              <a:lstStyle/>
              <a:p>
                <a:pPr algn="ctr"/>
                <a:r>
                  <a:rPr lang="en-US" sz="1100" dirty="0">
                    <a:cs typeface="Source Sans Pro"/>
                  </a:rPr>
                  <a:t>ICANN Accountability</a:t>
                </a:r>
              </a:p>
            </p:txBody>
          </p:sp>
          <p:sp>
            <p:nvSpPr>
              <p:cNvPr id="17" name="TextBox 16">
                <a:extLst>
                  <a:ext uri="{FF2B5EF4-FFF2-40B4-BE49-F238E27FC236}">
                    <a16:creationId xmlns:a16="http://schemas.microsoft.com/office/drawing/2014/main" id="{DF41CE87-D9DB-415F-99CC-978360F363A0}"/>
                  </a:ext>
                </a:extLst>
              </p:cNvPr>
              <p:cNvSpPr txBox="1"/>
              <p:nvPr/>
            </p:nvSpPr>
            <p:spPr>
              <a:xfrm>
                <a:off x="4277046" y="2467965"/>
                <a:ext cx="549831" cy="169277"/>
              </a:xfrm>
              <a:prstGeom prst="rect">
                <a:avLst/>
              </a:prstGeom>
              <a:noFill/>
            </p:spPr>
            <p:txBody>
              <a:bodyPr wrap="square" lIns="0" tIns="0" rIns="0" bIns="0" rtlCol="0">
                <a:spAutoFit/>
              </a:bodyPr>
              <a:lstStyle/>
              <a:p>
                <a:pPr algn="ctr"/>
                <a:r>
                  <a:rPr lang="en-US" sz="1100" dirty="0">
                    <a:cs typeface="Source Sans Pro"/>
                  </a:rPr>
                  <a:t>UA/IDNs</a:t>
                </a:r>
              </a:p>
            </p:txBody>
          </p:sp>
        </p:grpSp>
        <p:sp>
          <p:nvSpPr>
            <p:cNvPr id="20" name="TextBox 19">
              <a:extLst>
                <a:ext uri="{FF2B5EF4-FFF2-40B4-BE49-F238E27FC236}">
                  <a16:creationId xmlns:a16="http://schemas.microsoft.com/office/drawing/2014/main" id="{80DBFC62-8393-4DCB-98C0-CC8C8404FDAF}"/>
                </a:ext>
              </a:extLst>
            </p:cNvPr>
            <p:cNvSpPr txBox="1"/>
            <p:nvPr/>
          </p:nvSpPr>
          <p:spPr>
            <a:xfrm>
              <a:off x="442125" y="3803556"/>
              <a:ext cx="1049967" cy="169277"/>
            </a:xfrm>
            <a:prstGeom prst="rect">
              <a:avLst/>
            </a:prstGeom>
            <a:noFill/>
          </p:spPr>
          <p:txBody>
            <a:bodyPr wrap="square" lIns="0" tIns="0" rIns="0" bIns="0" rtlCol="0">
              <a:spAutoFit/>
            </a:bodyPr>
            <a:lstStyle/>
            <a:p>
              <a:pPr algn="ctr"/>
              <a:r>
                <a:rPr lang="en-US" sz="1100" dirty="0">
                  <a:cs typeface="Source Sans Pro"/>
                </a:rPr>
                <a:t>Gender Diversity</a:t>
              </a:r>
            </a:p>
          </p:txBody>
        </p:sp>
        <p:sp>
          <p:nvSpPr>
            <p:cNvPr id="21" name="TextBox 20">
              <a:extLst>
                <a:ext uri="{FF2B5EF4-FFF2-40B4-BE49-F238E27FC236}">
                  <a16:creationId xmlns:a16="http://schemas.microsoft.com/office/drawing/2014/main" id="{A3DFE47E-AE88-46E1-A0E7-54504DE2967D}"/>
                </a:ext>
              </a:extLst>
            </p:cNvPr>
            <p:cNvSpPr txBox="1"/>
            <p:nvPr/>
          </p:nvSpPr>
          <p:spPr>
            <a:xfrm>
              <a:off x="2248878" y="5460334"/>
              <a:ext cx="892873" cy="169277"/>
            </a:xfrm>
            <a:prstGeom prst="rect">
              <a:avLst/>
            </a:prstGeom>
            <a:noFill/>
          </p:spPr>
          <p:txBody>
            <a:bodyPr wrap="square" lIns="0" tIns="0" rIns="0" bIns="0" rtlCol="0">
              <a:spAutoFit/>
            </a:bodyPr>
            <a:lstStyle/>
            <a:p>
              <a:pPr algn="ctr"/>
              <a:r>
                <a:rPr lang="en-US" sz="1100" dirty="0">
                  <a:cs typeface="Source Sans Pro"/>
                </a:rPr>
                <a:t>Public Interest</a:t>
              </a:r>
            </a:p>
          </p:txBody>
        </p:sp>
        <p:sp>
          <p:nvSpPr>
            <p:cNvPr id="33" name="TextBox 32">
              <a:extLst>
                <a:ext uri="{FF2B5EF4-FFF2-40B4-BE49-F238E27FC236}">
                  <a16:creationId xmlns:a16="http://schemas.microsoft.com/office/drawing/2014/main" id="{B920DE77-DB21-4285-8D21-78531B4FC89D}"/>
                </a:ext>
              </a:extLst>
            </p:cNvPr>
            <p:cNvSpPr txBox="1"/>
            <p:nvPr/>
          </p:nvSpPr>
          <p:spPr>
            <a:xfrm>
              <a:off x="2014039" y="4618217"/>
              <a:ext cx="1362552" cy="169277"/>
            </a:xfrm>
            <a:prstGeom prst="rect">
              <a:avLst/>
            </a:prstGeom>
            <a:noFill/>
          </p:spPr>
          <p:txBody>
            <a:bodyPr wrap="square" lIns="0" tIns="0" rIns="0" bIns="0" rtlCol="0">
              <a:spAutoFit/>
            </a:bodyPr>
            <a:lstStyle/>
            <a:p>
              <a:pPr algn="ctr"/>
              <a:r>
                <a:rPr lang="en-US" sz="1100" dirty="0">
                  <a:cs typeface="Source Sans Pro"/>
                </a:rPr>
                <a:t>Inappropriate Content</a:t>
              </a:r>
            </a:p>
          </p:txBody>
        </p:sp>
        <p:sp>
          <p:nvSpPr>
            <p:cNvPr id="37" name="TextBox 36">
              <a:extLst>
                <a:ext uri="{FF2B5EF4-FFF2-40B4-BE49-F238E27FC236}">
                  <a16:creationId xmlns:a16="http://schemas.microsoft.com/office/drawing/2014/main" id="{ADD253F8-9CB4-4F05-B846-1B77F6DE19C1}"/>
                </a:ext>
              </a:extLst>
            </p:cNvPr>
            <p:cNvSpPr txBox="1"/>
            <p:nvPr/>
          </p:nvSpPr>
          <p:spPr>
            <a:xfrm>
              <a:off x="812467" y="5079299"/>
              <a:ext cx="771045" cy="169277"/>
            </a:xfrm>
            <a:prstGeom prst="rect">
              <a:avLst/>
            </a:prstGeom>
            <a:noFill/>
          </p:spPr>
          <p:txBody>
            <a:bodyPr wrap="square" lIns="0" tIns="0" rIns="0" bIns="0" rtlCol="0">
              <a:spAutoFit/>
            </a:bodyPr>
            <a:lstStyle/>
            <a:p>
              <a:pPr algn="ctr"/>
              <a:r>
                <a:rPr lang="en-US" sz="1100" dirty="0">
                  <a:cs typeface="Source Sans Pro"/>
                </a:rPr>
                <a:t>Surveillance</a:t>
              </a:r>
            </a:p>
          </p:txBody>
        </p:sp>
      </p:grpSp>
      <p:grpSp>
        <p:nvGrpSpPr>
          <p:cNvPr id="5" name="Group 4">
            <a:extLst>
              <a:ext uri="{FF2B5EF4-FFF2-40B4-BE49-F238E27FC236}">
                <a16:creationId xmlns:a16="http://schemas.microsoft.com/office/drawing/2014/main" id="{54E8F057-C464-4674-AEB8-AA2E1532433D}"/>
              </a:ext>
            </a:extLst>
          </p:cNvPr>
          <p:cNvGrpSpPr/>
          <p:nvPr/>
        </p:nvGrpSpPr>
        <p:grpSpPr>
          <a:xfrm>
            <a:off x="5751766" y="3339555"/>
            <a:ext cx="1210588" cy="498530"/>
            <a:chOff x="7547766" y="986661"/>
            <a:chExt cx="1210588" cy="498530"/>
          </a:xfrm>
        </p:grpSpPr>
        <p:pic>
          <p:nvPicPr>
            <p:cNvPr id="1026" name="Picture 2" descr="Image result for icann business constituency logo">
              <a:extLst>
                <a:ext uri="{FF2B5EF4-FFF2-40B4-BE49-F238E27FC236}">
                  <a16:creationId xmlns:a16="http://schemas.microsoft.com/office/drawing/2014/main" id="{673ACAED-B907-4A07-820A-C1E20E94D39F}"/>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726387" y="986661"/>
              <a:ext cx="842088" cy="224840"/>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40">
              <a:extLst>
                <a:ext uri="{FF2B5EF4-FFF2-40B4-BE49-F238E27FC236}">
                  <a16:creationId xmlns:a16="http://schemas.microsoft.com/office/drawing/2014/main" id="{53861F08-7E89-41D6-AA53-B2F7CBF82240}"/>
                </a:ext>
              </a:extLst>
            </p:cNvPr>
            <p:cNvSpPr/>
            <p:nvPr/>
          </p:nvSpPr>
          <p:spPr>
            <a:xfrm>
              <a:off x="7547766" y="1115859"/>
              <a:ext cx="1210588" cy="369332"/>
            </a:xfrm>
            <a:prstGeom prst="rect">
              <a:avLst/>
            </a:prstGeom>
          </p:spPr>
          <p:txBody>
            <a:bodyPr wrap="none">
              <a:spAutoFit/>
            </a:bodyPr>
            <a:lstStyle/>
            <a:p>
              <a:r>
                <a:rPr lang="en-US" b="1" dirty="0">
                  <a:solidFill>
                    <a:schemeClr val="accent2">
                      <a:lumMod val="60000"/>
                      <a:lumOff val="40000"/>
                    </a:schemeClr>
                  </a:solidFill>
                </a:rPr>
                <a:t>Business</a:t>
              </a:r>
              <a:endParaRPr lang="en-US" dirty="0"/>
            </a:p>
          </p:txBody>
        </p:sp>
      </p:grpSp>
      <p:sp>
        <p:nvSpPr>
          <p:cNvPr id="2" name="Title 1">
            <a:extLst>
              <a:ext uri="{FF2B5EF4-FFF2-40B4-BE49-F238E27FC236}">
                <a16:creationId xmlns:a16="http://schemas.microsoft.com/office/drawing/2014/main" id="{FD3A3550-77D7-49A7-92D9-913E07C5DFF3}"/>
              </a:ext>
            </a:extLst>
          </p:cNvPr>
          <p:cNvSpPr>
            <a:spLocks noGrp="1"/>
          </p:cNvSpPr>
          <p:nvPr>
            <p:ph type="title"/>
          </p:nvPr>
        </p:nvSpPr>
        <p:spPr/>
        <p:txBody>
          <a:bodyPr/>
          <a:lstStyle/>
          <a:p>
            <a:r>
              <a:rPr lang="en-US" dirty="0"/>
              <a:t>End Users</a:t>
            </a:r>
          </a:p>
        </p:txBody>
      </p:sp>
      <p:grpSp>
        <p:nvGrpSpPr>
          <p:cNvPr id="27" name="Group 26">
            <a:extLst>
              <a:ext uri="{FF2B5EF4-FFF2-40B4-BE49-F238E27FC236}">
                <a16:creationId xmlns:a16="http://schemas.microsoft.com/office/drawing/2014/main" id="{0F5ACA1D-91C5-4C96-B8BE-EC294351FB6F}"/>
              </a:ext>
            </a:extLst>
          </p:cNvPr>
          <p:cNvGrpSpPr/>
          <p:nvPr/>
        </p:nvGrpSpPr>
        <p:grpSpPr>
          <a:xfrm>
            <a:off x="1984655" y="623416"/>
            <a:ext cx="5174690" cy="2589565"/>
            <a:chOff x="1984655" y="623416"/>
            <a:chExt cx="5174690" cy="2589565"/>
          </a:xfrm>
        </p:grpSpPr>
        <p:sp>
          <p:nvSpPr>
            <p:cNvPr id="11" name="Freeform: Shape 10">
              <a:extLst>
                <a:ext uri="{FF2B5EF4-FFF2-40B4-BE49-F238E27FC236}">
                  <a16:creationId xmlns:a16="http://schemas.microsoft.com/office/drawing/2014/main" id="{DF18F518-5721-495F-802F-BEE9E013E770}"/>
                </a:ext>
              </a:extLst>
            </p:cNvPr>
            <p:cNvSpPr/>
            <p:nvPr/>
          </p:nvSpPr>
          <p:spPr>
            <a:xfrm>
              <a:off x="1984655" y="623416"/>
              <a:ext cx="5174690" cy="2589565"/>
            </a:xfrm>
            <a:custGeom>
              <a:avLst/>
              <a:gdLst>
                <a:gd name="connsiteX0" fmla="*/ 10878 w 3640822"/>
                <a:gd name="connsiteY0" fmla="*/ 0 h 1821973"/>
                <a:gd name="connsiteX1" fmla="*/ 3629945 w 3640822"/>
                <a:gd name="connsiteY1" fmla="*/ 0 h 1821973"/>
                <a:gd name="connsiteX2" fmla="*/ 3631424 w 3640822"/>
                <a:gd name="connsiteY2" fmla="*/ 8756 h 1821973"/>
                <a:gd name="connsiteX3" fmla="*/ 3640822 w 3640822"/>
                <a:gd name="connsiteY3" fmla="*/ 176950 h 1821973"/>
                <a:gd name="connsiteX4" fmla="*/ 1820411 w 3640822"/>
                <a:gd name="connsiteY4" fmla="*/ 1821973 h 1821973"/>
                <a:gd name="connsiteX5" fmla="*/ 0 w 3640822"/>
                <a:gd name="connsiteY5" fmla="*/ 176950 h 1821973"/>
                <a:gd name="connsiteX6" fmla="*/ 9399 w 3640822"/>
                <a:gd name="connsiteY6" fmla="*/ 8756 h 182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0822" h="1821973">
                  <a:moveTo>
                    <a:pt x="10878" y="0"/>
                  </a:moveTo>
                  <a:lnTo>
                    <a:pt x="3629945" y="0"/>
                  </a:lnTo>
                  <a:lnTo>
                    <a:pt x="3631424" y="8756"/>
                  </a:lnTo>
                  <a:cubicBezTo>
                    <a:pt x="3637639" y="64057"/>
                    <a:pt x="3640822" y="120168"/>
                    <a:pt x="3640822" y="176950"/>
                  </a:cubicBezTo>
                  <a:cubicBezTo>
                    <a:pt x="3640822" y="1085471"/>
                    <a:pt x="2825796" y="1821973"/>
                    <a:pt x="1820411" y="1821973"/>
                  </a:cubicBezTo>
                  <a:cubicBezTo>
                    <a:pt x="815026" y="1821973"/>
                    <a:pt x="0" y="1085471"/>
                    <a:pt x="0" y="176950"/>
                  </a:cubicBezTo>
                  <a:cubicBezTo>
                    <a:pt x="0" y="120168"/>
                    <a:pt x="3184" y="64057"/>
                    <a:pt x="9399" y="8756"/>
                  </a:cubicBezTo>
                  <a:close/>
                </a:path>
              </a:pathLst>
            </a:cu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12" name="TextBox 11">
              <a:extLst>
                <a:ext uri="{FF2B5EF4-FFF2-40B4-BE49-F238E27FC236}">
                  <a16:creationId xmlns:a16="http://schemas.microsoft.com/office/drawing/2014/main" id="{271D00D9-C2D5-4984-9D85-9C1BA60D8C6D}"/>
                </a:ext>
              </a:extLst>
            </p:cNvPr>
            <p:cNvSpPr txBox="1"/>
            <p:nvPr/>
          </p:nvSpPr>
          <p:spPr>
            <a:xfrm>
              <a:off x="3921982" y="623417"/>
              <a:ext cx="1300036" cy="677108"/>
            </a:xfrm>
            <a:prstGeom prst="rect">
              <a:avLst/>
            </a:prstGeom>
            <a:noFill/>
          </p:spPr>
          <p:txBody>
            <a:bodyPr wrap="none" lIns="0" tIns="0" rIns="0" bIns="0" rtlCol="0">
              <a:spAutoFit/>
            </a:bodyPr>
            <a:lstStyle/>
            <a:p>
              <a:pPr algn="ctr"/>
              <a:r>
                <a:rPr lang="en-US" sz="3200" b="1" dirty="0">
                  <a:cs typeface="Source Sans Pro"/>
                </a:rPr>
                <a:t>ICANN</a:t>
              </a:r>
            </a:p>
            <a:p>
              <a:pPr algn="ctr"/>
              <a:r>
                <a:rPr lang="en-US" sz="1200" b="1" dirty="0">
                  <a:cs typeface="Source Sans Pro"/>
                </a:rPr>
                <a:t>DNS Only!</a:t>
              </a:r>
            </a:p>
          </p:txBody>
        </p:sp>
      </p:grpSp>
      <p:grpSp>
        <p:nvGrpSpPr>
          <p:cNvPr id="7" name="Group 6">
            <a:extLst>
              <a:ext uri="{FF2B5EF4-FFF2-40B4-BE49-F238E27FC236}">
                <a16:creationId xmlns:a16="http://schemas.microsoft.com/office/drawing/2014/main" id="{15D98AC0-AA02-4388-B611-8AA775E83B13}"/>
              </a:ext>
            </a:extLst>
          </p:cNvPr>
          <p:cNvGrpSpPr/>
          <p:nvPr/>
        </p:nvGrpSpPr>
        <p:grpSpPr>
          <a:xfrm>
            <a:off x="1471548" y="1280886"/>
            <a:ext cx="5607774" cy="5067490"/>
            <a:chOff x="3543291" y="1215772"/>
            <a:chExt cx="5607774" cy="5067490"/>
          </a:xfrm>
        </p:grpSpPr>
        <p:sp>
          <p:nvSpPr>
            <p:cNvPr id="3" name="Oval 2">
              <a:extLst>
                <a:ext uri="{FF2B5EF4-FFF2-40B4-BE49-F238E27FC236}">
                  <a16:creationId xmlns:a16="http://schemas.microsoft.com/office/drawing/2014/main" id="{17B94D76-86A0-4885-9C60-32BD7B5A12D6}"/>
                </a:ext>
              </a:extLst>
            </p:cNvPr>
            <p:cNvSpPr/>
            <p:nvPr/>
          </p:nvSpPr>
          <p:spPr>
            <a:xfrm>
              <a:off x="3543291" y="1215772"/>
              <a:ext cx="5607774" cy="5067490"/>
            </a:xfrm>
            <a:prstGeom prst="ellipse">
              <a:avLst/>
            </a:prstGeom>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600" dirty="0">
                <a:solidFill>
                  <a:schemeClr val="accent2">
                    <a:lumMod val="60000"/>
                    <a:lumOff val="40000"/>
                  </a:schemeClr>
                </a:solidFill>
              </a:endParaRPr>
            </a:p>
            <a:p>
              <a:pPr algn="ctr"/>
              <a:r>
                <a:rPr lang="en-US" sz="1600" dirty="0">
                  <a:solidFill>
                    <a:schemeClr val="accent2">
                      <a:lumMod val="60000"/>
                      <a:lumOff val="40000"/>
                    </a:schemeClr>
                  </a:solidFill>
                </a:rPr>
                <a:t>End Users</a:t>
              </a:r>
            </a:p>
          </p:txBody>
        </p:sp>
        <p:sp>
          <p:nvSpPr>
            <p:cNvPr id="18" name="TextBox 17">
              <a:extLst>
                <a:ext uri="{FF2B5EF4-FFF2-40B4-BE49-F238E27FC236}">
                  <a16:creationId xmlns:a16="http://schemas.microsoft.com/office/drawing/2014/main" id="{3C7A2EEF-E3B0-457D-8070-9AA6E2A34DC5}"/>
                </a:ext>
              </a:extLst>
            </p:cNvPr>
            <p:cNvSpPr txBox="1"/>
            <p:nvPr/>
          </p:nvSpPr>
          <p:spPr>
            <a:xfrm>
              <a:off x="4585263" y="2267044"/>
              <a:ext cx="509756" cy="169277"/>
            </a:xfrm>
            <a:prstGeom prst="rect">
              <a:avLst/>
            </a:prstGeom>
            <a:noFill/>
          </p:spPr>
          <p:txBody>
            <a:bodyPr wrap="none" lIns="0" tIns="0" rIns="0" bIns="0" rtlCol="0">
              <a:spAutoFit/>
            </a:bodyPr>
            <a:lstStyle/>
            <a:p>
              <a:pPr algn="ctr"/>
              <a:r>
                <a:rPr lang="en-US" sz="1100" dirty="0">
                  <a:cs typeface="Source Sans Pro"/>
                </a:rPr>
                <a:t>Security</a:t>
              </a:r>
            </a:p>
          </p:txBody>
        </p:sp>
        <p:sp>
          <p:nvSpPr>
            <p:cNvPr id="19" name="TextBox 18">
              <a:extLst>
                <a:ext uri="{FF2B5EF4-FFF2-40B4-BE49-F238E27FC236}">
                  <a16:creationId xmlns:a16="http://schemas.microsoft.com/office/drawing/2014/main" id="{249ED44C-6001-4336-A8BD-B2FF9E571555}"/>
                </a:ext>
              </a:extLst>
            </p:cNvPr>
            <p:cNvSpPr txBox="1"/>
            <p:nvPr/>
          </p:nvSpPr>
          <p:spPr>
            <a:xfrm>
              <a:off x="3664108" y="3226089"/>
              <a:ext cx="854401" cy="169277"/>
            </a:xfrm>
            <a:prstGeom prst="rect">
              <a:avLst/>
            </a:prstGeom>
            <a:noFill/>
          </p:spPr>
          <p:txBody>
            <a:bodyPr wrap="none" lIns="0" tIns="0" rIns="0" bIns="0" rtlCol="0">
              <a:spAutoFit/>
            </a:bodyPr>
            <a:lstStyle/>
            <a:p>
              <a:pPr algn="ctr"/>
              <a:r>
                <a:rPr lang="en-US" sz="1100" dirty="0">
                  <a:cs typeface="Source Sans Pro"/>
                </a:rPr>
                <a:t>Net Neutrality</a:t>
              </a:r>
            </a:p>
          </p:txBody>
        </p:sp>
        <p:sp>
          <p:nvSpPr>
            <p:cNvPr id="28" name="TextBox 27">
              <a:extLst>
                <a:ext uri="{FF2B5EF4-FFF2-40B4-BE49-F238E27FC236}">
                  <a16:creationId xmlns:a16="http://schemas.microsoft.com/office/drawing/2014/main" id="{1CB94C62-1A96-4998-91F4-C972DC50D210}"/>
                </a:ext>
              </a:extLst>
            </p:cNvPr>
            <p:cNvSpPr txBox="1"/>
            <p:nvPr/>
          </p:nvSpPr>
          <p:spPr>
            <a:xfrm>
              <a:off x="3921982" y="2680003"/>
              <a:ext cx="767839" cy="169277"/>
            </a:xfrm>
            <a:prstGeom prst="rect">
              <a:avLst/>
            </a:prstGeom>
            <a:noFill/>
          </p:spPr>
          <p:txBody>
            <a:bodyPr wrap="none" lIns="0" tIns="0" rIns="0" bIns="0" rtlCol="0">
              <a:spAutoFit/>
            </a:bodyPr>
            <a:lstStyle/>
            <a:p>
              <a:pPr algn="ctr"/>
              <a:r>
                <a:rPr lang="en-US" sz="1100" dirty="0">
                  <a:cs typeface="Source Sans Pro"/>
                </a:rPr>
                <a:t>Governance</a:t>
              </a:r>
            </a:p>
          </p:txBody>
        </p:sp>
        <p:sp>
          <p:nvSpPr>
            <p:cNvPr id="32" name="TextBox 31">
              <a:extLst>
                <a:ext uri="{FF2B5EF4-FFF2-40B4-BE49-F238E27FC236}">
                  <a16:creationId xmlns:a16="http://schemas.microsoft.com/office/drawing/2014/main" id="{7A12E6A1-9DAC-4FDF-9CC2-F77D8E976F27}"/>
                </a:ext>
              </a:extLst>
            </p:cNvPr>
            <p:cNvSpPr txBox="1"/>
            <p:nvPr/>
          </p:nvSpPr>
          <p:spPr>
            <a:xfrm>
              <a:off x="6159318" y="1395739"/>
              <a:ext cx="751809" cy="169277"/>
            </a:xfrm>
            <a:prstGeom prst="rect">
              <a:avLst/>
            </a:prstGeom>
            <a:noFill/>
          </p:spPr>
          <p:txBody>
            <a:bodyPr wrap="none" lIns="0" tIns="0" rIns="0" bIns="0" rtlCol="0">
              <a:spAutoFit/>
            </a:bodyPr>
            <a:lstStyle/>
            <a:p>
              <a:pPr algn="ctr"/>
              <a:r>
                <a:rPr lang="en-US" sz="1100" dirty="0">
                  <a:cs typeface="Source Sans Pro"/>
                </a:rPr>
                <a:t>Trademarks</a:t>
              </a:r>
            </a:p>
          </p:txBody>
        </p:sp>
        <p:sp>
          <p:nvSpPr>
            <p:cNvPr id="36" name="TextBox 35">
              <a:extLst>
                <a:ext uri="{FF2B5EF4-FFF2-40B4-BE49-F238E27FC236}">
                  <a16:creationId xmlns:a16="http://schemas.microsoft.com/office/drawing/2014/main" id="{A293B9E9-BE63-44A3-99A8-F65140EDEDF2}"/>
                </a:ext>
              </a:extLst>
            </p:cNvPr>
            <p:cNvSpPr txBox="1"/>
            <p:nvPr/>
          </p:nvSpPr>
          <p:spPr>
            <a:xfrm>
              <a:off x="4190236" y="4933407"/>
              <a:ext cx="827150" cy="169277"/>
            </a:xfrm>
            <a:prstGeom prst="rect">
              <a:avLst/>
            </a:prstGeom>
            <a:noFill/>
          </p:spPr>
          <p:txBody>
            <a:bodyPr wrap="none" lIns="0" tIns="0" rIns="0" bIns="0" rtlCol="0">
              <a:spAutoFit/>
            </a:bodyPr>
            <a:lstStyle/>
            <a:p>
              <a:pPr algn="ctr"/>
              <a:r>
                <a:rPr lang="en-US" sz="1100" dirty="0">
                  <a:cs typeface="Source Sans Pro"/>
                </a:rPr>
                <a:t>Infrastructure</a:t>
              </a:r>
            </a:p>
          </p:txBody>
        </p:sp>
        <p:sp>
          <p:nvSpPr>
            <p:cNvPr id="29" name="TextBox 28">
              <a:extLst>
                <a:ext uri="{FF2B5EF4-FFF2-40B4-BE49-F238E27FC236}">
                  <a16:creationId xmlns:a16="http://schemas.microsoft.com/office/drawing/2014/main" id="{99D00BB8-3B9D-4E5D-859A-28B5E7E1DE0D}"/>
                </a:ext>
              </a:extLst>
            </p:cNvPr>
            <p:cNvSpPr txBox="1"/>
            <p:nvPr/>
          </p:nvSpPr>
          <p:spPr>
            <a:xfrm>
              <a:off x="4411699" y="1918198"/>
              <a:ext cx="320602" cy="169277"/>
            </a:xfrm>
            <a:prstGeom prst="rect">
              <a:avLst/>
            </a:prstGeom>
            <a:noFill/>
          </p:spPr>
          <p:txBody>
            <a:bodyPr wrap="square" lIns="0" tIns="0" rIns="0" bIns="0" rtlCol="0">
              <a:spAutoFit/>
            </a:bodyPr>
            <a:lstStyle/>
            <a:p>
              <a:pPr algn="ctr"/>
              <a:r>
                <a:rPr lang="en-US" sz="1100" dirty="0">
                  <a:cs typeface="Source Sans Pro"/>
                </a:rPr>
                <a:t>Trust</a:t>
              </a:r>
            </a:p>
          </p:txBody>
        </p:sp>
      </p:grpSp>
      <p:sp>
        <p:nvSpPr>
          <p:cNvPr id="31" name="TextBox 30">
            <a:extLst>
              <a:ext uri="{FF2B5EF4-FFF2-40B4-BE49-F238E27FC236}">
                <a16:creationId xmlns:a16="http://schemas.microsoft.com/office/drawing/2014/main" id="{49FBDBA7-36C3-487A-9DDD-2EE05EC12166}"/>
              </a:ext>
            </a:extLst>
          </p:cNvPr>
          <p:cNvSpPr txBox="1"/>
          <p:nvPr/>
        </p:nvSpPr>
        <p:spPr>
          <a:xfrm>
            <a:off x="2585322" y="2134659"/>
            <a:ext cx="1267976" cy="169277"/>
          </a:xfrm>
          <a:prstGeom prst="rect">
            <a:avLst/>
          </a:prstGeom>
          <a:noFill/>
        </p:spPr>
        <p:txBody>
          <a:bodyPr wrap="square" lIns="0" tIns="0" rIns="0" bIns="0" rtlCol="0">
            <a:spAutoFit/>
          </a:bodyPr>
          <a:lstStyle/>
          <a:p>
            <a:pPr algn="ctr"/>
            <a:r>
              <a:rPr lang="en-US" sz="1100" dirty="0">
                <a:cs typeface="Source Sans Pro"/>
              </a:rPr>
              <a:t>Indigenous Interests</a:t>
            </a:r>
          </a:p>
        </p:txBody>
      </p:sp>
      <p:grpSp>
        <p:nvGrpSpPr>
          <p:cNvPr id="6" name="Group 5">
            <a:extLst>
              <a:ext uri="{FF2B5EF4-FFF2-40B4-BE49-F238E27FC236}">
                <a16:creationId xmlns:a16="http://schemas.microsoft.com/office/drawing/2014/main" id="{AAE315D9-9DD4-468E-AF3C-639E75D46E3F}"/>
              </a:ext>
            </a:extLst>
          </p:cNvPr>
          <p:cNvGrpSpPr/>
          <p:nvPr/>
        </p:nvGrpSpPr>
        <p:grpSpPr>
          <a:xfrm>
            <a:off x="2189987" y="3155387"/>
            <a:ext cx="1261884" cy="733088"/>
            <a:chOff x="289686" y="507125"/>
            <a:chExt cx="1261884" cy="733088"/>
          </a:xfrm>
        </p:grpSpPr>
        <p:pic>
          <p:nvPicPr>
            <p:cNvPr id="14" name="Picture 13">
              <a:extLst>
                <a:ext uri="{FF2B5EF4-FFF2-40B4-BE49-F238E27FC236}">
                  <a16:creationId xmlns:a16="http://schemas.microsoft.com/office/drawing/2014/main" id="{64C73224-FF49-4CDE-A607-8D33D6E80587}"/>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629570" y="507125"/>
              <a:ext cx="582115" cy="455657"/>
            </a:xfrm>
            <a:prstGeom prst="rect">
              <a:avLst/>
            </a:prstGeom>
            <a:effectLst>
              <a:outerShdw blurRad="50800" dist="50800" dir="5400000" algn="ctr" rotWithShape="0">
                <a:srgbClr val="000000"/>
              </a:outerShdw>
            </a:effectLst>
          </p:spPr>
        </p:pic>
        <p:sp>
          <p:nvSpPr>
            <p:cNvPr id="40" name="Rectangle 39">
              <a:extLst>
                <a:ext uri="{FF2B5EF4-FFF2-40B4-BE49-F238E27FC236}">
                  <a16:creationId xmlns:a16="http://schemas.microsoft.com/office/drawing/2014/main" id="{FCBBF2F6-374B-4A57-A8F7-06C2E69F848E}"/>
                </a:ext>
              </a:extLst>
            </p:cNvPr>
            <p:cNvSpPr/>
            <p:nvPr/>
          </p:nvSpPr>
          <p:spPr>
            <a:xfrm>
              <a:off x="289686" y="870881"/>
              <a:ext cx="1261884" cy="369332"/>
            </a:xfrm>
            <a:prstGeom prst="rect">
              <a:avLst/>
            </a:prstGeom>
          </p:spPr>
          <p:txBody>
            <a:bodyPr wrap="none">
              <a:spAutoFit/>
            </a:bodyPr>
            <a:lstStyle/>
            <a:p>
              <a:r>
                <a:rPr lang="en-US" b="1" dirty="0">
                  <a:solidFill>
                    <a:schemeClr val="accent2">
                      <a:lumMod val="60000"/>
                      <a:lumOff val="40000"/>
                    </a:schemeClr>
                  </a:solidFill>
                </a:rPr>
                <a:t>Individual</a:t>
              </a:r>
              <a:endParaRPr lang="en-US" dirty="0"/>
            </a:p>
          </p:txBody>
        </p:sp>
      </p:grpSp>
    </p:spTree>
    <p:extLst>
      <p:ext uri="{BB962C8B-B14F-4D97-AF65-F5344CB8AC3E}">
        <p14:creationId xmlns:p14="http://schemas.microsoft.com/office/powerpoint/2010/main" val="226749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72222E-6 -3.7037E-6 L -0.16024 0.00047 " pathEditMode="relative" rAng="0" ptsTypes="AA">
                                      <p:cBhvr>
                                        <p:cTn id="6" dur="2000" fill="hold"/>
                                        <p:tgtEl>
                                          <p:spTgt spid="9"/>
                                        </p:tgtEl>
                                        <p:attrNameLst>
                                          <p:attrName>ppt_x</p:attrName>
                                          <p:attrName>ppt_y</p:attrName>
                                        </p:attrNameLst>
                                      </p:cBhvr>
                                      <p:rCtr x="-8021" y="23"/>
                                    </p:animMotion>
                                  </p:childTnLst>
                                </p:cTn>
                              </p:par>
                              <p:par>
                                <p:cTn id="7" presetID="42" presetClass="path" presetSubtype="0" accel="50000" decel="50000" fill="hold" nodeType="withEffect">
                                  <p:stCondLst>
                                    <p:cond delay="0"/>
                                  </p:stCondLst>
                                  <p:childTnLst>
                                    <p:animMotion origin="layout" path="M -4.72222E-6 0 L 0.22605 -0.0044 " pathEditMode="relative" rAng="0" ptsTypes="AA">
                                      <p:cBhvr>
                                        <p:cTn id="8" dur="2000" fill="hold"/>
                                        <p:tgtEl>
                                          <p:spTgt spid="7"/>
                                        </p:tgtEl>
                                        <p:attrNameLst>
                                          <p:attrName>ppt_x</p:attrName>
                                          <p:attrName>ppt_y</p:attrName>
                                        </p:attrNameLst>
                                      </p:cBhvr>
                                      <p:rCtr x="11302" y="-231"/>
                                    </p:animMotion>
                                  </p:childTnLst>
                                </p:cTn>
                              </p:par>
                            </p:childTnLst>
                          </p:cTn>
                        </p:par>
                        <p:par>
                          <p:cTn id="9" fill="hold">
                            <p:stCondLst>
                              <p:cond delay="2000"/>
                            </p:stCondLst>
                            <p:childTnLst>
                              <p:par>
                                <p:cTn id="10" presetID="1"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2600" dirty="0"/>
              <a:t>Individual Internet Users</a:t>
            </a:r>
          </a:p>
        </p:txBody>
      </p:sp>
      <p:sp>
        <p:nvSpPr>
          <p:cNvPr id="4" name="Content Placeholder 3">
            <a:extLst>
              <a:ext uri="{FF2B5EF4-FFF2-40B4-BE49-F238E27FC236}">
                <a16:creationId xmlns:a16="http://schemas.microsoft.com/office/drawing/2014/main" id="{F0AA9414-8724-604E-975C-1E7F6D3CDA55}"/>
              </a:ext>
            </a:extLst>
          </p:cNvPr>
          <p:cNvSpPr>
            <a:spLocks noGrp="1"/>
          </p:cNvSpPr>
          <p:nvPr>
            <p:ph sz="quarter" idx="10"/>
          </p:nvPr>
        </p:nvSpPr>
        <p:spPr>
          <a:xfrm>
            <a:off x="487423" y="738555"/>
            <a:ext cx="8300172" cy="5380890"/>
          </a:xfrm>
        </p:spPr>
        <p:txBody>
          <a:bodyPr>
            <a:noAutofit/>
          </a:bodyPr>
          <a:lstStyle/>
          <a:p>
            <a:r>
              <a:rPr lang="en-US" i="1" dirty="0"/>
              <a:t>Individual End User Interests </a:t>
            </a:r>
            <a:r>
              <a:rPr lang="en-US" dirty="0"/>
              <a:t>are </a:t>
            </a:r>
            <a:r>
              <a:rPr lang="en-US" b="1" dirty="0"/>
              <a:t>not </a:t>
            </a:r>
            <a:r>
              <a:rPr lang="en-US" dirty="0"/>
              <a:t>a category of user (i.e. people).</a:t>
            </a:r>
          </a:p>
          <a:p>
            <a:r>
              <a:rPr lang="en-US" dirty="0"/>
              <a:t>They are a </a:t>
            </a:r>
            <a:r>
              <a:rPr lang="en-US" b="1" i="1" dirty="0"/>
              <a:t>category</a:t>
            </a:r>
            <a:r>
              <a:rPr lang="en-US" dirty="0"/>
              <a:t> of </a:t>
            </a:r>
            <a:r>
              <a:rPr lang="en-US" i="1" dirty="0"/>
              <a:t>use</a:t>
            </a:r>
            <a:endParaRPr lang="en-US" dirty="0"/>
          </a:p>
          <a:p>
            <a:r>
              <a:rPr lang="en-US" dirty="0"/>
              <a:t>We are ALL “Individual Internet Users”, </a:t>
            </a:r>
            <a:r>
              <a:rPr lang="en-US" i="1" dirty="0"/>
              <a:t>most of the time</a:t>
            </a:r>
            <a:r>
              <a:rPr lang="en-US" dirty="0"/>
              <a:t>!</a:t>
            </a:r>
          </a:p>
          <a:p>
            <a:r>
              <a:rPr lang="en-US" dirty="0"/>
              <a:t>Individual “Use” of the Internet includes:</a:t>
            </a:r>
          </a:p>
          <a:p>
            <a:pPr lvl="1"/>
            <a:r>
              <a:rPr lang="en-US" dirty="0"/>
              <a:t>Browsing, Searching, Research</a:t>
            </a:r>
          </a:p>
          <a:p>
            <a:pPr lvl="1"/>
            <a:r>
              <a:rPr lang="en-US" dirty="0"/>
              <a:t>Email</a:t>
            </a:r>
          </a:p>
          <a:p>
            <a:pPr lvl="1"/>
            <a:r>
              <a:rPr lang="en-US" dirty="0"/>
              <a:t>Shopping</a:t>
            </a:r>
          </a:p>
          <a:p>
            <a:pPr lvl="1"/>
            <a:r>
              <a:rPr lang="en-US" dirty="0"/>
              <a:t>Travel and Dining Reservations</a:t>
            </a:r>
          </a:p>
          <a:p>
            <a:pPr lvl="1"/>
            <a:r>
              <a:rPr lang="en-US" dirty="0"/>
              <a:t>Banking</a:t>
            </a:r>
          </a:p>
          <a:p>
            <a:pPr lvl="1"/>
            <a:r>
              <a:rPr lang="en-US" dirty="0"/>
              <a:t>Video Streaming</a:t>
            </a:r>
          </a:p>
        </p:txBody>
      </p:sp>
      <p:pic>
        <p:nvPicPr>
          <p:cNvPr id="3" name="Picture 2">
            <a:extLst>
              <a:ext uri="{FF2B5EF4-FFF2-40B4-BE49-F238E27FC236}">
                <a16:creationId xmlns:a16="http://schemas.microsoft.com/office/drawing/2014/main" id="{11B9ECED-32F1-4BC9-949D-4963F70C70DB}"/>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275164" y="2471648"/>
            <a:ext cx="3452531" cy="2301687"/>
          </a:xfrm>
          <a:prstGeom prst="rect">
            <a:avLst/>
          </a:prstGeom>
        </p:spPr>
      </p:pic>
    </p:spTree>
    <p:extLst>
      <p:ext uri="{BB962C8B-B14F-4D97-AF65-F5344CB8AC3E}">
        <p14:creationId xmlns:p14="http://schemas.microsoft.com/office/powerpoint/2010/main" val="352536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6B73004-B6F7-4DF8-8C90-863E3B59946C}"/>
              </a:ext>
            </a:extLst>
          </p:cNvPr>
          <p:cNvPicPr>
            <a:picLocks noChangeAspect="1"/>
          </p:cNvPicPr>
          <p:nvPr/>
        </p:nvPicPr>
        <p:blipFill>
          <a:blip r:embed="rId3"/>
          <a:stretch>
            <a:fillRect/>
          </a:stretch>
        </p:blipFill>
        <p:spPr>
          <a:xfrm>
            <a:off x="4263670" y="1390725"/>
            <a:ext cx="3084843" cy="4365114"/>
          </a:xfrm>
          <a:prstGeom prst="rect">
            <a:avLst/>
          </a:prstGeom>
        </p:spPr>
      </p:pic>
      <p:pic>
        <p:nvPicPr>
          <p:cNvPr id="14" name="Picture 13">
            <a:extLst>
              <a:ext uri="{FF2B5EF4-FFF2-40B4-BE49-F238E27FC236}">
                <a16:creationId xmlns:a16="http://schemas.microsoft.com/office/drawing/2014/main" id="{BDDD8F65-5EFC-4320-9EDC-DCD856DF74FD}"/>
              </a:ext>
            </a:extLst>
          </p:cNvPr>
          <p:cNvPicPr>
            <a:picLocks noChangeAspect="1"/>
          </p:cNvPicPr>
          <p:nvPr/>
        </p:nvPicPr>
        <p:blipFill>
          <a:blip r:embed="rId3"/>
          <a:stretch>
            <a:fillRect/>
          </a:stretch>
        </p:blipFill>
        <p:spPr>
          <a:xfrm>
            <a:off x="4666868" y="804822"/>
            <a:ext cx="3084843" cy="4365114"/>
          </a:xfrm>
          <a:prstGeom prst="rect">
            <a:avLst/>
          </a:prstGeom>
        </p:spPr>
      </p:pic>
      <p:pic>
        <p:nvPicPr>
          <p:cNvPr id="13" name="Picture 12">
            <a:extLst>
              <a:ext uri="{FF2B5EF4-FFF2-40B4-BE49-F238E27FC236}">
                <a16:creationId xmlns:a16="http://schemas.microsoft.com/office/drawing/2014/main" id="{C0884B01-B4FC-41AB-8489-1C2FB5D3CEE6}"/>
              </a:ext>
            </a:extLst>
          </p:cNvPr>
          <p:cNvPicPr>
            <a:picLocks noChangeAspect="1"/>
          </p:cNvPicPr>
          <p:nvPr/>
        </p:nvPicPr>
        <p:blipFill>
          <a:blip r:embed="rId3"/>
          <a:stretch>
            <a:fillRect/>
          </a:stretch>
        </p:blipFill>
        <p:spPr>
          <a:xfrm>
            <a:off x="5600662" y="1192814"/>
            <a:ext cx="3084843" cy="4365114"/>
          </a:xfrm>
          <a:prstGeom prst="rect">
            <a:avLst/>
          </a:prstGeom>
        </p:spPr>
      </p:pic>
      <p:pic>
        <p:nvPicPr>
          <p:cNvPr id="12" name="Picture 11">
            <a:extLst>
              <a:ext uri="{FF2B5EF4-FFF2-40B4-BE49-F238E27FC236}">
                <a16:creationId xmlns:a16="http://schemas.microsoft.com/office/drawing/2014/main" id="{F78DDF5D-B4AC-4E2D-88D9-F5BFE4766B4D}"/>
              </a:ext>
            </a:extLst>
          </p:cNvPr>
          <p:cNvPicPr>
            <a:picLocks noChangeAspect="1"/>
          </p:cNvPicPr>
          <p:nvPr/>
        </p:nvPicPr>
        <p:blipFill>
          <a:blip r:embed="rId3"/>
          <a:stretch>
            <a:fillRect/>
          </a:stretch>
        </p:blipFill>
        <p:spPr>
          <a:xfrm>
            <a:off x="3837238" y="1149012"/>
            <a:ext cx="3084843" cy="4365114"/>
          </a:xfrm>
          <a:prstGeom prst="rect">
            <a:avLst/>
          </a:prstGeom>
        </p:spPr>
      </p:pic>
      <p:pic>
        <p:nvPicPr>
          <p:cNvPr id="11" name="Picture 10">
            <a:extLst>
              <a:ext uri="{FF2B5EF4-FFF2-40B4-BE49-F238E27FC236}">
                <a16:creationId xmlns:a16="http://schemas.microsoft.com/office/drawing/2014/main" id="{E7A520F4-556F-4DA8-9C73-4584A72E9CC0}"/>
              </a:ext>
            </a:extLst>
          </p:cNvPr>
          <p:cNvPicPr>
            <a:picLocks noChangeAspect="1"/>
          </p:cNvPicPr>
          <p:nvPr/>
        </p:nvPicPr>
        <p:blipFill>
          <a:blip r:embed="rId3"/>
          <a:stretch>
            <a:fillRect/>
          </a:stretch>
        </p:blipFill>
        <p:spPr>
          <a:xfrm>
            <a:off x="2980148" y="1537004"/>
            <a:ext cx="3084843" cy="4365114"/>
          </a:xfrm>
          <a:prstGeom prst="rect">
            <a:avLst/>
          </a:prstGeom>
        </p:spPr>
      </p:pic>
      <p:pic>
        <p:nvPicPr>
          <p:cNvPr id="10" name="Picture 9">
            <a:extLst>
              <a:ext uri="{FF2B5EF4-FFF2-40B4-BE49-F238E27FC236}">
                <a16:creationId xmlns:a16="http://schemas.microsoft.com/office/drawing/2014/main" id="{E887ECE2-DE6E-4529-8C63-79BF5FF744CC}"/>
              </a:ext>
            </a:extLst>
          </p:cNvPr>
          <p:cNvPicPr>
            <a:picLocks noChangeAspect="1"/>
          </p:cNvPicPr>
          <p:nvPr/>
        </p:nvPicPr>
        <p:blipFill>
          <a:blip r:embed="rId3"/>
          <a:stretch>
            <a:fillRect/>
          </a:stretch>
        </p:blipFill>
        <p:spPr>
          <a:xfrm>
            <a:off x="4652543" y="1567500"/>
            <a:ext cx="3084843" cy="4365114"/>
          </a:xfrm>
          <a:prstGeom prst="rect">
            <a:avLst/>
          </a:prstGeom>
        </p:spPr>
      </p:pic>
      <p:pic>
        <p:nvPicPr>
          <p:cNvPr id="9" name="Picture 8">
            <a:extLst>
              <a:ext uri="{FF2B5EF4-FFF2-40B4-BE49-F238E27FC236}">
                <a16:creationId xmlns:a16="http://schemas.microsoft.com/office/drawing/2014/main" id="{D3B578AB-EFEB-4815-8C08-B05E918B72E2}"/>
              </a:ext>
            </a:extLst>
          </p:cNvPr>
          <p:cNvPicPr>
            <a:picLocks noChangeAspect="1"/>
          </p:cNvPicPr>
          <p:nvPr/>
        </p:nvPicPr>
        <p:blipFill>
          <a:blip r:embed="rId3"/>
          <a:stretch>
            <a:fillRect/>
          </a:stretch>
        </p:blipFill>
        <p:spPr>
          <a:xfrm>
            <a:off x="6353587" y="1380668"/>
            <a:ext cx="3084843" cy="4365114"/>
          </a:xfrm>
          <a:prstGeom prst="rect">
            <a:avLst/>
          </a:prstGeom>
        </p:spPr>
      </p:pic>
      <p:sp>
        <p:nvSpPr>
          <p:cNvPr id="5" name="Title 4"/>
          <p:cNvSpPr>
            <a:spLocks noGrp="1"/>
          </p:cNvSpPr>
          <p:nvPr>
            <p:ph type="title"/>
          </p:nvPr>
        </p:nvSpPr>
        <p:spPr/>
        <p:txBody>
          <a:bodyPr>
            <a:noAutofit/>
          </a:bodyPr>
          <a:lstStyle/>
          <a:p>
            <a:r>
              <a:rPr lang="en-US" sz="2600" dirty="0"/>
              <a:t>Unrepresented User Interests</a:t>
            </a:r>
          </a:p>
        </p:txBody>
      </p:sp>
      <p:sp>
        <p:nvSpPr>
          <p:cNvPr id="4" name="Content Placeholder 3">
            <a:extLst>
              <a:ext uri="{FF2B5EF4-FFF2-40B4-BE49-F238E27FC236}">
                <a16:creationId xmlns:a16="http://schemas.microsoft.com/office/drawing/2014/main" id="{F0AA9414-8724-604E-975C-1E7F6D3CDA55}"/>
              </a:ext>
            </a:extLst>
          </p:cNvPr>
          <p:cNvSpPr>
            <a:spLocks noGrp="1"/>
          </p:cNvSpPr>
          <p:nvPr>
            <p:ph sz="quarter" idx="10"/>
          </p:nvPr>
        </p:nvSpPr>
        <p:spPr>
          <a:xfrm>
            <a:off x="487423" y="738555"/>
            <a:ext cx="8300172" cy="5380890"/>
          </a:xfrm>
        </p:spPr>
        <p:txBody>
          <a:bodyPr>
            <a:noAutofit/>
          </a:bodyPr>
          <a:lstStyle/>
          <a:p>
            <a:pPr marL="0" indent="0">
              <a:buNone/>
            </a:pPr>
            <a:r>
              <a:rPr lang="en-US" dirty="0"/>
              <a:t>Represent </a:t>
            </a:r>
            <a:r>
              <a:rPr lang="en-US" b="1" dirty="0"/>
              <a:t>ALL</a:t>
            </a:r>
            <a:r>
              <a:rPr lang="en-US" dirty="0"/>
              <a:t> Individual Internet users. </a:t>
            </a:r>
          </a:p>
        </p:txBody>
      </p:sp>
      <p:pic>
        <p:nvPicPr>
          <p:cNvPr id="3" name="Picture 2">
            <a:extLst>
              <a:ext uri="{FF2B5EF4-FFF2-40B4-BE49-F238E27FC236}">
                <a16:creationId xmlns:a16="http://schemas.microsoft.com/office/drawing/2014/main" id="{5F94E170-0D57-4B95-A022-6C62A4D4729D}"/>
              </a:ext>
            </a:extLst>
          </p:cNvPr>
          <p:cNvPicPr>
            <a:picLocks noChangeAspect="1"/>
          </p:cNvPicPr>
          <p:nvPr/>
        </p:nvPicPr>
        <p:blipFill>
          <a:blip r:embed="rId4" cstate="screen">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2320953" y="2296054"/>
            <a:ext cx="3086080" cy="4361951"/>
          </a:xfrm>
          <a:prstGeom prst="rect">
            <a:avLst/>
          </a:prstGeom>
        </p:spPr>
      </p:pic>
      <p:pic>
        <p:nvPicPr>
          <p:cNvPr id="6" name="Picture 5">
            <a:extLst>
              <a:ext uri="{FF2B5EF4-FFF2-40B4-BE49-F238E27FC236}">
                <a16:creationId xmlns:a16="http://schemas.microsoft.com/office/drawing/2014/main" id="{36402B7E-6289-4EB3-9ABA-2EE547FE6D44}"/>
              </a:ext>
            </a:extLst>
          </p:cNvPr>
          <p:cNvPicPr>
            <a:picLocks noChangeAspect="1"/>
          </p:cNvPicPr>
          <p:nvPr/>
        </p:nvPicPr>
        <p:blipFill>
          <a:blip r:embed="rId3"/>
          <a:stretch>
            <a:fillRect/>
          </a:stretch>
        </p:blipFill>
        <p:spPr>
          <a:xfrm>
            <a:off x="6687177" y="2195077"/>
            <a:ext cx="3084843" cy="4365114"/>
          </a:xfrm>
          <a:prstGeom prst="rect">
            <a:avLst/>
          </a:prstGeom>
        </p:spPr>
      </p:pic>
      <p:pic>
        <p:nvPicPr>
          <p:cNvPr id="7" name="Picture 6">
            <a:extLst>
              <a:ext uri="{FF2B5EF4-FFF2-40B4-BE49-F238E27FC236}">
                <a16:creationId xmlns:a16="http://schemas.microsoft.com/office/drawing/2014/main" id="{4EF3227F-66B6-49CE-96B7-91A85368F1DC}"/>
              </a:ext>
            </a:extLst>
          </p:cNvPr>
          <p:cNvPicPr>
            <a:picLocks noChangeAspect="1"/>
          </p:cNvPicPr>
          <p:nvPr/>
        </p:nvPicPr>
        <p:blipFill>
          <a:blip r:embed="rId3"/>
          <a:stretch>
            <a:fillRect/>
          </a:stretch>
        </p:blipFill>
        <p:spPr>
          <a:xfrm>
            <a:off x="4873546" y="2228736"/>
            <a:ext cx="3084843" cy="4365114"/>
          </a:xfrm>
          <a:prstGeom prst="rect">
            <a:avLst/>
          </a:prstGeom>
        </p:spPr>
      </p:pic>
      <p:pic>
        <p:nvPicPr>
          <p:cNvPr id="8" name="Picture 7">
            <a:extLst>
              <a:ext uri="{FF2B5EF4-FFF2-40B4-BE49-F238E27FC236}">
                <a16:creationId xmlns:a16="http://schemas.microsoft.com/office/drawing/2014/main" id="{8001B0E1-4A8B-4CD3-A041-4696A64D0898}"/>
              </a:ext>
            </a:extLst>
          </p:cNvPr>
          <p:cNvPicPr>
            <a:picLocks noChangeAspect="1"/>
          </p:cNvPicPr>
          <p:nvPr/>
        </p:nvPicPr>
        <p:blipFill>
          <a:blip r:embed="rId3"/>
          <a:stretch>
            <a:fillRect/>
          </a:stretch>
        </p:blipFill>
        <p:spPr>
          <a:xfrm>
            <a:off x="2828553" y="2262395"/>
            <a:ext cx="3084843" cy="4365114"/>
          </a:xfrm>
          <a:prstGeom prst="rect">
            <a:avLst/>
          </a:prstGeom>
        </p:spPr>
      </p:pic>
      <p:sp>
        <p:nvSpPr>
          <p:cNvPr id="16" name="TextBox 15">
            <a:extLst>
              <a:ext uri="{FF2B5EF4-FFF2-40B4-BE49-F238E27FC236}">
                <a16:creationId xmlns:a16="http://schemas.microsoft.com/office/drawing/2014/main" id="{A58A7190-5EDC-442D-8E9C-48EE589AA099}"/>
              </a:ext>
            </a:extLst>
          </p:cNvPr>
          <p:cNvSpPr txBox="1"/>
          <p:nvPr/>
        </p:nvSpPr>
        <p:spPr>
          <a:xfrm>
            <a:off x="293603" y="2157554"/>
            <a:ext cx="1731244" cy="553998"/>
          </a:xfrm>
          <a:prstGeom prst="rect">
            <a:avLst/>
          </a:prstGeom>
          <a:noFill/>
        </p:spPr>
        <p:txBody>
          <a:bodyPr wrap="none" lIns="0" tIns="0" rIns="0" bIns="0" rtlCol="0">
            <a:spAutoFit/>
          </a:bodyPr>
          <a:lstStyle/>
          <a:p>
            <a:pPr algn="ctr"/>
            <a:r>
              <a:rPr lang="en-US" b="1" dirty="0">
                <a:cs typeface="Source Sans Pro"/>
              </a:rPr>
              <a:t>Business Users</a:t>
            </a:r>
          </a:p>
          <a:p>
            <a:pPr algn="ctr"/>
            <a:r>
              <a:rPr lang="en-US" dirty="0">
                <a:cs typeface="Source Sans Pro"/>
              </a:rPr>
              <a:t>BC</a:t>
            </a:r>
          </a:p>
        </p:txBody>
      </p:sp>
      <p:sp>
        <p:nvSpPr>
          <p:cNvPr id="17" name="TextBox 16">
            <a:extLst>
              <a:ext uri="{FF2B5EF4-FFF2-40B4-BE49-F238E27FC236}">
                <a16:creationId xmlns:a16="http://schemas.microsoft.com/office/drawing/2014/main" id="{CFB56C59-6AEE-407E-BF70-CA0AEA42CE1F}"/>
              </a:ext>
            </a:extLst>
          </p:cNvPr>
          <p:cNvSpPr txBox="1"/>
          <p:nvPr/>
        </p:nvSpPr>
        <p:spPr>
          <a:xfrm>
            <a:off x="512206" y="5031436"/>
            <a:ext cx="1269578" cy="830997"/>
          </a:xfrm>
          <a:prstGeom prst="rect">
            <a:avLst/>
          </a:prstGeom>
          <a:noFill/>
        </p:spPr>
        <p:txBody>
          <a:bodyPr wrap="none" lIns="0" tIns="0" rIns="0" bIns="0" rtlCol="0">
            <a:spAutoFit/>
          </a:bodyPr>
          <a:lstStyle/>
          <a:p>
            <a:pPr algn="ctr"/>
            <a:r>
              <a:rPr lang="en-US" b="1" dirty="0">
                <a:cs typeface="Source Sans Pro"/>
              </a:rPr>
              <a:t>Registrants</a:t>
            </a:r>
          </a:p>
          <a:p>
            <a:pPr algn="ctr"/>
            <a:r>
              <a:rPr lang="en-US" dirty="0">
                <a:cs typeface="Source Sans Pro"/>
              </a:rPr>
              <a:t>NCUC</a:t>
            </a:r>
          </a:p>
          <a:p>
            <a:pPr algn="ctr"/>
            <a:r>
              <a:rPr lang="en-US" dirty="0">
                <a:cs typeface="Source Sans Pro"/>
              </a:rPr>
              <a:t>Registrars</a:t>
            </a:r>
          </a:p>
        </p:txBody>
      </p:sp>
      <p:sp>
        <p:nvSpPr>
          <p:cNvPr id="18" name="TextBox 17">
            <a:extLst>
              <a:ext uri="{FF2B5EF4-FFF2-40B4-BE49-F238E27FC236}">
                <a16:creationId xmlns:a16="http://schemas.microsoft.com/office/drawing/2014/main" id="{A684CFBE-769B-49EE-83D7-8586581343D7}"/>
              </a:ext>
            </a:extLst>
          </p:cNvPr>
          <p:cNvSpPr txBox="1"/>
          <p:nvPr/>
        </p:nvSpPr>
        <p:spPr>
          <a:xfrm>
            <a:off x="4863880" y="4167953"/>
            <a:ext cx="2346797" cy="553998"/>
          </a:xfrm>
          <a:prstGeom prst="rect">
            <a:avLst/>
          </a:prstGeom>
          <a:noFill/>
        </p:spPr>
        <p:txBody>
          <a:bodyPr wrap="none" lIns="0" tIns="0" rIns="0" bIns="0" rtlCol="0">
            <a:spAutoFit/>
          </a:bodyPr>
          <a:lstStyle/>
          <a:p>
            <a:pPr algn="ctr"/>
            <a:r>
              <a:rPr lang="en-US" b="1" dirty="0">
                <a:cs typeface="Source Sans Pro"/>
              </a:rPr>
              <a:t>non-Registrant Users</a:t>
            </a:r>
          </a:p>
          <a:p>
            <a:pPr algn="ctr"/>
            <a:r>
              <a:rPr lang="en-US" dirty="0">
                <a:cs typeface="Source Sans Pro"/>
              </a:rPr>
              <a:t>ALAC</a:t>
            </a:r>
          </a:p>
        </p:txBody>
      </p:sp>
    </p:spTree>
    <p:extLst>
      <p:ext uri="{BB962C8B-B14F-4D97-AF65-F5344CB8AC3E}">
        <p14:creationId xmlns:p14="http://schemas.microsoft.com/office/powerpoint/2010/main" val="3863706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55556E-7 2.22222E-6 L -0.28594 -0.00695 " pathEditMode="relative" rAng="0" ptsTypes="AA">
                                      <p:cBhvr>
                                        <p:cTn id="6" dur="2000" fill="hold"/>
                                        <p:tgtEl>
                                          <p:spTgt spid="3"/>
                                        </p:tgtEl>
                                        <p:attrNameLst>
                                          <p:attrName>ppt_x</p:attrName>
                                          <p:attrName>ppt_y</p:attrName>
                                        </p:attrNameLst>
                                      </p:cBhvr>
                                      <p:rCtr x="-14306" y="-347"/>
                                    </p:animMotion>
                                  </p:childTnLst>
                                </p:cTn>
                              </p:par>
                              <p:par>
                                <p:cTn id="7" presetID="42" presetClass="path" presetSubtype="0" accel="50000" decel="50000" fill="hold" nodeType="withEffect">
                                  <p:stCondLst>
                                    <p:cond delay="0"/>
                                  </p:stCondLst>
                                  <p:childTnLst>
                                    <p:animMotion origin="layout" path="M 4.16667E-6 -4.81481E-6 L -0.48264 -0.275 " pathEditMode="relative" rAng="0" ptsTypes="AA">
                                      <p:cBhvr>
                                        <p:cTn id="8" dur="2000" fill="hold"/>
                                        <p:tgtEl>
                                          <p:spTgt spid="15"/>
                                        </p:tgtEl>
                                        <p:attrNameLst>
                                          <p:attrName>ppt_x</p:attrName>
                                          <p:attrName>ppt_y</p:attrName>
                                        </p:attrNameLst>
                                      </p:cBhvr>
                                      <p:rCtr x="-24132" y="-13750"/>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8"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47777"/>
            <a:ext cx="8012951" cy="464619"/>
          </a:xfrm>
        </p:spPr>
        <p:txBody>
          <a:bodyPr>
            <a:noAutofit/>
          </a:bodyPr>
          <a:lstStyle/>
          <a:p>
            <a:r>
              <a:rPr lang="en-US" b="0" dirty="0"/>
              <a:t> </a:t>
            </a:r>
            <a:r>
              <a:rPr lang="pl-PL" dirty="0"/>
              <a:t>At</a:t>
            </a:r>
            <a:r>
              <a:rPr lang="en-US" dirty="0"/>
              <a:t>-</a:t>
            </a:r>
            <a:r>
              <a:rPr lang="pl-PL" dirty="0"/>
              <a:t>Large Policy Platform</a:t>
            </a:r>
            <a:endParaRPr lang="en-US" sz="1800" b="0" dirty="0"/>
          </a:p>
        </p:txBody>
      </p:sp>
      <p:sp>
        <p:nvSpPr>
          <p:cNvPr id="3" name="Content Placeholder 2"/>
          <p:cNvSpPr>
            <a:spLocks noGrp="1"/>
          </p:cNvSpPr>
          <p:nvPr>
            <p:ph sz="quarter" idx="10"/>
          </p:nvPr>
        </p:nvSpPr>
        <p:spPr>
          <a:xfrm>
            <a:off x="480516" y="997059"/>
            <a:ext cx="8117073" cy="4455785"/>
          </a:xfrm>
        </p:spPr>
        <p:txBody>
          <a:bodyPr>
            <a:normAutofit/>
          </a:bodyPr>
          <a:lstStyle/>
          <a:p>
            <a:pPr marL="457200" indent="-457200">
              <a:buFont typeface="+mj-lt"/>
              <a:buAutoNum type="arabicPeriod"/>
            </a:pPr>
            <a:r>
              <a:rPr lang="en-US" sz="1800" dirty="0"/>
              <a:t>Internationalized Domain Names (IDNs) and Universal Acceptance (UA)</a:t>
            </a:r>
          </a:p>
          <a:p>
            <a:pPr marL="457200" indent="-457200">
              <a:buFont typeface="+mj-lt"/>
              <a:buAutoNum type="arabicPeriod"/>
            </a:pPr>
            <a:r>
              <a:rPr lang="en-US" sz="1800" dirty="0"/>
              <a:t>DNS Security and Abuse, DNSSEC and Cybersecurity</a:t>
            </a:r>
          </a:p>
          <a:p>
            <a:pPr marL="457200" indent="-457200">
              <a:buFont typeface="+mj-lt"/>
              <a:buAutoNum type="arabicPeriod"/>
            </a:pPr>
            <a:r>
              <a:rPr lang="en-US" sz="1800" dirty="0"/>
              <a:t>ICANN and Human Rights, Privacy Policies, Consumer Protection</a:t>
            </a:r>
          </a:p>
          <a:p>
            <a:pPr marL="457200" indent="-457200">
              <a:buFont typeface="+mj-lt"/>
              <a:buAutoNum type="arabicPeriod"/>
            </a:pPr>
            <a:r>
              <a:rPr lang="en-US" sz="1800" dirty="0"/>
              <a:t>ICANN Jurisdiction and Internet Governance</a:t>
            </a:r>
          </a:p>
          <a:p>
            <a:pPr marL="457200" indent="-457200">
              <a:buFont typeface="+mj-lt"/>
              <a:buAutoNum type="arabicPeriod"/>
            </a:pPr>
            <a:r>
              <a:rPr lang="en-US" sz="1800" dirty="0"/>
              <a:t>New gTLDs: PICs, Security, Stability, Indigenous Rights, Trust</a:t>
            </a:r>
          </a:p>
          <a:p>
            <a:pPr marL="457200" indent="-457200">
              <a:buFont typeface="+mj-lt"/>
              <a:buAutoNum type="arabicPeriod"/>
            </a:pPr>
            <a:r>
              <a:rPr lang="en-US" sz="1800" dirty="0"/>
              <a:t>ICANN Transparency and Accountability</a:t>
            </a:r>
          </a:p>
          <a:p>
            <a:pPr marL="457200" indent="-457200">
              <a:buFont typeface="+mj-lt"/>
              <a:buAutoNum type="arabicPeriod"/>
            </a:pPr>
            <a:r>
              <a:rPr lang="en-US" sz="1800" dirty="0"/>
              <a:t>Consensus through Partnership (governments, business and civil society)</a:t>
            </a:r>
            <a:endParaRPr lang="pl-PL" sz="1800" dirty="0"/>
          </a:p>
          <a:p>
            <a:pPr marL="457200" indent="-457200">
              <a:buFont typeface="+mj-lt"/>
              <a:buAutoNum type="arabicPeriod"/>
            </a:pPr>
            <a:r>
              <a:rPr lang="pl-PL" sz="1800" dirty="0">
                <a:solidFill>
                  <a:srgbClr val="FF0000"/>
                </a:solidFill>
              </a:rPr>
              <a:t>TBC (open to RALO suggestions</a:t>
            </a:r>
            <a:r>
              <a:rPr lang="en-US" sz="1800" dirty="0">
                <a:solidFill>
                  <a:srgbClr val="FF0000"/>
                </a:solidFill>
              </a:rPr>
              <a:t>, ICANN 66 Feedback</a:t>
            </a:r>
            <a:r>
              <a:rPr lang="pl-PL" sz="1800" dirty="0">
                <a:solidFill>
                  <a:srgbClr val="FF0000"/>
                </a:solidFill>
              </a:rPr>
              <a:t>) </a:t>
            </a:r>
            <a:endParaRPr lang="en-US" sz="1800" dirty="0">
              <a:solidFill>
                <a:srgbClr val="FF0000"/>
              </a:solidFill>
            </a:endParaRPr>
          </a:p>
        </p:txBody>
      </p:sp>
    </p:spTree>
    <p:extLst>
      <p:ext uri="{BB962C8B-B14F-4D97-AF65-F5344CB8AC3E}">
        <p14:creationId xmlns:p14="http://schemas.microsoft.com/office/powerpoint/2010/main" val="3709379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4904" y="147777"/>
            <a:ext cx="8012951" cy="473008"/>
          </a:xfrm>
        </p:spPr>
        <p:txBody>
          <a:bodyPr>
            <a:noAutofit/>
          </a:bodyPr>
          <a:lstStyle/>
          <a:p>
            <a:r>
              <a:rPr lang="en-US" b="0" dirty="0"/>
              <a:t> </a:t>
            </a:r>
            <a:r>
              <a:rPr lang="en-US" sz="2600" dirty="0"/>
              <a:t>Next Steps – A Living Document</a:t>
            </a:r>
          </a:p>
        </p:txBody>
      </p:sp>
      <p:sp>
        <p:nvSpPr>
          <p:cNvPr id="3" name="Content Placeholder 2"/>
          <p:cNvSpPr>
            <a:spLocks noGrp="1"/>
          </p:cNvSpPr>
          <p:nvPr>
            <p:ph sz="quarter" idx="10"/>
          </p:nvPr>
        </p:nvSpPr>
        <p:spPr>
          <a:xfrm>
            <a:off x="480516" y="997059"/>
            <a:ext cx="8117073" cy="5338425"/>
          </a:xfrm>
        </p:spPr>
        <p:txBody>
          <a:bodyPr>
            <a:normAutofit/>
          </a:bodyPr>
          <a:lstStyle/>
          <a:p>
            <a:pPr marL="457200" indent="-457200">
              <a:buFont typeface="+mj-lt"/>
              <a:buAutoNum type="arabicPeriod"/>
            </a:pPr>
            <a:r>
              <a:rPr lang="en-US" sz="2400" dirty="0">
                <a:solidFill>
                  <a:schemeClr val="tx1"/>
                </a:solidFill>
              </a:rPr>
              <a:t>Wiki space </a:t>
            </a:r>
          </a:p>
          <a:p>
            <a:pPr marL="457200" indent="-457200">
              <a:buFont typeface="+mj-lt"/>
              <a:buAutoNum type="arabicPeriod"/>
            </a:pPr>
            <a:r>
              <a:rPr lang="en-US" sz="2400" dirty="0">
                <a:solidFill>
                  <a:schemeClr val="tx1"/>
                </a:solidFill>
              </a:rPr>
              <a:t>ALAC Approval</a:t>
            </a:r>
          </a:p>
          <a:p>
            <a:pPr marL="457200" indent="-457200">
              <a:buFont typeface="+mj-lt"/>
              <a:buAutoNum type="arabicPeriod"/>
            </a:pPr>
            <a:r>
              <a:rPr lang="en-US" sz="2400" dirty="0">
                <a:solidFill>
                  <a:schemeClr val="tx1"/>
                </a:solidFill>
              </a:rPr>
              <a:t>Evolve!</a:t>
            </a:r>
          </a:p>
          <a:p>
            <a:pPr marL="912813" lvl="1" indent="-457200"/>
            <a:r>
              <a:rPr lang="en-US" sz="2400" dirty="0">
                <a:solidFill>
                  <a:schemeClr val="tx1"/>
                </a:solidFill>
              </a:rPr>
              <a:t>Regional “hot topics”</a:t>
            </a:r>
          </a:p>
          <a:p>
            <a:pPr marL="912813" lvl="1" indent="-457200"/>
            <a:r>
              <a:rPr lang="en-US" sz="2400" dirty="0">
                <a:solidFill>
                  <a:schemeClr val="tx1"/>
                </a:solidFill>
              </a:rPr>
              <a:t>RALO L</a:t>
            </a:r>
            <a:r>
              <a:rPr lang="pl-PL" sz="2400" dirty="0">
                <a:solidFill>
                  <a:schemeClr val="tx1"/>
                </a:solidFill>
              </a:rPr>
              <a:t>eader </a:t>
            </a:r>
            <a:r>
              <a:rPr lang="en-US" sz="2400" dirty="0">
                <a:solidFill>
                  <a:schemeClr val="tx1"/>
                </a:solidFill>
              </a:rPr>
              <a:t>involvement </a:t>
            </a:r>
            <a:endParaRPr lang="pl-PL" sz="2400" dirty="0">
              <a:solidFill>
                <a:schemeClr val="tx1"/>
              </a:solidFill>
            </a:endParaRPr>
          </a:p>
          <a:p>
            <a:pPr marL="457200" indent="-457200">
              <a:buFont typeface="+mj-lt"/>
              <a:buAutoNum type="arabicPeriod"/>
            </a:pPr>
            <a:endParaRPr lang="en-US" sz="2400" dirty="0">
              <a:solidFill>
                <a:schemeClr val="tx1"/>
              </a:solidFill>
            </a:endParaRPr>
          </a:p>
        </p:txBody>
      </p:sp>
      <p:pic>
        <p:nvPicPr>
          <p:cNvPr id="4" name="Picture 3">
            <a:extLst>
              <a:ext uri="{FF2B5EF4-FFF2-40B4-BE49-F238E27FC236}">
                <a16:creationId xmlns:a16="http://schemas.microsoft.com/office/drawing/2014/main" id="{125AE334-AFAC-43A1-A75C-6490BC3950C4}"/>
              </a:ext>
            </a:extLst>
          </p:cNvPr>
          <p:cNvPicPr>
            <a:picLocks noChangeAspect="1"/>
          </p:cNvPicPr>
          <p:nvPr/>
        </p:nvPicPr>
        <p:blipFill>
          <a:blip r:embed="rId3" cstate="screen">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flipH="1">
            <a:off x="693685" y="3666271"/>
            <a:ext cx="2217294" cy="2291505"/>
          </a:xfrm>
          <a:prstGeom prst="rect">
            <a:avLst/>
          </a:prstGeom>
        </p:spPr>
      </p:pic>
      <p:pic>
        <p:nvPicPr>
          <p:cNvPr id="8" name="Picture 7">
            <a:extLst>
              <a:ext uri="{FF2B5EF4-FFF2-40B4-BE49-F238E27FC236}">
                <a16:creationId xmlns:a16="http://schemas.microsoft.com/office/drawing/2014/main" id="{247F1F68-903E-45EE-B201-643EAF0D0209}"/>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6300132" y="3654687"/>
            <a:ext cx="1976930" cy="2206254"/>
          </a:xfrm>
          <a:prstGeom prst="rect">
            <a:avLst/>
          </a:prstGeom>
        </p:spPr>
      </p:pic>
      <p:sp>
        <p:nvSpPr>
          <p:cNvPr id="11" name="Arrow: Right 10">
            <a:extLst>
              <a:ext uri="{FF2B5EF4-FFF2-40B4-BE49-F238E27FC236}">
                <a16:creationId xmlns:a16="http://schemas.microsoft.com/office/drawing/2014/main" id="{1C722FE6-9B1C-401B-9EAA-9B1FC4C24842}"/>
              </a:ext>
            </a:extLst>
          </p:cNvPr>
          <p:cNvSpPr/>
          <p:nvPr/>
        </p:nvSpPr>
        <p:spPr>
          <a:xfrm>
            <a:off x="2944535" y="4118995"/>
            <a:ext cx="2491530" cy="922789"/>
          </a:xfrm>
          <a:prstGeom prst="right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32212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4EC3D8-407F-4CE8-882B-905A51847815}"/>
              </a:ext>
            </a:extLst>
          </p:cNvPr>
          <p:cNvSpPr>
            <a:spLocks noGrp="1"/>
          </p:cNvSpPr>
          <p:nvPr>
            <p:ph type="title"/>
          </p:nvPr>
        </p:nvSpPr>
        <p:spPr/>
        <p:txBody>
          <a:bodyPr/>
          <a:lstStyle/>
          <a:p>
            <a:r>
              <a:rPr lang="pl-PL" dirty="0"/>
              <a:t>Thank you</a:t>
            </a:r>
            <a:r>
              <a:rPr lang="en-US" dirty="0"/>
              <a:t>!</a:t>
            </a:r>
            <a:r>
              <a:rPr lang="pl-PL" dirty="0"/>
              <a:t> </a:t>
            </a:r>
          </a:p>
        </p:txBody>
      </p:sp>
      <p:sp>
        <p:nvSpPr>
          <p:cNvPr id="6" name="Symbol zastępczy tekstu 5">
            <a:extLst>
              <a:ext uri="{FF2B5EF4-FFF2-40B4-BE49-F238E27FC236}">
                <a16:creationId xmlns:a16="http://schemas.microsoft.com/office/drawing/2014/main" id="{4D7D7B01-0D51-4D98-9A5F-E8FDE095DEE2}"/>
              </a:ext>
            </a:extLst>
          </p:cNvPr>
          <p:cNvSpPr>
            <a:spLocks noGrp="1"/>
          </p:cNvSpPr>
          <p:nvPr>
            <p:ph type="body" sz="quarter" idx="13"/>
          </p:nvPr>
        </p:nvSpPr>
        <p:spPr>
          <a:xfrm>
            <a:off x="610726" y="2854692"/>
            <a:ext cx="7744845" cy="366680"/>
          </a:xfrm>
        </p:spPr>
        <p:txBody>
          <a:bodyPr/>
          <a:lstStyle/>
          <a:p>
            <a:r>
              <a:rPr lang="en-US" dirty="0"/>
              <a:t>Questions?</a:t>
            </a:r>
            <a:endParaRPr lang="pl-PL" dirty="0"/>
          </a:p>
        </p:txBody>
      </p:sp>
    </p:spTree>
    <p:extLst>
      <p:ext uri="{BB962C8B-B14F-4D97-AF65-F5344CB8AC3E}">
        <p14:creationId xmlns:p14="http://schemas.microsoft.com/office/powerpoint/2010/main" val="3075407753"/>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Presentation7" id="{0EB056D1-DF82-ED43-A75A-15472DCA2F45}" vid="{0BDCD195-BFED-5145-8A5D-0651D729DA7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Template>
  <TotalTime>8369</TotalTime>
  <Words>699</Words>
  <Application>Microsoft Macintosh PowerPoint</Application>
  <PresentationFormat>On-screen Show (4:3)</PresentationFormat>
  <Paragraphs>83</Paragraphs>
  <Slides>8</Slides>
  <Notes>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Calibri Light</vt:lpstr>
      <vt:lpstr>Wingdings</vt:lpstr>
      <vt:lpstr>ICANNPPT_Arial_4x3_June 2017_potx</vt:lpstr>
      <vt:lpstr>Custom Design</vt:lpstr>
      <vt:lpstr> At-Large Policy Platform  (Formerly ALAC Hot Policy Topics)</vt:lpstr>
      <vt:lpstr>Bottom Up</vt:lpstr>
      <vt:lpstr>End Users</vt:lpstr>
      <vt:lpstr>Individual Internet Users</vt:lpstr>
      <vt:lpstr>Unrepresented User Interests</vt:lpstr>
      <vt:lpstr> At-Large Policy Platform</vt:lpstr>
      <vt:lpstr> Next Steps – A Living Document</vt:lpstr>
      <vt:lpstr>Thank you!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Evin Erdogdu</dc:creator>
  <cp:lastModifiedBy>Microsoft Office User</cp:lastModifiedBy>
  <cp:revision>96</cp:revision>
  <cp:lastPrinted>2019-04-08T14:39:22Z</cp:lastPrinted>
  <dcterms:created xsi:type="dcterms:W3CDTF">2018-12-17T07:57:23Z</dcterms:created>
  <dcterms:modified xsi:type="dcterms:W3CDTF">2019-09-30T10:58:38Z</dcterms:modified>
</cp:coreProperties>
</file>