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handoutMasterIdLst>
    <p:handoutMasterId r:id="rId35"/>
  </p:handoutMasterIdLst>
  <p:sldIdLst>
    <p:sldId id="256" r:id="rId2"/>
    <p:sldId id="540" r:id="rId3"/>
    <p:sldId id="768" r:id="rId4"/>
    <p:sldId id="769" r:id="rId5"/>
    <p:sldId id="389" r:id="rId6"/>
    <p:sldId id="773" r:id="rId7"/>
    <p:sldId id="772" r:id="rId8"/>
    <p:sldId id="714" r:id="rId9"/>
    <p:sldId id="771" r:id="rId10"/>
    <p:sldId id="541" r:id="rId11"/>
    <p:sldId id="743" r:id="rId12"/>
    <p:sldId id="766" r:id="rId13"/>
    <p:sldId id="542" r:id="rId14"/>
    <p:sldId id="783" r:id="rId15"/>
    <p:sldId id="785" r:id="rId16"/>
    <p:sldId id="784" r:id="rId17"/>
    <p:sldId id="543" r:id="rId18"/>
    <p:sldId id="295" r:id="rId19"/>
    <p:sldId id="786" r:id="rId20"/>
    <p:sldId id="789" r:id="rId21"/>
    <p:sldId id="790" r:id="rId22"/>
    <p:sldId id="791" r:id="rId23"/>
    <p:sldId id="792" r:id="rId24"/>
    <p:sldId id="793" r:id="rId25"/>
    <p:sldId id="794" r:id="rId26"/>
    <p:sldId id="545" r:id="rId27"/>
    <p:sldId id="712" r:id="rId28"/>
    <p:sldId id="774" r:id="rId29"/>
    <p:sldId id="757" r:id="rId30"/>
    <p:sldId id="759" r:id="rId31"/>
    <p:sldId id="760" r:id="rId32"/>
    <p:sldId id="761"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cmAuthor id="2" name="Jean-Baptiste Deroulez" initials="JBD" lastIdx="5" clrIdx="1">
    <p:extLst>
      <p:ext uri="{19B8F6BF-5375-455C-9EA6-DF929625EA0E}">
        <p15:presenceInfo xmlns:p15="http://schemas.microsoft.com/office/powerpoint/2012/main" userId="Jean-Baptiste Deroulez" providerId="None"/>
      </p:ext>
    </p:extLst>
  </p:cmAuthor>
  <p:cmAuthor id="3" name="Lars Hoffmann" initials="LH" lastIdx="12" clrIdx="2">
    <p:extLst>
      <p:ext uri="{19B8F6BF-5375-455C-9EA6-DF929625EA0E}">
        <p15:presenceInfo xmlns:p15="http://schemas.microsoft.com/office/powerpoint/2012/main" userId="Lars Hoffman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01" autoAdjust="0"/>
    <p:restoredTop sz="94101" autoAdjust="0"/>
  </p:normalViewPr>
  <p:slideViewPr>
    <p:cSldViewPr snapToGrid="0" snapToObjects="1">
      <p:cViewPr varScale="1">
        <p:scale>
          <a:sx n="112" d="100"/>
          <a:sy n="112" d="100"/>
        </p:scale>
        <p:origin x="800" y="184"/>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Member Affiliation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Sheet1!$I$1</c:f>
              <c:strCache>
                <c:ptCount val="1"/>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Sheet1!$H$2:$H$13</c:f>
              <c:strCache>
                <c:ptCount val="12"/>
                <c:pt idx="0">
                  <c:v>ALAC</c:v>
                </c:pt>
                <c:pt idx="1">
                  <c:v>RSSAC</c:v>
                </c:pt>
                <c:pt idx="2">
                  <c:v>ccNSO</c:v>
                </c:pt>
                <c:pt idx="3">
                  <c:v>GNSO/ALAC</c:v>
                </c:pt>
                <c:pt idx="4">
                  <c:v>BC</c:v>
                </c:pt>
                <c:pt idx="5">
                  <c:v>ISPCP Constituency</c:v>
                </c:pt>
                <c:pt idx="6">
                  <c:v>NCSG/NCUC</c:v>
                </c:pt>
                <c:pt idx="7">
                  <c:v>NCUC</c:v>
                </c:pt>
                <c:pt idx="8">
                  <c:v>NPOC/NCSG</c:v>
                </c:pt>
                <c:pt idx="9">
                  <c:v>RrSG</c:v>
                </c:pt>
                <c:pt idx="10">
                  <c:v>RySG</c:v>
                </c:pt>
                <c:pt idx="11">
                  <c:v>No direct affiliation</c:v>
                </c:pt>
              </c:strCache>
            </c:strRef>
          </c:cat>
          <c:val>
            <c:numRef>
              <c:f>Sheet1!$I$2:$I$13</c:f>
              <c:numCache>
                <c:formatCode>General</c:formatCode>
                <c:ptCount val="12"/>
                <c:pt idx="0">
                  <c:v>11</c:v>
                </c:pt>
                <c:pt idx="1">
                  <c:v>1</c:v>
                </c:pt>
                <c:pt idx="2">
                  <c:v>4</c:v>
                </c:pt>
                <c:pt idx="3">
                  <c:v>1</c:v>
                </c:pt>
                <c:pt idx="4">
                  <c:v>4</c:v>
                </c:pt>
                <c:pt idx="5">
                  <c:v>1</c:v>
                </c:pt>
                <c:pt idx="6">
                  <c:v>1</c:v>
                </c:pt>
                <c:pt idx="7">
                  <c:v>1</c:v>
                </c:pt>
                <c:pt idx="8">
                  <c:v>2</c:v>
                </c:pt>
                <c:pt idx="9">
                  <c:v>1</c:v>
                </c:pt>
                <c:pt idx="10">
                  <c:v>1</c:v>
                </c:pt>
                <c:pt idx="11">
                  <c:v>4</c:v>
                </c:pt>
              </c:numCache>
            </c:numRef>
          </c:val>
          <c:extLst>
            <c:ext xmlns:c16="http://schemas.microsoft.com/office/drawing/2014/chart" uri="{C3380CC4-5D6E-409C-BE32-E72D297353CC}">
              <c16:uniqueId val="{00000000-8AED-7A46-A642-320956C8681C}"/>
            </c:ext>
          </c:extLst>
        </c:ser>
        <c:dLbls>
          <c:dLblPos val="inEnd"/>
          <c:showLegendKey val="0"/>
          <c:showVal val="1"/>
          <c:showCatName val="0"/>
          <c:showSerName val="0"/>
          <c:showPercent val="0"/>
          <c:showBubbleSize val="0"/>
        </c:dLbls>
        <c:gapWidth val="219"/>
        <c:overlap val="-27"/>
        <c:axId val="534630608"/>
        <c:axId val="534632288"/>
      </c:barChart>
      <c:catAx>
        <c:axId val="5346306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4632288"/>
        <c:crosses val="autoZero"/>
        <c:auto val="1"/>
        <c:lblAlgn val="ctr"/>
        <c:lblOffset val="100"/>
        <c:noMultiLvlLbl val="0"/>
      </c:catAx>
      <c:valAx>
        <c:axId val="5346322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46306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1" Type="http://schemas.openxmlformats.org/officeDocument/2006/relationships/hyperlink" Target="https://www.icann.org/en/system/files/files/nomcom2-ipt-review-faiip-14dec18-en.pdf" TargetMode="External"/></Relationships>
</file>

<file path=ppt/diagrams/_rels/drawing2.xml.rels><?xml version="1.0" encoding="UTF-8" standalone="yes"?>
<Relationships xmlns="http://schemas.openxmlformats.org/package/2006/relationships"><Relationship Id="rId1" Type="http://schemas.openxmlformats.org/officeDocument/2006/relationships/hyperlink" Target="https://www.icann.org/en/system/files/files/nomcom2-ipt-review-faiip-14dec18-en.pdf"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615285-1397-4A92-A95E-40F6D0BB13FD}" type="doc">
      <dgm:prSet loTypeId="urn:microsoft.com/office/officeart/2005/8/layout/pyramid2" loCatId="list" qsTypeId="urn:microsoft.com/office/officeart/2005/8/quickstyle/3d5" qsCatId="3D" csTypeId="urn:microsoft.com/office/officeart/2005/8/colors/accent1_2" csCatId="accent1" phldr="1"/>
      <dgm:spPr/>
    </dgm:pt>
    <dgm:pt modelId="{1BDD0F1C-A32E-4BE9-8CD8-C06EAB63E10A}">
      <dgm:prSet phldrT="[Text]"/>
      <dgm:spPr/>
      <dgm:t>
        <a:bodyPr/>
        <a:lstStyle/>
        <a:p>
          <a:r>
            <a:rPr lang="en-US" dirty="0"/>
            <a:t>Implementation</a:t>
          </a:r>
        </a:p>
      </dgm:t>
    </dgm:pt>
    <dgm:pt modelId="{90EBB3BD-E42F-453E-A768-9D9110DBB271}" type="parTrans" cxnId="{A564FEAB-26EA-4F6F-A977-A2BE17E04BC3}">
      <dgm:prSet/>
      <dgm:spPr/>
      <dgm:t>
        <a:bodyPr/>
        <a:lstStyle/>
        <a:p>
          <a:endParaRPr lang="en-US"/>
        </a:p>
      </dgm:t>
    </dgm:pt>
    <dgm:pt modelId="{B98570D0-ED11-4C44-922A-B194B32A101C}" type="sibTrans" cxnId="{A564FEAB-26EA-4F6F-A977-A2BE17E04BC3}">
      <dgm:prSet/>
      <dgm:spPr/>
      <dgm:t>
        <a:bodyPr/>
        <a:lstStyle/>
        <a:p>
          <a:endParaRPr lang="en-US"/>
        </a:p>
      </dgm:t>
    </dgm:pt>
    <dgm:pt modelId="{A38E1654-5321-4479-9754-985F06FE90AF}">
      <dgm:prSet phldrT="[Text]"/>
      <dgm:spPr/>
      <dgm:t>
        <a:bodyPr/>
        <a:lstStyle/>
        <a:p>
          <a:r>
            <a:rPr lang="en-US" dirty="0"/>
            <a:t>Implementation Planning</a:t>
          </a:r>
        </a:p>
      </dgm:t>
    </dgm:pt>
    <dgm:pt modelId="{80377D56-C3FC-44A0-939C-656A1D3FE824}" type="parTrans" cxnId="{B507087E-19A5-4464-B5FD-84E28AD6417E}">
      <dgm:prSet/>
      <dgm:spPr/>
      <dgm:t>
        <a:bodyPr/>
        <a:lstStyle/>
        <a:p>
          <a:endParaRPr lang="en-US"/>
        </a:p>
      </dgm:t>
    </dgm:pt>
    <dgm:pt modelId="{EE6D301E-DA5E-49DC-8C6D-B1E5A00233E7}" type="sibTrans" cxnId="{B507087E-19A5-4464-B5FD-84E28AD6417E}">
      <dgm:prSet/>
      <dgm:spPr/>
      <dgm:t>
        <a:bodyPr/>
        <a:lstStyle/>
        <a:p>
          <a:endParaRPr lang="en-US"/>
        </a:p>
      </dgm:t>
    </dgm:pt>
    <dgm:pt modelId="{A74A71C4-0A42-4B1C-87BA-DECABB63150B}">
      <dgm:prSet phldrT="[Text]"/>
      <dgm:spPr/>
      <dgm:t>
        <a:bodyPr/>
        <a:lstStyle/>
        <a:p>
          <a:r>
            <a:rPr lang="en-US" dirty="0"/>
            <a:t>Recommendations</a:t>
          </a:r>
        </a:p>
      </dgm:t>
    </dgm:pt>
    <dgm:pt modelId="{C62EE1C8-98BF-429A-B710-A6C8F132FA5F}" type="parTrans" cxnId="{22003AAE-2CF4-4699-A78E-D2694125ACB0}">
      <dgm:prSet/>
      <dgm:spPr/>
      <dgm:t>
        <a:bodyPr/>
        <a:lstStyle/>
        <a:p>
          <a:endParaRPr lang="en-US"/>
        </a:p>
      </dgm:t>
    </dgm:pt>
    <dgm:pt modelId="{06F678B2-41F4-4535-8FEE-FE33DFAFB56D}" type="sibTrans" cxnId="{22003AAE-2CF4-4699-A78E-D2694125ACB0}">
      <dgm:prSet/>
      <dgm:spPr/>
      <dgm:t>
        <a:bodyPr/>
        <a:lstStyle/>
        <a:p>
          <a:endParaRPr lang="en-US"/>
        </a:p>
      </dgm:t>
    </dgm:pt>
    <dgm:pt modelId="{E589D5C6-410F-C64E-B626-777CCA353190}">
      <dgm:prSet/>
      <dgm:spPr/>
      <dgm:t>
        <a:bodyPr/>
        <a:lstStyle/>
        <a:p>
          <a:r>
            <a:rPr lang="en-US" dirty="0"/>
            <a:t>Costing</a:t>
          </a:r>
        </a:p>
      </dgm:t>
    </dgm:pt>
    <dgm:pt modelId="{7940A7AD-6EA4-4048-A214-73CF6D1B42D2}" type="parTrans" cxnId="{4C017243-880C-9540-A429-60192FDF18C1}">
      <dgm:prSet/>
      <dgm:spPr/>
      <dgm:t>
        <a:bodyPr/>
        <a:lstStyle/>
        <a:p>
          <a:endParaRPr lang="en-US"/>
        </a:p>
      </dgm:t>
    </dgm:pt>
    <dgm:pt modelId="{39CBABAC-433F-E449-87B9-ADC34819A1B3}" type="sibTrans" cxnId="{4C017243-880C-9540-A429-60192FDF18C1}">
      <dgm:prSet/>
      <dgm:spPr/>
      <dgm:t>
        <a:bodyPr/>
        <a:lstStyle/>
        <a:p>
          <a:endParaRPr lang="en-US"/>
        </a:p>
      </dgm:t>
    </dgm:pt>
    <dgm:pt modelId="{75126B20-CACA-4CCE-B009-7EC58AEB1103}" type="pres">
      <dgm:prSet presAssocID="{11615285-1397-4A92-A95E-40F6D0BB13FD}" presName="compositeShape" presStyleCnt="0">
        <dgm:presLayoutVars>
          <dgm:dir/>
          <dgm:resizeHandles/>
        </dgm:presLayoutVars>
      </dgm:prSet>
      <dgm:spPr/>
    </dgm:pt>
    <dgm:pt modelId="{0D5E742F-81DC-4861-BCB7-2CA4E82A8158}" type="pres">
      <dgm:prSet presAssocID="{11615285-1397-4A92-A95E-40F6D0BB13FD}" presName="pyramid" presStyleLbl="node1" presStyleIdx="0" presStyleCnt="1" custLinFactNeighborX="19867" custLinFactNeighborY="-6414"/>
      <dgm:spPr/>
    </dgm:pt>
    <dgm:pt modelId="{0B2225A1-A1B2-4C77-BA65-B7D3F014A76B}" type="pres">
      <dgm:prSet presAssocID="{11615285-1397-4A92-A95E-40F6D0BB13FD}" presName="theList" presStyleCnt="0"/>
      <dgm:spPr/>
    </dgm:pt>
    <dgm:pt modelId="{168B3DD4-CD78-4554-BBF9-987068DA9ED0}" type="pres">
      <dgm:prSet presAssocID="{1BDD0F1C-A32E-4BE9-8CD8-C06EAB63E10A}" presName="aNode" presStyleLbl="fgAcc1" presStyleIdx="0" presStyleCnt="4">
        <dgm:presLayoutVars>
          <dgm:bulletEnabled val="1"/>
        </dgm:presLayoutVars>
      </dgm:prSet>
      <dgm:spPr/>
    </dgm:pt>
    <dgm:pt modelId="{C1E46D73-C0EF-41CE-BF63-5704730CA4D7}" type="pres">
      <dgm:prSet presAssocID="{1BDD0F1C-A32E-4BE9-8CD8-C06EAB63E10A}" presName="aSpace" presStyleCnt="0"/>
      <dgm:spPr/>
    </dgm:pt>
    <dgm:pt modelId="{7E397114-518C-4C43-9ED7-EF4141464C32}" type="pres">
      <dgm:prSet presAssocID="{E589D5C6-410F-C64E-B626-777CCA353190}" presName="aNode" presStyleLbl="fgAcc1" presStyleIdx="1" presStyleCnt="4">
        <dgm:presLayoutVars>
          <dgm:bulletEnabled val="1"/>
        </dgm:presLayoutVars>
      </dgm:prSet>
      <dgm:spPr/>
    </dgm:pt>
    <dgm:pt modelId="{908857E7-8C49-EA49-8B90-B23F30F2350B}" type="pres">
      <dgm:prSet presAssocID="{E589D5C6-410F-C64E-B626-777CCA353190}" presName="aSpace" presStyleCnt="0"/>
      <dgm:spPr/>
    </dgm:pt>
    <dgm:pt modelId="{B5A3CBAF-1369-419B-B70D-E83A89AD13B9}" type="pres">
      <dgm:prSet presAssocID="{A38E1654-5321-4479-9754-985F06FE90AF}" presName="aNode" presStyleLbl="fgAcc1" presStyleIdx="2" presStyleCnt="4">
        <dgm:presLayoutVars>
          <dgm:bulletEnabled val="1"/>
        </dgm:presLayoutVars>
      </dgm:prSet>
      <dgm:spPr/>
    </dgm:pt>
    <dgm:pt modelId="{DAEDD02B-324E-4C4D-8B19-AACFD5CEB54F}" type="pres">
      <dgm:prSet presAssocID="{A38E1654-5321-4479-9754-985F06FE90AF}" presName="aSpace" presStyleCnt="0"/>
      <dgm:spPr/>
    </dgm:pt>
    <dgm:pt modelId="{CABCC782-219F-4B70-A560-71988BDFE9AB}" type="pres">
      <dgm:prSet presAssocID="{A74A71C4-0A42-4B1C-87BA-DECABB63150B}" presName="aNode" presStyleLbl="fgAcc1" presStyleIdx="3" presStyleCnt="4">
        <dgm:presLayoutVars>
          <dgm:bulletEnabled val="1"/>
        </dgm:presLayoutVars>
      </dgm:prSet>
      <dgm:spPr/>
    </dgm:pt>
    <dgm:pt modelId="{A560AEDB-D8EC-4D63-9615-F84D67366A21}" type="pres">
      <dgm:prSet presAssocID="{A74A71C4-0A42-4B1C-87BA-DECABB63150B}" presName="aSpace" presStyleCnt="0"/>
      <dgm:spPr/>
    </dgm:pt>
  </dgm:ptLst>
  <dgm:cxnLst>
    <dgm:cxn modelId="{4C017243-880C-9540-A429-60192FDF18C1}" srcId="{11615285-1397-4A92-A95E-40F6D0BB13FD}" destId="{E589D5C6-410F-C64E-B626-777CCA353190}" srcOrd="1" destOrd="0" parTransId="{7940A7AD-6EA4-4048-A214-73CF6D1B42D2}" sibTransId="{39CBABAC-433F-E449-87B9-ADC34819A1B3}"/>
    <dgm:cxn modelId="{C75C6D45-4206-40F7-B7F5-78342ED5531D}" type="presOf" srcId="{11615285-1397-4A92-A95E-40F6D0BB13FD}" destId="{75126B20-CACA-4CCE-B009-7EC58AEB1103}" srcOrd="0" destOrd="0" presId="urn:microsoft.com/office/officeart/2005/8/layout/pyramid2"/>
    <dgm:cxn modelId="{09B6CF47-A307-4BE8-8631-4A0826BE6F1F}" type="presOf" srcId="{A38E1654-5321-4479-9754-985F06FE90AF}" destId="{B5A3CBAF-1369-419B-B70D-E83A89AD13B9}" srcOrd="0" destOrd="0" presId="urn:microsoft.com/office/officeart/2005/8/layout/pyramid2"/>
    <dgm:cxn modelId="{A28AEA59-B6B6-41E6-B711-728B20406C36}" type="presOf" srcId="{1BDD0F1C-A32E-4BE9-8CD8-C06EAB63E10A}" destId="{168B3DD4-CD78-4554-BBF9-987068DA9ED0}" srcOrd="0" destOrd="0" presId="urn:microsoft.com/office/officeart/2005/8/layout/pyramid2"/>
    <dgm:cxn modelId="{0BF5146C-DE20-4F14-8304-42201E7CB3A5}" type="presOf" srcId="{A74A71C4-0A42-4B1C-87BA-DECABB63150B}" destId="{CABCC782-219F-4B70-A560-71988BDFE9AB}" srcOrd="0" destOrd="0" presId="urn:microsoft.com/office/officeart/2005/8/layout/pyramid2"/>
    <dgm:cxn modelId="{B507087E-19A5-4464-B5FD-84E28AD6417E}" srcId="{11615285-1397-4A92-A95E-40F6D0BB13FD}" destId="{A38E1654-5321-4479-9754-985F06FE90AF}" srcOrd="2" destOrd="0" parTransId="{80377D56-C3FC-44A0-939C-656A1D3FE824}" sibTransId="{EE6D301E-DA5E-49DC-8C6D-B1E5A00233E7}"/>
    <dgm:cxn modelId="{A564FEAB-26EA-4F6F-A977-A2BE17E04BC3}" srcId="{11615285-1397-4A92-A95E-40F6D0BB13FD}" destId="{1BDD0F1C-A32E-4BE9-8CD8-C06EAB63E10A}" srcOrd="0" destOrd="0" parTransId="{90EBB3BD-E42F-453E-A768-9D9110DBB271}" sibTransId="{B98570D0-ED11-4C44-922A-B194B32A101C}"/>
    <dgm:cxn modelId="{22003AAE-2CF4-4699-A78E-D2694125ACB0}" srcId="{11615285-1397-4A92-A95E-40F6D0BB13FD}" destId="{A74A71C4-0A42-4B1C-87BA-DECABB63150B}" srcOrd="3" destOrd="0" parTransId="{C62EE1C8-98BF-429A-B710-A6C8F132FA5F}" sibTransId="{06F678B2-41F4-4535-8FEE-FE33DFAFB56D}"/>
    <dgm:cxn modelId="{E5EB80AE-F274-EA4E-8298-B767900A3A5A}" type="presOf" srcId="{E589D5C6-410F-C64E-B626-777CCA353190}" destId="{7E397114-518C-4C43-9ED7-EF4141464C32}" srcOrd="0" destOrd="0" presId="urn:microsoft.com/office/officeart/2005/8/layout/pyramid2"/>
    <dgm:cxn modelId="{390F720C-1AFA-46E9-8E28-0F91364A734E}" type="presParOf" srcId="{75126B20-CACA-4CCE-B009-7EC58AEB1103}" destId="{0D5E742F-81DC-4861-BCB7-2CA4E82A8158}" srcOrd="0" destOrd="0" presId="urn:microsoft.com/office/officeart/2005/8/layout/pyramid2"/>
    <dgm:cxn modelId="{85C3EF02-0692-4290-922F-522A97BED232}" type="presParOf" srcId="{75126B20-CACA-4CCE-B009-7EC58AEB1103}" destId="{0B2225A1-A1B2-4C77-BA65-B7D3F014A76B}" srcOrd="1" destOrd="0" presId="urn:microsoft.com/office/officeart/2005/8/layout/pyramid2"/>
    <dgm:cxn modelId="{6E86DDC9-676F-4B72-BA12-6F2CE61F7076}" type="presParOf" srcId="{0B2225A1-A1B2-4C77-BA65-B7D3F014A76B}" destId="{168B3DD4-CD78-4554-BBF9-987068DA9ED0}" srcOrd="0" destOrd="0" presId="urn:microsoft.com/office/officeart/2005/8/layout/pyramid2"/>
    <dgm:cxn modelId="{43BC247C-735A-40F7-94BE-04F909E2D871}" type="presParOf" srcId="{0B2225A1-A1B2-4C77-BA65-B7D3F014A76B}" destId="{C1E46D73-C0EF-41CE-BF63-5704730CA4D7}" srcOrd="1" destOrd="0" presId="urn:microsoft.com/office/officeart/2005/8/layout/pyramid2"/>
    <dgm:cxn modelId="{5A6CED40-0842-D646-93A5-6D262894DFBD}" type="presParOf" srcId="{0B2225A1-A1B2-4C77-BA65-B7D3F014A76B}" destId="{7E397114-518C-4C43-9ED7-EF4141464C32}" srcOrd="2" destOrd="0" presId="urn:microsoft.com/office/officeart/2005/8/layout/pyramid2"/>
    <dgm:cxn modelId="{5676DA28-99D1-1743-8752-0DEEA512ABA2}" type="presParOf" srcId="{0B2225A1-A1B2-4C77-BA65-B7D3F014A76B}" destId="{908857E7-8C49-EA49-8B90-B23F30F2350B}" srcOrd="3" destOrd="0" presId="urn:microsoft.com/office/officeart/2005/8/layout/pyramid2"/>
    <dgm:cxn modelId="{0F58BEB4-D79F-49D4-A646-DF162DCED082}" type="presParOf" srcId="{0B2225A1-A1B2-4C77-BA65-B7D3F014A76B}" destId="{B5A3CBAF-1369-419B-B70D-E83A89AD13B9}" srcOrd="4" destOrd="0" presId="urn:microsoft.com/office/officeart/2005/8/layout/pyramid2"/>
    <dgm:cxn modelId="{E717AFBF-4643-4394-93C6-41B3E0385D89}" type="presParOf" srcId="{0B2225A1-A1B2-4C77-BA65-B7D3F014A76B}" destId="{DAEDD02B-324E-4C4D-8B19-AACFD5CEB54F}" srcOrd="5" destOrd="0" presId="urn:microsoft.com/office/officeart/2005/8/layout/pyramid2"/>
    <dgm:cxn modelId="{21352A52-79D5-4D74-B011-0813CFCA2B40}" type="presParOf" srcId="{0B2225A1-A1B2-4C77-BA65-B7D3F014A76B}" destId="{CABCC782-219F-4B70-A560-71988BDFE9AB}" srcOrd="6" destOrd="0" presId="urn:microsoft.com/office/officeart/2005/8/layout/pyramid2"/>
    <dgm:cxn modelId="{54F2155C-A14B-419C-8EFE-C9A202326344}" type="presParOf" srcId="{0B2225A1-A1B2-4C77-BA65-B7D3F014A76B}" destId="{A560AEDB-D8EC-4D63-9615-F84D67366A21}"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6CC06F-6065-6147-A9A2-3CA5BF8224DD}" type="doc">
      <dgm:prSet loTypeId="urn:microsoft.com/office/officeart/2005/8/layout/vList2" loCatId="" qsTypeId="urn:microsoft.com/office/officeart/2005/8/quickstyle/simple1" qsCatId="simple" csTypeId="urn:microsoft.com/office/officeart/2005/8/colors/colorful5" csCatId="colorful" phldr="1"/>
      <dgm:spPr/>
      <dgm:t>
        <a:bodyPr/>
        <a:lstStyle/>
        <a:p>
          <a:endParaRPr lang="en-US"/>
        </a:p>
      </dgm:t>
    </dgm:pt>
    <dgm:pt modelId="{20B15C52-D5A6-C242-B6F1-A1FB313C79F6}">
      <dgm:prSet phldrT="[Text]" custT="1"/>
      <dgm:spPr/>
      <dgm:t>
        <a:bodyPr/>
        <a:lstStyle/>
        <a:p>
          <a:pPr>
            <a:buFont typeface="+mj-lt"/>
            <a:buNone/>
          </a:pPr>
          <a:r>
            <a:rPr lang="en-US" sz="1800" b="1" i="0" dirty="0"/>
            <a:t>Phase 1: Develop a Detailed Implementation Plan - COMPLETE</a:t>
          </a:r>
          <a:endParaRPr lang="en-US" sz="1800" b="1" dirty="0"/>
        </a:p>
      </dgm:t>
    </dgm:pt>
    <dgm:pt modelId="{55639C05-E59A-B84E-A895-18561CB6B2CD}" type="parTrans" cxnId="{7C39CB0E-3582-4F4A-BBB0-991F6E4CDADD}">
      <dgm:prSet/>
      <dgm:spPr/>
      <dgm:t>
        <a:bodyPr/>
        <a:lstStyle/>
        <a:p>
          <a:endParaRPr lang="en-US"/>
        </a:p>
      </dgm:t>
    </dgm:pt>
    <dgm:pt modelId="{3834F485-6527-264A-9745-23514663A47C}" type="sibTrans" cxnId="{7C39CB0E-3582-4F4A-BBB0-991F6E4CDADD}">
      <dgm:prSet/>
      <dgm:spPr/>
      <dgm:t>
        <a:bodyPr/>
        <a:lstStyle/>
        <a:p>
          <a:endParaRPr lang="en-US"/>
        </a:p>
      </dgm:t>
    </dgm:pt>
    <dgm:pt modelId="{79F8348B-5B76-4247-9425-258E7D552A31}">
      <dgm:prSet phldrT="[Text]" custT="1"/>
      <dgm:spPr/>
      <dgm:t>
        <a:bodyPr/>
        <a:lstStyle/>
        <a:p>
          <a:pPr algn="l">
            <a:buFont typeface="Arial" panose="020B0604020202020204" pitchFamily="34" charset="0"/>
            <a:buChar char="•"/>
          </a:pPr>
          <a:r>
            <a:rPr lang="en-US" sz="1600" b="0" i="0" dirty="0"/>
            <a:t>Detailed Implementation Plan addresses the implementation of the 27 recommendations of the NomCom Review, as specified in the IPT's </a:t>
          </a:r>
          <a:r>
            <a:rPr lang="en-US" sz="1600" b="0" i="0" dirty="0">
              <a:hlinkClick xmlns:r="http://schemas.openxmlformats.org/officeDocument/2006/relationships" r:id="rId1"/>
            </a:rPr>
            <a:t>Feasibility Assessment and Initial Implementation Plan</a:t>
          </a:r>
          <a:r>
            <a:rPr lang="en-US" sz="1600" b="0" i="0" dirty="0"/>
            <a:t> and accepted by the Board.</a:t>
          </a:r>
          <a:endParaRPr lang="en-US" sz="1600" dirty="0"/>
        </a:p>
      </dgm:t>
    </dgm:pt>
    <dgm:pt modelId="{56EA56DD-8C0F-A54F-8CD1-6E2092678DCE}" type="parTrans" cxnId="{A63DA63C-0151-B340-A86D-81FA91B60505}">
      <dgm:prSet/>
      <dgm:spPr/>
      <dgm:t>
        <a:bodyPr/>
        <a:lstStyle/>
        <a:p>
          <a:endParaRPr lang="en-US"/>
        </a:p>
      </dgm:t>
    </dgm:pt>
    <dgm:pt modelId="{A44F2998-DA60-2F47-8F1D-E4F639757494}" type="sibTrans" cxnId="{A63DA63C-0151-B340-A86D-81FA91B60505}">
      <dgm:prSet/>
      <dgm:spPr/>
      <dgm:t>
        <a:bodyPr/>
        <a:lstStyle/>
        <a:p>
          <a:endParaRPr lang="en-US"/>
        </a:p>
      </dgm:t>
    </dgm:pt>
    <dgm:pt modelId="{2243F197-D8E7-7948-A403-672DAF12C3A7}">
      <dgm:prSet phldrT="[Text]" custT="1"/>
      <dgm:spPr/>
      <dgm:t>
        <a:bodyPr/>
        <a:lstStyle/>
        <a:p>
          <a:r>
            <a:rPr lang="en-US" sz="1800" b="1" i="0" dirty="0"/>
            <a:t>Phase 2: Oversee the implementation of these recommendations, once approved by the ICANN Board</a:t>
          </a:r>
          <a:endParaRPr lang="en-US" sz="1800" b="1" dirty="0"/>
        </a:p>
      </dgm:t>
    </dgm:pt>
    <dgm:pt modelId="{AD5C7695-D9F9-1B49-8C5C-7C8082A4EB10}" type="parTrans" cxnId="{2BA38716-5473-EC4B-90CE-1D4DB3D54550}">
      <dgm:prSet/>
      <dgm:spPr/>
      <dgm:t>
        <a:bodyPr/>
        <a:lstStyle/>
        <a:p>
          <a:endParaRPr lang="en-US"/>
        </a:p>
      </dgm:t>
    </dgm:pt>
    <dgm:pt modelId="{F2AC21BE-97FC-3746-B662-A3B3478DA440}" type="sibTrans" cxnId="{2BA38716-5473-EC4B-90CE-1D4DB3D54550}">
      <dgm:prSet/>
      <dgm:spPr/>
      <dgm:t>
        <a:bodyPr/>
        <a:lstStyle/>
        <a:p>
          <a:endParaRPr lang="en-US"/>
        </a:p>
      </dgm:t>
    </dgm:pt>
    <dgm:pt modelId="{3B4F05B6-B319-3E48-8D03-58AA3E516C9F}">
      <dgm:prSet custT="1"/>
      <dgm:spPr/>
      <dgm:t>
        <a:bodyPr/>
        <a:lstStyle/>
        <a:p>
          <a:pPr>
            <a:buFont typeface="Arial" panose="020B0604020202020204" pitchFamily="34" charset="0"/>
            <a:buChar char="•"/>
          </a:pPr>
          <a:r>
            <a:rPr lang="en-US" sz="1600" dirty="0"/>
            <a:t>Expected duration 24-36 months following Board Action.</a:t>
          </a:r>
        </a:p>
      </dgm:t>
    </dgm:pt>
    <dgm:pt modelId="{61288E7C-C67D-A741-A8E6-A13A3FAFC1E5}" type="sibTrans" cxnId="{E97CF61F-117D-9347-AB01-7EC43E0DA2FD}">
      <dgm:prSet/>
      <dgm:spPr/>
      <dgm:t>
        <a:bodyPr/>
        <a:lstStyle/>
        <a:p>
          <a:endParaRPr lang="en-US"/>
        </a:p>
      </dgm:t>
    </dgm:pt>
    <dgm:pt modelId="{4154F9C1-8EED-1F4B-B853-C0C3D72030C2}" type="parTrans" cxnId="{E97CF61F-117D-9347-AB01-7EC43E0DA2FD}">
      <dgm:prSet/>
      <dgm:spPr/>
      <dgm:t>
        <a:bodyPr/>
        <a:lstStyle/>
        <a:p>
          <a:endParaRPr lang="en-US"/>
        </a:p>
      </dgm:t>
    </dgm:pt>
    <dgm:pt modelId="{DF5A4FE0-1EE9-1F49-9A3F-4CE978E6FE3A}">
      <dgm:prSet phldrT="[Text]" custT="1"/>
      <dgm:spPr/>
      <dgm:t>
        <a:bodyPr/>
        <a:lstStyle/>
        <a:p>
          <a:pPr algn="l">
            <a:buFont typeface="Arial" panose="020B0604020202020204" pitchFamily="34" charset="0"/>
            <a:buChar char="•"/>
          </a:pPr>
          <a:r>
            <a:rPr lang="en-US" sz="1600" dirty="0"/>
            <a:t>Provides realistic costings for the implementation of each of the recommendations</a:t>
          </a:r>
        </a:p>
      </dgm:t>
    </dgm:pt>
    <dgm:pt modelId="{1E7CEBEA-41A0-1647-A757-4AEAB48AB286}" type="parTrans" cxnId="{BF50A91C-B32B-7347-9F39-38D45C4E124A}">
      <dgm:prSet/>
      <dgm:spPr/>
      <dgm:t>
        <a:bodyPr/>
        <a:lstStyle/>
        <a:p>
          <a:endParaRPr lang="en-US"/>
        </a:p>
      </dgm:t>
    </dgm:pt>
    <dgm:pt modelId="{61A775F2-6C0F-5A4E-9844-BE76187D0D19}" type="sibTrans" cxnId="{BF50A91C-B32B-7347-9F39-38D45C4E124A}">
      <dgm:prSet/>
      <dgm:spPr/>
      <dgm:t>
        <a:bodyPr/>
        <a:lstStyle/>
        <a:p>
          <a:endParaRPr lang="en-US"/>
        </a:p>
      </dgm:t>
    </dgm:pt>
    <dgm:pt modelId="{694C37DF-6839-B040-BCC2-5B04189FFC08}">
      <dgm:prSet phldrT="[Text]" custT="1"/>
      <dgm:spPr/>
      <dgm:t>
        <a:bodyPr/>
        <a:lstStyle/>
        <a:p>
          <a:pPr algn="l">
            <a:buFont typeface="Arial" panose="020B0604020202020204" pitchFamily="34" charset="0"/>
            <a:buChar char="•"/>
          </a:pPr>
          <a:r>
            <a:rPr lang="en-US" sz="1600" b="0" i="0" dirty="0">
              <a:solidFill>
                <a:srgbClr val="FF0000"/>
              </a:solidFill>
            </a:rPr>
            <a:t>Approved with full consensus and submitted to the OEC on 13 September 2019.</a:t>
          </a:r>
          <a:endParaRPr lang="en-US" sz="1600" dirty="0"/>
        </a:p>
      </dgm:t>
    </dgm:pt>
    <dgm:pt modelId="{4D05B4F7-7DB3-BE4E-A225-21B1264AE0F5}" type="sibTrans" cxnId="{C5D966D0-CC84-FC4D-8ACD-76C2EC170409}">
      <dgm:prSet/>
      <dgm:spPr/>
      <dgm:t>
        <a:bodyPr/>
        <a:lstStyle/>
        <a:p>
          <a:endParaRPr lang="en-US"/>
        </a:p>
      </dgm:t>
    </dgm:pt>
    <dgm:pt modelId="{34A114B4-F6A0-0347-B900-270CCC725CE5}" type="parTrans" cxnId="{C5D966D0-CC84-FC4D-8ACD-76C2EC170409}">
      <dgm:prSet/>
      <dgm:spPr/>
      <dgm:t>
        <a:bodyPr/>
        <a:lstStyle/>
        <a:p>
          <a:endParaRPr lang="en-US"/>
        </a:p>
      </dgm:t>
    </dgm:pt>
    <dgm:pt modelId="{6A3261CD-5C5E-7648-AF60-57B3A57C745F}">
      <dgm:prSet phldrT="[Text]" custT="1"/>
      <dgm:spPr/>
      <dgm:t>
        <a:bodyPr/>
        <a:lstStyle/>
        <a:p>
          <a:pPr algn="l">
            <a:buFont typeface="Arial" panose="020B0604020202020204" pitchFamily="34" charset="0"/>
            <a:buChar char="•"/>
          </a:pPr>
          <a:endParaRPr lang="en-US" sz="1600" dirty="0"/>
        </a:p>
      </dgm:t>
    </dgm:pt>
    <dgm:pt modelId="{54869E14-3AC2-BD4B-9843-0C183C51661F}" type="parTrans" cxnId="{E87FBFFE-E93F-D64A-855C-E30EE53FBD9D}">
      <dgm:prSet/>
      <dgm:spPr/>
      <dgm:t>
        <a:bodyPr/>
        <a:lstStyle/>
        <a:p>
          <a:endParaRPr lang="en-US"/>
        </a:p>
      </dgm:t>
    </dgm:pt>
    <dgm:pt modelId="{7CB059E2-F722-4446-B8A8-AEE24723FC5F}" type="sibTrans" cxnId="{E87FBFFE-E93F-D64A-855C-E30EE53FBD9D}">
      <dgm:prSet/>
      <dgm:spPr/>
      <dgm:t>
        <a:bodyPr/>
        <a:lstStyle/>
        <a:p>
          <a:endParaRPr lang="en-US"/>
        </a:p>
      </dgm:t>
    </dgm:pt>
    <dgm:pt modelId="{8A010A76-D219-6F47-9EAC-770FDE99C988}">
      <dgm:prSet custT="1"/>
      <dgm:spPr/>
      <dgm:t>
        <a:bodyPr/>
        <a:lstStyle/>
        <a:p>
          <a:pPr>
            <a:buFont typeface="Arial" panose="020B0604020202020204" pitchFamily="34" charset="0"/>
            <a:buChar char="•"/>
          </a:pPr>
          <a:endParaRPr lang="en-US" sz="1600" dirty="0"/>
        </a:p>
      </dgm:t>
    </dgm:pt>
    <dgm:pt modelId="{DB0D43C9-8785-1441-8359-D64D54FA554A}" type="parTrans" cxnId="{A08C5AD8-EBEC-F544-A218-1C31521BB404}">
      <dgm:prSet/>
      <dgm:spPr/>
      <dgm:t>
        <a:bodyPr/>
        <a:lstStyle/>
        <a:p>
          <a:endParaRPr lang="en-US"/>
        </a:p>
      </dgm:t>
    </dgm:pt>
    <dgm:pt modelId="{0CC00603-2EB9-154F-AE32-82EC358D6B34}" type="sibTrans" cxnId="{A08C5AD8-EBEC-F544-A218-1C31521BB404}">
      <dgm:prSet/>
      <dgm:spPr/>
      <dgm:t>
        <a:bodyPr/>
        <a:lstStyle/>
        <a:p>
          <a:endParaRPr lang="en-US"/>
        </a:p>
      </dgm:t>
    </dgm:pt>
    <dgm:pt modelId="{9E559789-9794-5F4D-9472-B0D9EF94EA68}">
      <dgm:prSet phldrT="[Text]" custT="1"/>
      <dgm:spPr/>
      <dgm:t>
        <a:bodyPr/>
        <a:lstStyle/>
        <a:p>
          <a:pPr algn="l">
            <a:buFont typeface="Arial" panose="020B0604020202020204" pitchFamily="34" charset="0"/>
            <a:buChar char="•"/>
          </a:pPr>
          <a:endParaRPr lang="en-US" sz="1600" dirty="0"/>
        </a:p>
      </dgm:t>
    </dgm:pt>
    <dgm:pt modelId="{ABA871B4-6C81-3D48-9138-03DBC1C83156}" type="parTrans" cxnId="{A5EF7E78-70C2-EF4D-A749-2565FAACE5AA}">
      <dgm:prSet/>
      <dgm:spPr/>
      <dgm:t>
        <a:bodyPr/>
        <a:lstStyle/>
        <a:p>
          <a:endParaRPr lang="en-US"/>
        </a:p>
      </dgm:t>
    </dgm:pt>
    <dgm:pt modelId="{2A0A1D33-0FF4-E44B-9FAD-B4876C4C8D90}" type="sibTrans" cxnId="{A5EF7E78-70C2-EF4D-A749-2565FAACE5AA}">
      <dgm:prSet/>
      <dgm:spPr/>
      <dgm:t>
        <a:bodyPr/>
        <a:lstStyle/>
        <a:p>
          <a:endParaRPr lang="en-US"/>
        </a:p>
      </dgm:t>
    </dgm:pt>
    <dgm:pt modelId="{ABAEC63A-86F1-3048-BFEC-B5A004B4BBC4}">
      <dgm:prSet custT="1"/>
      <dgm:spPr/>
      <dgm:t>
        <a:bodyPr/>
        <a:lstStyle/>
        <a:p>
          <a:r>
            <a:rPr lang="en-US" sz="1600" dirty="0"/>
            <a:t>NomComRIWG to meet weekly to oversee the implementation, in accordance with the NomCom Review Detailed Implementation Plan.</a:t>
          </a:r>
        </a:p>
      </dgm:t>
    </dgm:pt>
    <dgm:pt modelId="{6C29EF05-1401-224A-AEB3-0646D557358B}" type="parTrans" cxnId="{9F738005-A37C-CC43-BC40-CC2C1F1AF7AC}">
      <dgm:prSet/>
      <dgm:spPr/>
      <dgm:t>
        <a:bodyPr/>
        <a:lstStyle/>
        <a:p>
          <a:endParaRPr lang="en-US"/>
        </a:p>
      </dgm:t>
    </dgm:pt>
    <dgm:pt modelId="{D6BE0CE1-C985-3740-9212-AC772CFF12AD}" type="sibTrans" cxnId="{9F738005-A37C-CC43-BC40-CC2C1F1AF7AC}">
      <dgm:prSet/>
      <dgm:spPr/>
      <dgm:t>
        <a:bodyPr/>
        <a:lstStyle/>
        <a:p>
          <a:endParaRPr lang="en-US"/>
        </a:p>
      </dgm:t>
    </dgm:pt>
    <dgm:pt modelId="{2D2DD74C-6EA2-DE41-804F-EFEA1D061E60}" type="pres">
      <dgm:prSet presAssocID="{FA6CC06F-6065-6147-A9A2-3CA5BF8224DD}" presName="linear" presStyleCnt="0">
        <dgm:presLayoutVars>
          <dgm:animLvl val="lvl"/>
          <dgm:resizeHandles val="exact"/>
        </dgm:presLayoutVars>
      </dgm:prSet>
      <dgm:spPr/>
    </dgm:pt>
    <dgm:pt modelId="{47139F86-03C9-DF4E-A7BA-C41D7F4B464E}" type="pres">
      <dgm:prSet presAssocID="{20B15C52-D5A6-C242-B6F1-A1FB313C79F6}" presName="parentText" presStyleLbl="node1" presStyleIdx="0" presStyleCnt="2" custScaleY="71114" custLinFactNeighborX="1007">
        <dgm:presLayoutVars>
          <dgm:chMax val="0"/>
          <dgm:bulletEnabled val="1"/>
        </dgm:presLayoutVars>
      </dgm:prSet>
      <dgm:spPr/>
    </dgm:pt>
    <dgm:pt modelId="{1D516960-FC61-0A47-BCD9-4E0C25F7F83C}" type="pres">
      <dgm:prSet presAssocID="{20B15C52-D5A6-C242-B6F1-A1FB313C79F6}" presName="childText" presStyleLbl="revTx" presStyleIdx="0" presStyleCnt="2">
        <dgm:presLayoutVars>
          <dgm:bulletEnabled val="1"/>
        </dgm:presLayoutVars>
      </dgm:prSet>
      <dgm:spPr/>
    </dgm:pt>
    <dgm:pt modelId="{24161011-FF73-6341-930A-275D29E59C61}" type="pres">
      <dgm:prSet presAssocID="{2243F197-D8E7-7948-A403-672DAF12C3A7}" presName="parentText" presStyleLbl="node1" presStyleIdx="1" presStyleCnt="2" custScaleY="85642">
        <dgm:presLayoutVars>
          <dgm:chMax val="0"/>
          <dgm:bulletEnabled val="1"/>
        </dgm:presLayoutVars>
      </dgm:prSet>
      <dgm:spPr/>
    </dgm:pt>
    <dgm:pt modelId="{61BBF0E8-CFFE-A847-830E-E82E27162EE9}" type="pres">
      <dgm:prSet presAssocID="{2243F197-D8E7-7948-A403-672DAF12C3A7}" presName="childText" presStyleLbl="revTx" presStyleIdx="1" presStyleCnt="2" custScaleY="100766">
        <dgm:presLayoutVars>
          <dgm:bulletEnabled val="1"/>
        </dgm:presLayoutVars>
      </dgm:prSet>
      <dgm:spPr/>
    </dgm:pt>
  </dgm:ptLst>
  <dgm:cxnLst>
    <dgm:cxn modelId="{9F738005-A37C-CC43-BC40-CC2C1F1AF7AC}" srcId="{2243F197-D8E7-7948-A403-672DAF12C3A7}" destId="{ABAEC63A-86F1-3048-BFEC-B5A004B4BBC4}" srcOrd="2" destOrd="0" parTransId="{6C29EF05-1401-224A-AEB3-0646D557358B}" sibTransId="{D6BE0CE1-C985-3740-9212-AC772CFF12AD}"/>
    <dgm:cxn modelId="{7C39CB0E-3582-4F4A-BBB0-991F6E4CDADD}" srcId="{FA6CC06F-6065-6147-A9A2-3CA5BF8224DD}" destId="{20B15C52-D5A6-C242-B6F1-A1FB313C79F6}" srcOrd="0" destOrd="0" parTransId="{55639C05-E59A-B84E-A895-18561CB6B2CD}" sibTransId="{3834F485-6527-264A-9745-23514663A47C}"/>
    <dgm:cxn modelId="{2BA38716-5473-EC4B-90CE-1D4DB3D54550}" srcId="{FA6CC06F-6065-6147-A9A2-3CA5BF8224DD}" destId="{2243F197-D8E7-7948-A403-672DAF12C3A7}" srcOrd="1" destOrd="0" parTransId="{AD5C7695-D9F9-1B49-8C5C-7C8082A4EB10}" sibTransId="{F2AC21BE-97FC-3746-B662-A3B3478DA440}"/>
    <dgm:cxn modelId="{BF50A91C-B32B-7347-9F39-38D45C4E124A}" srcId="{20B15C52-D5A6-C242-B6F1-A1FB313C79F6}" destId="{DF5A4FE0-1EE9-1F49-9A3F-4CE978E6FE3A}" srcOrd="2" destOrd="0" parTransId="{1E7CEBEA-41A0-1647-A757-4AEAB48AB286}" sibTransId="{61A775F2-6C0F-5A4E-9844-BE76187D0D19}"/>
    <dgm:cxn modelId="{E97CF61F-117D-9347-AB01-7EC43E0DA2FD}" srcId="{2243F197-D8E7-7948-A403-672DAF12C3A7}" destId="{3B4F05B6-B319-3E48-8D03-58AA3E516C9F}" srcOrd="1" destOrd="0" parTransId="{4154F9C1-8EED-1F4B-B853-C0C3D72030C2}" sibTransId="{61288E7C-C67D-A741-A8E6-A13A3FAFC1E5}"/>
    <dgm:cxn modelId="{779A5827-C385-6C4F-AAF0-53EE9EC1E940}" type="presOf" srcId="{3B4F05B6-B319-3E48-8D03-58AA3E516C9F}" destId="{61BBF0E8-CFFE-A847-830E-E82E27162EE9}" srcOrd="0" destOrd="1" presId="urn:microsoft.com/office/officeart/2005/8/layout/vList2"/>
    <dgm:cxn modelId="{A63DA63C-0151-B340-A86D-81FA91B60505}" srcId="{20B15C52-D5A6-C242-B6F1-A1FB313C79F6}" destId="{79F8348B-5B76-4247-9425-258E7D552A31}" srcOrd="1" destOrd="0" parTransId="{56EA56DD-8C0F-A54F-8CD1-6E2092678DCE}" sibTransId="{A44F2998-DA60-2F47-8F1D-E4F639757494}"/>
    <dgm:cxn modelId="{A6E90250-1C36-6946-A69B-3B951C1E4DCA}" type="presOf" srcId="{20B15C52-D5A6-C242-B6F1-A1FB313C79F6}" destId="{47139F86-03C9-DF4E-A7BA-C41D7F4B464E}" srcOrd="0" destOrd="0" presId="urn:microsoft.com/office/officeart/2005/8/layout/vList2"/>
    <dgm:cxn modelId="{1D4E6A68-9D79-7446-9435-59C31E96BA95}" type="presOf" srcId="{ABAEC63A-86F1-3048-BFEC-B5A004B4BBC4}" destId="{61BBF0E8-CFFE-A847-830E-E82E27162EE9}" srcOrd="0" destOrd="2" presId="urn:microsoft.com/office/officeart/2005/8/layout/vList2"/>
    <dgm:cxn modelId="{80A76D6F-7EA4-7B45-8D33-847C1B193132}" type="presOf" srcId="{694C37DF-6839-B040-BCC2-5B04189FFC08}" destId="{1D516960-FC61-0A47-BCD9-4E0C25F7F83C}" srcOrd="0" destOrd="3" presId="urn:microsoft.com/office/officeart/2005/8/layout/vList2"/>
    <dgm:cxn modelId="{A5EF7E78-70C2-EF4D-A749-2565FAACE5AA}" srcId="{20B15C52-D5A6-C242-B6F1-A1FB313C79F6}" destId="{9E559789-9794-5F4D-9472-B0D9EF94EA68}" srcOrd="4" destOrd="0" parTransId="{ABA871B4-6C81-3D48-9138-03DBC1C83156}" sibTransId="{2A0A1D33-0FF4-E44B-9FAD-B4876C4C8D90}"/>
    <dgm:cxn modelId="{B9394D7E-720B-A048-B757-B9140DDB1C3C}" type="presOf" srcId="{9E559789-9794-5F4D-9472-B0D9EF94EA68}" destId="{1D516960-FC61-0A47-BCD9-4E0C25F7F83C}" srcOrd="0" destOrd="4" presId="urn:microsoft.com/office/officeart/2005/8/layout/vList2"/>
    <dgm:cxn modelId="{1FB7D6A6-7DB8-9D43-9527-E4222CA74530}" type="presOf" srcId="{FA6CC06F-6065-6147-A9A2-3CA5BF8224DD}" destId="{2D2DD74C-6EA2-DE41-804F-EFEA1D061E60}" srcOrd="0" destOrd="0" presId="urn:microsoft.com/office/officeart/2005/8/layout/vList2"/>
    <dgm:cxn modelId="{F2ED95AB-9FBB-2146-A2C2-554F921EB79B}" type="presOf" srcId="{2243F197-D8E7-7948-A403-672DAF12C3A7}" destId="{24161011-FF73-6341-930A-275D29E59C61}" srcOrd="0" destOrd="0" presId="urn:microsoft.com/office/officeart/2005/8/layout/vList2"/>
    <dgm:cxn modelId="{7A4490AE-B356-4B4A-B917-1055CAC2CC70}" type="presOf" srcId="{DF5A4FE0-1EE9-1F49-9A3F-4CE978E6FE3A}" destId="{1D516960-FC61-0A47-BCD9-4E0C25F7F83C}" srcOrd="0" destOrd="2" presId="urn:microsoft.com/office/officeart/2005/8/layout/vList2"/>
    <dgm:cxn modelId="{F6EDC4B7-BB96-A142-A2FF-715EBF49BBFE}" type="presOf" srcId="{6A3261CD-5C5E-7648-AF60-57B3A57C745F}" destId="{1D516960-FC61-0A47-BCD9-4E0C25F7F83C}" srcOrd="0" destOrd="0" presId="urn:microsoft.com/office/officeart/2005/8/layout/vList2"/>
    <dgm:cxn modelId="{E5B972CD-CB57-384C-960A-F503C49D300F}" type="presOf" srcId="{8A010A76-D219-6F47-9EAC-770FDE99C988}" destId="{61BBF0E8-CFFE-A847-830E-E82E27162EE9}" srcOrd="0" destOrd="0" presId="urn:microsoft.com/office/officeart/2005/8/layout/vList2"/>
    <dgm:cxn modelId="{C5D966D0-CC84-FC4D-8ACD-76C2EC170409}" srcId="{20B15C52-D5A6-C242-B6F1-A1FB313C79F6}" destId="{694C37DF-6839-B040-BCC2-5B04189FFC08}" srcOrd="3" destOrd="0" parTransId="{34A114B4-F6A0-0347-B900-270CCC725CE5}" sibTransId="{4D05B4F7-7DB3-BE4E-A225-21B1264AE0F5}"/>
    <dgm:cxn modelId="{A08C5AD8-EBEC-F544-A218-1C31521BB404}" srcId="{2243F197-D8E7-7948-A403-672DAF12C3A7}" destId="{8A010A76-D219-6F47-9EAC-770FDE99C988}" srcOrd="0" destOrd="0" parTransId="{DB0D43C9-8785-1441-8359-D64D54FA554A}" sibTransId="{0CC00603-2EB9-154F-AE32-82EC358D6B34}"/>
    <dgm:cxn modelId="{D8227AEC-12FC-0D4F-8B50-B230801B5C28}" type="presOf" srcId="{79F8348B-5B76-4247-9425-258E7D552A31}" destId="{1D516960-FC61-0A47-BCD9-4E0C25F7F83C}" srcOrd="0" destOrd="1" presId="urn:microsoft.com/office/officeart/2005/8/layout/vList2"/>
    <dgm:cxn modelId="{E87FBFFE-E93F-D64A-855C-E30EE53FBD9D}" srcId="{20B15C52-D5A6-C242-B6F1-A1FB313C79F6}" destId="{6A3261CD-5C5E-7648-AF60-57B3A57C745F}" srcOrd="0" destOrd="0" parTransId="{54869E14-3AC2-BD4B-9843-0C183C51661F}" sibTransId="{7CB059E2-F722-4446-B8A8-AEE24723FC5F}"/>
    <dgm:cxn modelId="{D8812F6E-34A9-5946-B51D-41F9330D1844}" type="presParOf" srcId="{2D2DD74C-6EA2-DE41-804F-EFEA1D061E60}" destId="{47139F86-03C9-DF4E-A7BA-C41D7F4B464E}" srcOrd="0" destOrd="0" presId="urn:microsoft.com/office/officeart/2005/8/layout/vList2"/>
    <dgm:cxn modelId="{BAC94F08-DAA2-844D-95E6-A8F15396DCCB}" type="presParOf" srcId="{2D2DD74C-6EA2-DE41-804F-EFEA1D061E60}" destId="{1D516960-FC61-0A47-BCD9-4E0C25F7F83C}" srcOrd="1" destOrd="0" presId="urn:microsoft.com/office/officeart/2005/8/layout/vList2"/>
    <dgm:cxn modelId="{54C44E83-CE5D-6B42-8F28-AB2B5800BE74}" type="presParOf" srcId="{2D2DD74C-6EA2-DE41-804F-EFEA1D061E60}" destId="{24161011-FF73-6341-930A-275D29E59C61}" srcOrd="2" destOrd="0" presId="urn:microsoft.com/office/officeart/2005/8/layout/vList2"/>
    <dgm:cxn modelId="{8A4D6586-E132-3849-AF09-71835834578E}" type="presParOf" srcId="{2D2DD74C-6EA2-DE41-804F-EFEA1D061E60}" destId="{61BBF0E8-CFFE-A847-830E-E82E27162EE9}"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5E742F-81DC-4861-BCB7-2CA4E82A8158}">
      <dsp:nvSpPr>
        <dsp:cNvPr id="0" name=""/>
        <dsp:cNvSpPr/>
      </dsp:nvSpPr>
      <dsp:spPr>
        <a:xfrm>
          <a:off x="465931" y="0"/>
          <a:ext cx="3106211" cy="3170489"/>
        </a:xfrm>
        <a:prstGeom prst="triangl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168B3DD4-CD78-4554-BBF9-987068DA9ED0}">
      <dsp:nvSpPr>
        <dsp:cNvPr id="0" name=""/>
        <dsp:cNvSpPr/>
      </dsp:nvSpPr>
      <dsp:spPr>
        <a:xfrm>
          <a:off x="1553105" y="317358"/>
          <a:ext cx="2019037" cy="563505"/>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Implementation</a:t>
          </a:r>
        </a:p>
      </dsp:txBody>
      <dsp:txXfrm>
        <a:off x="1580613" y="344866"/>
        <a:ext cx="1964021" cy="508489"/>
      </dsp:txXfrm>
    </dsp:sp>
    <dsp:sp modelId="{7E397114-518C-4C43-9ED7-EF4141464C32}">
      <dsp:nvSpPr>
        <dsp:cNvPr id="0" name=""/>
        <dsp:cNvSpPr/>
      </dsp:nvSpPr>
      <dsp:spPr>
        <a:xfrm>
          <a:off x="1553105" y="951301"/>
          <a:ext cx="2019037" cy="563505"/>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Costing</a:t>
          </a:r>
        </a:p>
      </dsp:txBody>
      <dsp:txXfrm>
        <a:off x="1580613" y="978809"/>
        <a:ext cx="1964021" cy="508489"/>
      </dsp:txXfrm>
    </dsp:sp>
    <dsp:sp modelId="{B5A3CBAF-1369-419B-B70D-E83A89AD13B9}">
      <dsp:nvSpPr>
        <dsp:cNvPr id="0" name=""/>
        <dsp:cNvSpPr/>
      </dsp:nvSpPr>
      <dsp:spPr>
        <a:xfrm>
          <a:off x="1553105" y="1585244"/>
          <a:ext cx="2019037" cy="563505"/>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Implementation Planning</a:t>
          </a:r>
        </a:p>
      </dsp:txBody>
      <dsp:txXfrm>
        <a:off x="1580613" y="1612752"/>
        <a:ext cx="1964021" cy="508489"/>
      </dsp:txXfrm>
    </dsp:sp>
    <dsp:sp modelId="{CABCC782-219F-4B70-A560-71988BDFE9AB}">
      <dsp:nvSpPr>
        <dsp:cNvPr id="0" name=""/>
        <dsp:cNvSpPr/>
      </dsp:nvSpPr>
      <dsp:spPr>
        <a:xfrm>
          <a:off x="1553105" y="2219188"/>
          <a:ext cx="2019037" cy="563505"/>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Recommendations</a:t>
          </a:r>
        </a:p>
      </dsp:txBody>
      <dsp:txXfrm>
        <a:off x="1580613" y="2246696"/>
        <a:ext cx="1964021" cy="5084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39F86-03C9-DF4E-A7BA-C41D7F4B464E}">
      <dsp:nvSpPr>
        <dsp:cNvPr id="0" name=""/>
        <dsp:cNvSpPr/>
      </dsp:nvSpPr>
      <dsp:spPr>
        <a:xfrm>
          <a:off x="0" y="358595"/>
          <a:ext cx="8471384" cy="86531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mj-lt"/>
            <a:buNone/>
          </a:pPr>
          <a:r>
            <a:rPr lang="en-US" sz="1800" b="1" i="0" kern="1200" dirty="0"/>
            <a:t>Phase 1: Develop a Detailed Implementation Plan - COMPLETE</a:t>
          </a:r>
          <a:endParaRPr lang="en-US" sz="1800" b="1" kern="1200" dirty="0"/>
        </a:p>
      </dsp:txBody>
      <dsp:txXfrm>
        <a:off x="42241" y="400836"/>
        <a:ext cx="8386902" cy="780833"/>
      </dsp:txXfrm>
    </dsp:sp>
    <dsp:sp modelId="{1D516960-FC61-0A47-BCD9-4E0C25F7F83C}">
      <dsp:nvSpPr>
        <dsp:cNvPr id="0" name=""/>
        <dsp:cNvSpPr/>
      </dsp:nvSpPr>
      <dsp:spPr>
        <a:xfrm>
          <a:off x="0" y="1223910"/>
          <a:ext cx="8471384" cy="1715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966" tIns="20320" rIns="113792" bIns="20320" numCol="1" spcCol="1270" anchor="t" anchorCtr="0">
          <a:noAutofit/>
        </a:bodyPr>
        <a:lstStyle/>
        <a:p>
          <a:pPr marL="171450" lvl="1" indent="-171450" algn="l" defTabSz="711200">
            <a:lnSpc>
              <a:spcPct val="90000"/>
            </a:lnSpc>
            <a:spcBef>
              <a:spcPct val="0"/>
            </a:spcBef>
            <a:spcAft>
              <a:spcPct val="20000"/>
            </a:spcAft>
            <a:buFont typeface="Arial" panose="020B0604020202020204" pitchFamily="34" charset="0"/>
            <a:buChar char="•"/>
          </a:pPr>
          <a:endParaRPr lang="en-US" sz="1600" kern="1200" dirty="0"/>
        </a:p>
        <a:p>
          <a:pPr marL="171450" lvl="1" indent="-171450" algn="l" defTabSz="711200">
            <a:lnSpc>
              <a:spcPct val="90000"/>
            </a:lnSpc>
            <a:spcBef>
              <a:spcPct val="0"/>
            </a:spcBef>
            <a:spcAft>
              <a:spcPct val="20000"/>
            </a:spcAft>
            <a:buFont typeface="Arial" panose="020B0604020202020204" pitchFamily="34" charset="0"/>
            <a:buChar char="•"/>
          </a:pPr>
          <a:r>
            <a:rPr lang="en-US" sz="1600" b="0" i="0" kern="1200" dirty="0"/>
            <a:t>Detailed Implementation Plan addresses the implementation of the 27 recommendations of the NomCom Review, as specified in the IPT's </a:t>
          </a:r>
          <a:r>
            <a:rPr lang="en-US" sz="1600" b="0" i="0" kern="1200" dirty="0">
              <a:hlinkClick xmlns:r="http://schemas.openxmlformats.org/officeDocument/2006/relationships" r:id="rId1"/>
            </a:rPr>
            <a:t>Feasibility Assessment and Initial Implementation Plan</a:t>
          </a:r>
          <a:r>
            <a:rPr lang="en-US" sz="1600" b="0" i="0" kern="1200" dirty="0"/>
            <a:t> and accepted by the Board.</a:t>
          </a:r>
          <a:endParaRPr lang="en-US" sz="1600" kern="1200" dirty="0"/>
        </a:p>
        <a:p>
          <a:pPr marL="171450" lvl="1" indent="-171450" algn="l" defTabSz="711200">
            <a:lnSpc>
              <a:spcPct val="90000"/>
            </a:lnSpc>
            <a:spcBef>
              <a:spcPct val="0"/>
            </a:spcBef>
            <a:spcAft>
              <a:spcPct val="20000"/>
            </a:spcAft>
            <a:buFont typeface="Arial" panose="020B0604020202020204" pitchFamily="34" charset="0"/>
            <a:buChar char="•"/>
          </a:pPr>
          <a:r>
            <a:rPr lang="en-US" sz="1600" kern="1200" dirty="0"/>
            <a:t>Provides realistic costings for the implementation of each of the recommendations</a:t>
          </a:r>
        </a:p>
        <a:p>
          <a:pPr marL="171450" lvl="1" indent="-171450" algn="l" defTabSz="711200">
            <a:lnSpc>
              <a:spcPct val="90000"/>
            </a:lnSpc>
            <a:spcBef>
              <a:spcPct val="0"/>
            </a:spcBef>
            <a:spcAft>
              <a:spcPct val="20000"/>
            </a:spcAft>
            <a:buFont typeface="Arial" panose="020B0604020202020204" pitchFamily="34" charset="0"/>
            <a:buChar char="•"/>
          </a:pPr>
          <a:r>
            <a:rPr lang="en-US" sz="1600" b="0" i="0" kern="1200" dirty="0">
              <a:solidFill>
                <a:srgbClr val="FF0000"/>
              </a:solidFill>
            </a:rPr>
            <a:t>Approved with full consensus and submitted to the OEC on 13 September 2019.</a:t>
          </a:r>
          <a:endParaRPr lang="en-US" sz="1600" kern="1200" dirty="0"/>
        </a:p>
        <a:p>
          <a:pPr marL="171450" lvl="1" indent="-171450" algn="l" defTabSz="711200">
            <a:lnSpc>
              <a:spcPct val="90000"/>
            </a:lnSpc>
            <a:spcBef>
              <a:spcPct val="0"/>
            </a:spcBef>
            <a:spcAft>
              <a:spcPct val="20000"/>
            </a:spcAft>
            <a:buFont typeface="Arial" panose="020B0604020202020204" pitchFamily="34" charset="0"/>
            <a:buChar char="•"/>
          </a:pPr>
          <a:endParaRPr lang="en-US" sz="1600" kern="1200" dirty="0"/>
        </a:p>
      </dsp:txBody>
      <dsp:txXfrm>
        <a:off x="0" y="1223910"/>
        <a:ext cx="8471384" cy="1715512"/>
      </dsp:txXfrm>
    </dsp:sp>
    <dsp:sp modelId="{24161011-FF73-6341-930A-275D29E59C61}">
      <dsp:nvSpPr>
        <dsp:cNvPr id="0" name=""/>
        <dsp:cNvSpPr/>
      </dsp:nvSpPr>
      <dsp:spPr>
        <a:xfrm>
          <a:off x="0" y="2939422"/>
          <a:ext cx="8471384" cy="1042091"/>
        </a:xfrm>
        <a:prstGeom prst="roundRect">
          <a:avLst/>
        </a:prstGeom>
        <a:solidFill>
          <a:schemeClr val="accent5">
            <a:hueOff val="11542213"/>
            <a:satOff val="6996"/>
            <a:lumOff val="-1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i="0" kern="1200" dirty="0"/>
            <a:t>Phase 2: Oversee the implementation of these recommendations, once approved by the ICANN Board</a:t>
          </a:r>
          <a:endParaRPr lang="en-US" sz="1800" b="1" kern="1200" dirty="0"/>
        </a:p>
      </dsp:txBody>
      <dsp:txXfrm>
        <a:off x="50871" y="2990293"/>
        <a:ext cx="8369642" cy="940349"/>
      </dsp:txXfrm>
    </dsp:sp>
    <dsp:sp modelId="{61BBF0E8-CFFE-A847-830E-E82E27162EE9}">
      <dsp:nvSpPr>
        <dsp:cNvPr id="0" name=""/>
        <dsp:cNvSpPr/>
      </dsp:nvSpPr>
      <dsp:spPr>
        <a:xfrm>
          <a:off x="0" y="3981514"/>
          <a:ext cx="8471384" cy="10846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966" tIns="20320" rIns="113792" bIns="20320" numCol="1" spcCol="1270" anchor="t" anchorCtr="0">
          <a:noAutofit/>
        </a:bodyPr>
        <a:lstStyle/>
        <a:p>
          <a:pPr marL="171450" lvl="1" indent="-171450" algn="l" defTabSz="711200">
            <a:lnSpc>
              <a:spcPct val="90000"/>
            </a:lnSpc>
            <a:spcBef>
              <a:spcPct val="0"/>
            </a:spcBef>
            <a:spcAft>
              <a:spcPct val="20000"/>
            </a:spcAft>
            <a:buFont typeface="Arial" panose="020B0604020202020204" pitchFamily="34" charset="0"/>
            <a:buChar char="•"/>
          </a:pPr>
          <a:endParaRPr lang="en-US" sz="1600" kern="1200" dirty="0"/>
        </a:p>
        <a:p>
          <a:pPr marL="171450" lvl="1" indent="-171450" algn="l" defTabSz="711200">
            <a:lnSpc>
              <a:spcPct val="90000"/>
            </a:lnSpc>
            <a:spcBef>
              <a:spcPct val="0"/>
            </a:spcBef>
            <a:spcAft>
              <a:spcPct val="20000"/>
            </a:spcAft>
            <a:buFont typeface="Arial" panose="020B0604020202020204" pitchFamily="34" charset="0"/>
            <a:buChar char="•"/>
          </a:pPr>
          <a:r>
            <a:rPr lang="en-US" sz="1600" kern="1200" dirty="0"/>
            <a:t>Expected duration 24-36 months following Board Action.</a:t>
          </a:r>
        </a:p>
        <a:p>
          <a:pPr marL="171450" lvl="1" indent="-171450" algn="l" defTabSz="711200">
            <a:lnSpc>
              <a:spcPct val="90000"/>
            </a:lnSpc>
            <a:spcBef>
              <a:spcPct val="0"/>
            </a:spcBef>
            <a:spcAft>
              <a:spcPct val="20000"/>
            </a:spcAft>
            <a:buChar char="•"/>
          </a:pPr>
          <a:r>
            <a:rPr lang="en-US" sz="1600" kern="1200" dirty="0"/>
            <a:t>NomComRIWG to meet weekly to oversee the implementation, in accordance with the NomCom Review Detailed Implementation Plan.</a:t>
          </a:r>
        </a:p>
      </dsp:txBody>
      <dsp:txXfrm>
        <a:off x="0" y="3981514"/>
        <a:ext cx="8471384" cy="1084645"/>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11/3/19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11/3/19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stylized agenda slide</a:t>
            </a:r>
            <a:r>
              <a:rPr lang="en-US" baseline="0" dirty="0"/>
              <a:t> for your presentation.</a:t>
            </a:r>
          </a:p>
          <a:p>
            <a:endParaRPr lang="en-US" baseline="0" dirty="0"/>
          </a:p>
          <a:p>
            <a:r>
              <a:rPr lang="en-US" dirty="0"/>
              <a:t>To</a:t>
            </a:r>
            <a:r>
              <a:rPr lang="en-US" baseline="0" dirty="0"/>
              <a:t> </a:t>
            </a:r>
            <a:r>
              <a:rPr lang="en-US" dirty="0"/>
              <a:t>delete a box,</a:t>
            </a:r>
            <a:r>
              <a:rPr lang="en-US" baseline="0" dirty="0"/>
              <a:t> </a:t>
            </a:r>
            <a:r>
              <a:rPr lang="en-US" dirty="0"/>
              <a:t>if there are too many boxes,</a:t>
            </a:r>
            <a:r>
              <a:rPr lang="en-US" baseline="0" dirty="0"/>
              <a:t> click the edge of the box, ensure the entire box is highlighted, then DELETE.  </a:t>
            </a:r>
          </a:p>
          <a:p>
            <a:endParaRPr lang="en-US" baseline="0" dirty="0"/>
          </a:p>
          <a:p>
            <a:r>
              <a:rPr lang="en-US" baseline="0" dirty="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810089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31</a:t>
            </a:fld>
            <a:endParaRPr lang="en-US" dirty="0"/>
          </a:p>
        </p:txBody>
      </p:sp>
    </p:spTree>
    <p:extLst>
      <p:ext uri="{BB962C8B-B14F-4D97-AF65-F5344CB8AC3E}">
        <p14:creationId xmlns:p14="http://schemas.microsoft.com/office/powerpoint/2010/main" val="619482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32</a:t>
            </a:fld>
            <a:endParaRPr lang="en-US" dirty="0"/>
          </a:p>
        </p:txBody>
      </p:sp>
    </p:spTree>
    <p:extLst>
      <p:ext uri="{BB962C8B-B14F-4D97-AF65-F5344CB8AC3E}">
        <p14:creationId xmlns:p14="http://schemas.microsoft.com/office/powerpoint/2010/main" val="219477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Icons or text are editable, change/add</a:t>
            </a:r>
            <a:r>
              <a:rPr lang="en-US" baseline="0" dirty="0"/>
              <a:t> to your preference.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1161608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To adjust the length and width of the arrow, click on the arrow, grab a corner, and lengthen or shorten, depending on your preference.  </a:t>
            </a:r>
          </a:p>
          <a:p>
            <a:endParaRPr lang="en-US" baseline="0" dirty="0"/>
          </a:p>
          <a:p>
            <a:r>
              <a:rPr lang="en-US" baseline="0" dirty="0"/>
              <a:t>To add a bubble, click on the bubble, ensure it is fully highlighted, COPY and PASTE.  Then drag the bubble to your preferred placement.  </a:t>
            </a:r>
          </a:p>
          <a:p>
            <a:endParaRPr lang="en-US" baseline="0" dirty="0"/>
          </a:p>
          <a:p>
            <a:r>
              <a:rPr lang="en-US" baseline="0" dirty="0"/>
              <a:t>To delete a bubble, click on the bubble, ensuring it is highlighted and click DELETE.  If you make a mistake, go to your top bar on PP and click EDIT, UNDO</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3666761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During 3Q17, the review team carefully considered the Bylaws, a limited review scope proposal, and feedback on scope received from SO/ACs.</a:t>
            </a:r>
          </a:p>
          <a:p>
            <a:pPr marL="285750" indent="-285750">
              <a:buFont typeface="Arial" panose="020B0604020202020204" pitchFamily="34" charset="0"/>
              <a:buChar char="•"/>
            </a:pPr>
            <a:endParaRPr lang="en-US" sz="1100" dirty="0"/>
          </a:p>
          <a:p>
            <a:r>
              <a:rPr lang="en-US" sz="1100" dirty="0"/>
              <a:t>In 4Q17, the review team agreed upon the following specific, prioritized objectives:</a:t>
            </a:r>
            <a:endParaRPr lang="en-US" sz="1100" b="1" dirty="0"/>
          </a:p>
          <a:p>
            <a:pPr marL="342900" indent="-342900">
              <a:buFont typeface="+mj-lt"/>
              <a:buAutoNum type="arabicPeriod"/>
            </a:pPr>
            <a:r>
              <a:rPr lang="en-US" sz="1100" b="1" dirty="0"/>
              <a:t>Evaluate</a:t>
            </a:r>
            <a:r>
              <a:rPr lang="en-US" sz="1100" dirty="0"/>
              <a:t> the extent to which ICANN Org has implemented each prior Directory Service Review (WHOIS RT1) recommendation (16 in total) and </a:t>
            </a:r>
            <a:r>
              <a:rPr lang="en-US" sz="1100" b="1" dirty="0"/>
              <a:t>whether implementation of each recommendation was effective</a:t>
            </a:r>
          </a:p>
          <a:p>
            <a:pPr marL="342900" indent="-342900">
              <a:buFont typeface="+mj-lt"/>
              <a:buAutoNum type="arabicPeriod"/>
            </a:pPr>
            <a:endParaRPr lang="en-US" sz="1100" dirty="0"/>
          </a:p>
          <a:p>
            <a:pPr marL="342900" indent="-342900">
              <a:buFont typeface="+mj-lt"/>
              <a:buAutoNum type="arabicPeriod"/>
            </a:pPr>
            <a:r>
              <a:rPr lang="en-US" sz="1100" dirty="0"/>
              <a:t>Assess the </a:t>
            </a:r>
            <a:r>
              <a:rPr lang="en-US" sz="1100" b="1" dirty="0"/>
              <a:t>effectiveness of today’s RDS (WHOIS) </a:t>
            </a:r>
          </a:p>
          <a:p>
            <a:pPr marL="342900" indent="-342900">
              <a:buFont typeface="+mj-lt"/>
              <a:buAutoNum type="arabicPeriod"/>
            </a:pPr>
            <a:endParaRPr lang="en-US" sz="1100" dirty="0"/>
          </a:p>
          <a:p>
            <a:pPr marL="342900" indent="-342900">
              <a:buFont typeface="+mj-lt"/>
              <a:buAutoNum type="arabicPeriod"/>
            </a:pPr>
            <a:r>
              <a:rPr lang="en-US" sz="1100" dirty="0"/>
              <a:t>Assess the extent to which the implementation of today’s WHOIS:</a:t>
            </a:r>
          </a:p>
          <a:p>
            <a:pPr marL="800100" lvl="1" indent="-342900">
              <a:buFont typeface="+mj-lt"/>
              <a:buAutoNum type="alphaLcParenR"/>
            </a:pPr>
            <a:r>
              <a:rPr lang="en-US" sz="1100" dirty="0"/>
              <a:t>Meets legitimate </a:t>
            </a:r>
            <a:r>
              <a:rPr lang="en-US" sz="1100" b="1" dirty="0"/>
              <a:t>need of law enforcement </a:t>
            </a:r>
            <a:br>
              <a:rPr lang="en-US" sz="1100" b="1" dirty="0"/>
            </a:br>
            <a:r>
              <a:rPr lang="en-US" sz="1100" dirty="0"/>
              <a:t>for swiftly accessible, accurate and complete data</a:t>
            </a:r>
          </a:p>
          <a:p>
            <a:pPr marL="800100" lvl="1" indent="-342900">
              <a:buFont typeface="+mj-lt"/>
              <a:buAutoNum type="alphaLcParenR"/>
            </a:pPr>
            <a:r>
              <a:rPr lang="en-US" sz="1100" dirty="0"/>
              <a:t>Promotes </a:t>
            </a:r>
            <a:r>
              <a:rPr lang="en-US" sz="1100" b="1" dirty="0"/>
              <a:t>consumer trust </a:t>
            </a:r>
            <a:r>
              <a:rPr lang="en-US" sz="1100" dirty="0"/>
              <a:t>in gTLD domain names</a:t>
            </a:r>
          </a:p>
          <a:p>
            <a:pPr marL="800100" lvl="1" indent="-342900">
              <a:buFont typeface="+mj-lt"/>
              <a:buAutoNum type="alphaLcParenR"/>
            </a:pPr>
            <a:r>
              <a:rPr lang="en-US" sz="1100" b="1" dirty="0"/>
              <a:t>Safeguards registrant data </a:t>
            </a:r>
            <a:br>
              <a:rPr lang="en-US" sz="1100" b="1" dirty="0"/>
            </a:br>
            <a:endParaRPr lang="en-US" sz="1100" b="1" dirty="0"/>
          </a:p>
          <a:p>
            <a:pPr marL="342900" indent="-342900">
              <a:buFont typeface="+mj-lt"/>
              <a:buAutoNum type="arabicPeriod"/>
            </a:pPr>
            <a:r>
              <a:rPr lang="en-US" sz="1100" dirty="0"/>
              <a:t>Assess the </a:t>
            </a:r>
            <a:r>
              <a:rPr lang="en-US" sz="1100" b="1" dirty="0"/>
              <a:t>effectiveness and transparency of ICANN enforcement of</a:t>
            </a:r>
            <a:r>
              <a:rPr lang="en-US" sz="1100" dirty="0"/>
              <a:t> </a:t>
            </a:r>
            <a:r>
              <a:rPr lang="en-US" sz="1100" b="1" dirty="0"/>
              <a:t>existing policy relating to WHOIS </a:t>
            </a:r>
            <a:r>
              <a:rPr lang="en-US" sz="1100" dirty="0"/>
              <a:t>(RDS) through Contractual Compliance actions, structure and processes</a:t>
            </a:r>
            <a:br>
              <a:rPr lang="en-US" sz="1100" dirty="0"/>
            </a:br>
            <a:endParaRPr lang="en-US" sz="1100" dirty="0"/>
          </a:p>
          <a:p>
            <a:pPr marL="342900" indent="-342900">
              <a:buFont typeface="+mj-lt"/>
              <a:buAutoNum type="arabicPeriod"/>
            </a:pPr>
            <a:r>
              <a:rPr lang="en-US" sz="1100" dirty="0"/>
              <a:t>Identify any portions of Bylaws Section 4.6(e), Registration Directory Service Review, which the team believes should be changed, added or removed</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dirty="0"/>
          </a:p>
        </p:txBody>
      </p:sp>
    </p:spTree>
    <p:extLst>
      <p:ext uri="{BB962C8B-B14F-4D97-AF65-F5344CB8AC3E}">
        <p14:creationId xmlns:p14="http://schemas.microsoft.com/office/powerpoint/2010/main" val="727094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To adjust the length and width of the arrow, click on the arrow, grab a corner, and lengthen or shorten, depending on your preference.  </a:t>
            </a:r>
          </a:p>
          <a:p>
            <a:endParaRPr lang="en-US" baseline="0" dirty="0"/>
          </a:p>
          <a:p>
            <a:r>
              <a:rPr lang="en-US" baseline="0" dirty="0"/>
              <a:t>To add a bubble, click on the bubble, ensure it is fully highlighted, COPY and PASTE.  Then drag the bubble to your preferred placement.  </a:t>
            </a:r>
          </a:p>
          <a:p>
            <a:endParaRPr lang="en-US" baseline="0" dirty="0"/>
          </a:p>
          <a:p>
            <a:r>
              <a:rPr lang="en-US" baseline="0" dirty="0"/>
              <a:t>To delete a bubble, click on the bubble, ensuring it is highlighted and click DELETE.  If you make a mistake, go to your top bar on PP and click EDIT, UNDO</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218151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a:t>
            </a:r>
            <a:r>
              <a:rPr lang="en-US" sz="1200" dirty="0" err="1"/>
              <a:t>NomComRIWG</a:t>
            </a:r>
            <a:r>
              <a:rPr lang="en-US" sz="1200" dirty="0"/>
              <a:t> has determined that a number of recommendations (2, 3, 4, 5, 6, 12, 13, 15, 18, 19, 20, 21, 22, 23, 25, 27) require, once implemented, the support of this ‘empowered body’ (hereafter: </a:t>
            </a:r>
            <a:r>
              <a:rPr lang="en-US" sz="1200" b="1" dirty="0"/>
              <a:t>Standing Committee</a:t>
            </a:r>
            <a:r>
              <a:rPr lang="en-US" sz="1200" dirty="0"/>
              <a:t>). </a:t>
            </a:r>
            <a:endParaRPr lang="en-US" dirty="0"/>
          </a:p>
        </p:txBody>
      </p:sp>
      <p:sp>
        <p:nvSpPr>
          <p:cNvPr id="4" name="Slide Number Placeholder 3"/>
          <p:cNvSpPr>
            <a:spLocks noGrp="1"/>
          </p:cNvSpPr>
          <p:nvPr>
            <p:ph type="sldNum" sz="quarter" idx="5"/>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2195660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585924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29</a:t>
            </a:fld>
            <a:endParaRPr lang="en-US" dirty="0"/>
          </a:p>
        </p:txBody>
      </p:sp>
    </p:spTree>
    <p:extLst>
      <p:ext uri="{BB962C8B-B14F-4D97-AF65-F5344CB8AC3E}">
        <p14:creationId xmlns:p14="http://schemas.microsoft.com/office/powerpoint/2010/main" val="409773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30</a:t>
            </a:fld>
            <a:endParaRPr lang="en-US" dirty="0"/>
          </a:p>
        </p:txBody>
      </p:sp>
    </p:spTree>
    <p:extLst>
      <p:ext uri="{BB962C8B-B14F-4D97-AF65-F5344CB8AC3E}">
        <p14:creationId xmlns:p14="http://schemas.microsoft.com/office/powerpoint/2010/main" val="3134232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20.emf"/><Relationship Id="rId16" Type="http://schemas.openxmlformats.org/officeDocument/2006/relationships/image" Target="../media/image25.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3.png"/><Relationship Id="rId5" Type="http://schemas.openxmlformats.org/officeDocument/2006/relationships/image" Target="../media/image21.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6.png"/><Relationship Id="rId4" Type="http://schemas.openxmlformats.org/officeDocument/2006/relationships/hyperlink" Target="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4.png"/><Relationship Id="rId22" Type="http://schemas.openxmlformats.org/officeDocument/2006/relationships/image" Target="../media/image27.tiff"/></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emf"/><Relationship Id="rId1" Type="http://schemas.openxmlformats.org/officeDocument/2006/relationships/slideMaster" Target="../slideMasters/slideMaster1.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normAutofit/>
          </a:bodyPr>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normAutofit/>
          </a:bodyPr>
          <a:lstStyle>
            <a:lvl1pPr>
              <a:defRPr>
                <a:latin typeface="+mj-lt"/>
              </a:defRPr>
            </a:lvl1pPr>
          </a:lstStyle>
          <a:p>
            <a:r>
              <a:rPr lang="en-US"/>
              <a:t>Click to edit Master title style</a:t>
            </a:r>
            <a:endParaRPr lang="en-US" dirty="0"/>
          </a:p>
        </p:txBody>
      </p:sp>
      <p:sp>
        <p:nvSpPr>
          <p:cNvPr id="1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7744845"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7744845"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7744845"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7744845"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normAutofit/>
          </a:bodyPr>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4" y="3562904"/>
            <a:ext cx="7744845"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4" y="4252817"/>
            <a:ext cx="7744845"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4" y="4544352"/>
            <a:ext cx="7744845"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4" y="2854692"/>
            <a:ext cx="7744845"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a:bodyPr>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fontScale="92500" lnSpcReduction="10000"/>
          </a:bodyPr>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normAutofit/>
          </a:bodyPr>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accent6">
                    <a:lumMod val="50000"/>
                  </a:schemeClr>
                </a:solidFill>
              </a:defRPr>
            </a:lvl1pPr>
          </a:lstStyle>
          <a:p>
            <a:r>
              <a:rPr lang="en-US" dirty="0"/>
              <a:t>Engage with ICANN</a:t>
            </a:r>
          </a:p>
        </p:txBody>
      </p:sp>
      <p:grpSp>
        <p:nvGrpSpPr>
          <p:cNvPr id="53" name="Group 52"/>
          <p:cNvGrpSpPr/>
          <p:nvPr userDrawn="1"/>
        </p:nvGrpSpPr>
        <p:grpSpPr>
          <a:xfrm>
            <a:off x="2543489" y="3169143"/>
            <a:ext cx="6809361" cy="2600048"/>
            <a:chOff x="2543489" y="3169143"/>
            <a:chExt cx="6809361" cy="2600048"/>
          </a:xfrm>
        </p:grpSpPr>
        <p:grpSp>
          <p:nvGrpSpPr>
            <p:cNvPr id="54" name="Group 53"/>
            <p:cNvGrpSpPr/>
            <p:nvPr/>
          </p:nvGrpSpPr>
          <p:grpSpPr>
            <a:xfrm>
              <a:off x="2543489" y="5403431"/>
              <a:ext cx="3416667" cy="365760"/>
              <a:chOff x="5325979" y="4715893"/>
              <a:chExt cx="3416667" cy="365760"/>
            </a:xfrm>
          </p:grpSpPr>
          <p:sp>
            <p:nvSpPr>
              <p:cNvPr id="76"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77" name="Picture 76"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55" name="Group 54"/>
            <p:cNvGrpSpPr/>
            <p:nvPr/>
          </p:nvGrpSpPr>
          <p:grpSpPr>
            <a:xfrm>
              <a:off x="5716248" y="3169143"/>
              <a:ext cx="3636602" cy="365760"/>
              <a:chOff x="1235726" y="5571713"/>
              <a:chExt cx="3636602" cy="365760"/>
            </a:xfrm>
          </p:grpSpPr>
          <p:sp>
            <p:nvSpPr>
              <p:cNvPr id="74"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75" name="Picture 7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56" name="Group 55"/>
            <p:cNvGrpSpPr/>
            <p:nvPr/>
          </p:nvGrpSpPr>
          <p:grpSpPr>
            <a:xfrm>
              <a:off x="2543489" y="3169143"/>
              <a:ext cx="2809587" cy="365760"/>
              <a:chOff x="1235726" y="3073176"/>
              <a:chExt cx="2809587" cy="365760"/>
            </a:xfrm>
          </p:grpSpPr>
          <p:sp>
            <p:nvSpPr>
              <p:cNvPr id="72"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73" name="Picture 72"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57" name="Group 56"/>
            <p:cNvGrpSpPr/>
            <p:nvPr/>
          </p:nvGrpSpPr>
          <p:grpSpPr>
            <a:xfrm>
              <a:off x="2543489" y="3913906"/>
              <a:ext cx="3730320" cy="365760"/>
              <a:chOff x="1235727" y="3892739"/>
              <a:chExt cx="3730320" cy="365760"/>
            </a:xfrm>
          </p:grpSpPr>
          <p:sp>
            <p:nvSpPr>
              <p:cNvPr id="70"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71" name="Picture 70"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58" name="Group 57"/>
            <p:cNvGrpSpPr/>
            <p:nvPr/>
          </p:nvGrpSpPr>
          <p:grpSpPr>
            <a:xfrm>
              <a:off x="2543489" y="4658669"/>
              <a:ext cx="3636602" cy="365760"/>
              <a:chOff x="1235726" y="4721075"/>
              <a:chExt cx="3636602" cy="365760"/>
            </a:xfrm>
          </p:grpSpPr>
          <p:pic>
            <p:nvPicPr>
              <p:cNvPr id="68" name="Picture 67"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69"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59" name="Group 58"/>
            <p:cNvGrpSpPr/>
            <p:nvPr/>
          </p:nvGrpSpPr>
          <p:grpSpPr>
            <a:xfrm>
              <a:off x="5716248" y="4658669"/>
              <a:ext cx="2586167" cy="365760"/>
              <a:chOff x="5325979" y="3073176"/>
              <a:chExt cx="2586167" cy="365760"/>
            </a:xfrm>
          </p:grpSpPr>
          <p:sp>
            <p:nvSpPr>
              <p:cNvPr id="66"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67" name="Picture 66"/>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60" name="Group 59"/>
            <p:cNvGrpSpPr/>
            <p:nvPr/>
          </p:nvGrpSpPr>
          <p:grpSpPr>
            <a:xfrm>
              <a:off x="5716248" y="3913906"/>
              <a:ext cx="3416667" cy="365760"/>
              <a:chOff x="5325979" y="5571713"/>
              <a:chExt cx="3416667" cy="365760"/>
            </a:xfrm>
          </p:grpSpPr>
          <p:sp>
            <p:nvSpPr>
              <p:cNvPr id="64"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65" name="Picture 6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61" name="Group 60"/>
            <p:cNvGrpSpPr/>
            <p:nvPr/>
          </p:nvGrpSpPr>
          <p:grpSpPr>
            <a:xfrm>
              <a:off x="5716248" y="5403431"/>
              <a:ext cx="3416667" cy="358717"/>
              <a:chOff x="6434703" y="4228306"/>
              <a:chExt cx="3416667" cy="358717"/>
            </a:xfrm>
          </p:grpSpPr>
          <p:sp>
            <p:nvSpPr>
              <p:cNvPr id="62" name="Text Placeholder 32"/>
              <p:cNvSpPr txBox="1">
                <a:spLocks/>
              </p:cNvSpPr>
              <p:nvPr/>
            </p:nvSpPr>
            <p:spPr>
              <a:xfrm>
                <a:off x="6902063" y="4247298"/>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1"/>
                  </a:rPr>
                  <a:t>instagram.com/icannorg</a:t>
                </a:r>
                <a:endParaRPr lang="en-US" sz="1400" dirty="0">
                  <a:solidFill>
                    <a:srgbClr val="0A304B"/>
                  </a:solidFill>
                  <a:latin typeface="+mn-lt"/>
                  <a:ea typeface="Segoe UI" panose="020B0502040204020203" pitchFamily="34" charset="0"/>
                  <a:cs typeface="Arial"/>
                </a:endParaRPr>
              </a:p>
            </p:txBody>
          </p:sp>
          <p:pic>
            <p:nvPicPr>
              <p:cNvPr id="63" name="Picture 6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itle 4"/>
          <p:cNvSpPr>
            <a:spLocks noGrp="1"/>
          </p:cNvSpPr>
          <p:nvPr>
            <p:ph type="title" hasCustomPrompt="1"/>
          </p:nvPr>
        </p:nvSpPr>
        <p:spPr>
          <a:xfrm>
            <a:off x="374904" y="42394"/>
            <a:ext cx="8856010" cy="531346"/>
          </a:xfrm>
          <a:prstGeom prst="rect">
            <a:avLst/>
          </a:prstGeom>
        </p:spPr>
        <p:txBody>
          <a:bodyPr lIns="0" rIns="0">
            <a:normAutofit/>
          </a:bodyPr>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grpSp>
        <p:nvGrpSpPr>
          <p:cNvPr id="10" name="Group 9"/>
          <p:cNvGrpSpPr/>
          <p:nvPr userDrawn="1"/>
        </p:nvGrpSpPr>
        <p:grpSpPr>
          <a:xfrm>
            <a:off x="2188569" y="3214997"/>
            <a:ext cx="6160437" cy="2426437"/>
            <a:chOff x="2188569" y="3214997"/>
            <a:chExt cx="6160437" cy="2426437"/>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2183" y="5245434"/>
              <a:ext cx="2365413" cy="396000"/>
            </a:xfrm>
            <a:prstGeom prst="rect">
              <a:avLst/>
            </a:prstGeom>
          </p:spPr>
        </p:pic>
        <p:pic>
          <p:nvPicPr>
            <p:cNvPr id="3" name="Picture 2"/>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2183" y="3216852"/>
              <a:ext cx="2310353" cy="396000"/>
            </a:xfrm>
            <a:prstGeom prst="rect">
              <a:avLst/>
            </a:prstGeom>
          </p:spPr>
        </p:pic>
        <p:pic>
          <p:nvPicPr>
            <p:cNvPr id="4" name="Picture 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62183" y="3893046"/>
              <a:ext cx="2786823" cy="396000"/>
            </a:xfrm>
            <a:prstGeom prst="rect">
              <a:avLst/>
            </a:prstGeom>
          </p:spPr>
        </p:pic>
        <p:pic>
          <p:nvPicPr>
            <p:cNvPr id="5" name="Picture 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62183" y="4569240"/>
              <a:ext cx="1893176" cy="396000"/>
            </a:xfrm>
            <a:prstGeom prst="rect">
              <a:avLst/>
            </a:prstGeom>
          </p:spPr>
        </p:pic>
        <p:pic>
          <p:nvPicPr>
            <p:cNvPr id="6" name="Picture 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191308" y="3891809"/>
              <a:ext cx="2291295" cy="396000"/>
            </a:xfrm>
            <a:prstGeom prst="rect">
              <a:avLst/>
            </a:prstGeom>
          </p:spPr>
        </p:pic>
        <p:pic>
          <p:nvPicPr>
            <p:cNvPr id="7" name="Picture 6"/>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188569" y="4568621"/>
              <a:ext cx="2344236" cy="396000"/>
            </a:xfrm>
            <a:prstGeom prst="rect">
              <a:avLst/>
            </a:prstGeom>
          </p:spPr>
        </p:pic>
        <p:pic>
          <p:nvPicPr>
            <p:cNvPr id="8" name="Picture 7"/>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188569" y="5245434"/>
              <a:ext cx="1717413" cy="396000"/>
            </a:xfrm>
            <a:prstGeom prst="rect">
              <a:avLst/>
            </a:prstGeom>
          </p:spPr>
        </p:pic>
        <p:pic>
          <p:nvPicPr>
            <p:cNvPr id="9" name="Picture 8"/>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191310" y="3214997"/>
              <a:ext cx="1145646" cy="396000"/>
            </a:xfrm>
            <a:prstGeom prst="rect">
              <a:avLst/>
            </a:prstGeom>
          </p:spPr>
        </p:pic>
      </p:gr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FF02A38-9571-8943-B1EC-5DD787849B1C}" type="datetimeFigureOut">
              <a:rPr lang="en-US" smtClean="0"/>
              <a:t>11/3/19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3F4635-328A-4942-B933-9316327A6A92}" type="slidenum">
              <a:rPr lang="en-US" smtClean="0"/>
              <a:t>‹#›</a:t>
            </a:fld>
            <a:endParaRPr lang="en-US"/>
          </a:p>
        </p:txBody>
      </p:sp>
    </p:spTree>
    <p:extLst>
      <p:ext uri="{BB962C8B-B14F-4D97-AF65-F5344CB8AC3E}">
        <p14:creationId xmlns:p14="http://schemas.microsoft.com/office/powerpoint/2010/main" val="2249798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Click icon to add picture</a:t>
            </a:r>
            <a:endParaRPr lang="en-US" dirty="0"/>
          </a:p>
        </p:txBody>
      </p:sp>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Click icon to add picture</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image" Target="../media/image1.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1" cstate="screen">
            <a:extLst>
              <a:ext uri="{28A0092B-C50C-407E-A947-70E740481C1C}">
                <a14:useLocalDpi xmlns:a14="http://schemas.microsoft.com/office/drawing/2010/main"/>
              </a:ext>
            </a:extLst>
          </a:blip>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7" r:id="rId49"/>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g"/><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hyperlink" Target="mailto:mssi-secretariat@icann.org"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hyperlink" Target="https://community.icann.org/x/aBpIBg" TargetMode="External"/><Relationship Id="rId1" Type="http://schemas.openxmlformats.org/officeDocument/2006/relationships/slideLayout" Target="../slideLayouts/slideLayout42.xml"/><Relationship Id="rId5" Type="http://schemas.openxmlformats.org/officeDocument/2006/relationships/image" Target="../media/image43.emf"/><Relationship Id="rId4" Type="http://schemas.openxmlformats.org/officeDocument/2006/relationships/hyperlink" Target="mailto:mssi-secretariat@icann.org"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mailto:reviews@icann.org" TargetMode="Externa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hyperlink" Target="https://community.icann.org/x/aBpIBg" TargetMode="Externa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large city landscape&#10;&#10;Description automatically generated">
            <a:extLst>
              <a:ext uri="{FF2B5EF4-FFF2-40B4-BE49-F238E27FC236}">
                <a16:creationId xmlns:a16="http://schemas.microsoft.com/office/drawing/2014/main" id="{2FB46953-B907-5A4E-8FF8-D677728303BD}"/>
              </a:ext>
            </a:extLst>
          </p:cNvPr>
          <p:cNvPicPr>
            <a:picLocks noChangeAspect="1"/>
          </p:cNvPicPr>
          <p:nvPr/>
        </p:nvPicPr>
        <p:blipFill>
          <a:blip r:embed="rId2"/>
          <a:stretch>
            <a:fillRect/>
          </a:stretch>
        </p:blipFill>
        <p:spPr>
          <a:xfrm>
            <a:off x="0" y="3048"/>
            <a:ext cx="9144000" cy="6851904"/>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293988" y="152871"/>
            <a:ext cx="4592512" cy="2740693"/>
          </a:xfrm>
          <a:prstGeom prst="rect">
            <a:avLst/>
          </a:prstGeom>
        </p:spPr>
      </p:pic>
    </p:spTree>
    <p:extLst>
      <p:ext uri="{BB962C8B-B14F-4D97-AF65-F5344CB8AC3E}">
        <p14:creationId xmlns:p14="http://schemas.microsoft.com/office/powerpoint/2010/main" val="23860369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Two Work Phases</a:t>
            </a:r>
          </a:p>
        </p:txBody>
      </p:sp>
      <p:sp>
        <p:nvSpPr>
          <p:cNvPr id="5" name="Text Placeholder 4"/>
          <p:cNvSpPr>
            <a:spLocks noGrp="1"/>
          </p:cNvSpPr>
          <p:nvPr>
            <p:ph type="body" sz="quarter" idx="11"/>
          </p:nvPr>
        </p:nvSpPr>
        <p:spPr/>
        <p:txBody>
          <a:bodyPr/>
          <a:lstStyle/>
          <a:p>
            <a:r>
              <a:rPr lang="en-US" dirty="0"/>
              <a:t>Agenda Item #2</a:t>
            </a:r>
          </a:p>
        </p:txBody>
      </p:sp>
    </p:spTree>
    <p:extLst>
      <p:ext uri="{BB962C8B-B14F-4D97-AF65-F5344CB8AC3E}">
        <p14:creationId xmlns:p14="http://schemas.microsoft.com/office/powerpoint/2010/main" val="1233829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Work Phases</a:t>
            </a:r>
          </a:p>
        </p:txBody>
      </p:sp>
      <p:graphicFrame>
        <p:nvGraphicFramePr>
          <p:cNvPr id="2" name="Diagram 1">
            <a:extLst>
              <a:ext uri="{FF2B5EF4-FFF2-40B4-BE49-F238E27FC236}">
                <a16:creationId xmlns:a16="http://schemas.microsoft.com/office/drawing/2014/main" id="{EDB4F125-F30C-5442-B87B-2089D47E598A}"/>
              </a:ext>
            </a:extLst>
          </p:cNvPr>
          <p:cNvGraphicFramePr/>
          <p:nvPr>
            <p:extLst>
              <p:ext uri="{D42A27DB-BD31-4B8C-83A1-F6EECF244321}">
                <p14:modId xmlns:p14="http://schemas.microsoft.com/office/powerpoint/2010/main" val="4196106406"/>
              </p:ext>
            </p:extLst>
          </p:nvPr>
        </p:nvGraphicFramePr>
        <p:xfrm>
          <a:off x="374904" y="716622"/>
          <a:ext cx="8471384" cy="54247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743769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944796" y="2919802"/>
            <a:ext cx="7327333" cy="116772"/>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dirty="0">
              <a:solidFill>
                <a:schemeClr val="tx1"/>
              </a:solidFill>
              <a:cs typeface="Arial"/>
            </a:endParaRPr>
          </a:p>
        </p:txBody>
      </p:sp>
      <p:sp>
        <p:nvSpPr>
          <p:cNvPr id="15" name="Oval 14"/>
          <p:cNvSpPr/>
          <p:nvPr/>
        </p:nvSpPr>
        <p:spPr>
          <a:xfrm>
            <a:off x="2621848" y="2891064"/>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sp>
        <p:nvSpPr>
          <p:cNvPr id="16" name="Oval 15"/>
          <p:cNvSpPr/>
          <p:nvPr/>
        </p:nvSpPr>
        <p:spPr>
          <a:xfrm>
            <a:off x="3870450" y="2891064"/>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sp>
        <p:nvSpPr>
          <p:cNvPr id="33" name="Oval 32"/>
          <p:cNvSpPr/>
          <p:nvPr/>
        </p:nvSpPr>
        <p:spPr>
          <a:xfrm>
            <a:off x="5084996" y="2891064"/>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sp>
        <p:nvSpPr>
          <p:cNvPr id="17" name="Oval 16"/>
          <p:cNvSpPr/>
          <p:nvPr/>
        </p:nvSpPr>
        <p:spPr>
          <a:xfrm>
            <a:off x="6305905" y="2891064"/>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grpSp>
        <p:nvGrpSpPr>
          <p:cNvPr id="18" name="Group 17"/>
          <p:cNvGrpSpPr/>
          <p:nvPr/>
        </p:nvGrpSpPr>
        <p:grpSpPr>
          <a:xfrm>
            <a:off x="836781" y="1283125"/>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24" name="TextBox 23"/>
              <p:cNvSpPr txBox="1"/>
              <p:nvPr/>
            </p:nvSpPr>
            <p:spPr>
              <a:xfrm>
                <a:off x="594800" y="2386020"/>
                <a:ext cx="1273358" cy="691099"/>
              </a:xfrm>
              <a:prstGeom prst="rect">
                <a:avLst/>
              </a:prstGeom>
              <a:noFill/>
            </p:spPr>
            <p:txBody>
              <a:bodyPr wrap="square" rtlCol="0">
                <a:normAutofit fontScale="85000" lnSpcReduction="20000"/>
              </a:bodyPr>
              <a:lstStyle/>
              <a:p>
                <a:pPr algn="ctr"/>
                <a:r>
                  <a:rPr lang="en-US" dirty="0">
                    <a:solidFill>
                      <a:schemeClr val="bg1"/>
                    </a:solidFill>
                    <a:cs typeface="Arial"/>
                  </a:rPr>
                  <a:t>13 September 2019</a:t>
                </a:r>
              </a:p>
            </p:txBody>
          </p:sp>
        </p:grpSp>
      </p:grpSp>
      <p:grpSp>
        <p:nvGrpSpPr>
          <p:cNvPr id="25" name="Group 24"/>
          <p:cNvGrpSpPr/>
          <p:nvPr/>
        </p:nvGrpSpPr>
        <p:grpSpPr>
          <a:xfrm>
            <a:off x="2070332" y="1247478"/>
            <a:ext cx="1259550" cy="1359558"/>
            <a:chOff x="569487" y="2043501"/>
            <a:chExt cx="1346792" cy="1453727"/>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28" name="TextBox 27"/>
            <p:cNvSpPr txBox="1"/>
            <p:nvPr/>
          </p:nvSpPr>
          <p:spPr>
            <a:xfrm>
              <a:off x="576421" y="2341547"/>
              <a:ext cx="1273358" cy="1155681"/>
            </a:xfrm>
            <a:prstGeom prst="rect">
              <a:avLst/>
            </a:prstGeom>
            <a:noFill/>
          </p:spPr>
          <p:txBody>
            <a:bodyPr wrap="square" rtlCol="0">
              <a:normAutofit/>
            </a:bodyPr>
            <a:lstStyle/>
            <a:p>
              <a:pPr algn="ctr"/>
              <a:r>
                <a:rPr lang="en-US" dirty="0">
                  <a:solidFill>
                    <a:schemeClr val="bg1"/>
                  </a:solidFill>
                  <a:cs typeface="Arial"/>
                </a:rPr>
                <a:t>ICANN66Nov 2019</a:t>
              </a:r>
            </a:p>
          </p:txBody>
        </p:sp>
      </p:grpSp>
      <p:grpSp>
        <p:nvGrpSpPr>
          <p:cNvPr id="29" name="Group 28"/>
          <p:cNvGrpSpPr/>
          <p:nvPr/>
        </p:nvGrpSpPr>
        <p:grpSpPr>
          <a:xfrm>
            <a:off x="3303883" y="1247478"/>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34" name="TextBox 33"/>
            <p:cNvSpPr txBox="1"/>
            <p:nvPr/>
          </p:nvSpPr>
          <p:spPr>
            <a:xfrm>
              <a:off x="583430" y="2386020"/>
              <a:ext cx="1330640" cy="691099"/>
            </a:xfrm>
            <a:prstGeom prst="rect">
              <a:avLst/>
            </a:prstGeom>
            <a:noFill/>
          </p:spPr>
          <p:txBody>
            <a:bodyPr wrap="square" rtlCol="0">
              <a:noAutofit/>
            </a:bodyPr>
            <a:lstStyle/>
            <a:p>
              <a:pPr algn="ctr"/>
              <a:r>
                <a:rPr lang="en-US" dirty="0">
                  <a:solidFill>
                    <a:schemeClr val="bg1"/>
                  </a:solidFill>
                  <a:cs typeface="Arial"/>
                </a:rPr>
                <a:t>December </a:t>
              </a:r>
            </a:p>
            <a:p>
              <a:pPr algn="ctr"/>
              <a:r>
                <a:rPr lang="en-US" dirty="0">
                  <a:solidFill>
                    <a:schemeClr val="bg1"/>
                  </a:solidFill>
                  <a:cs typeface="Arial"/>
                </a:rPr>
                <a:t>2019</a:t>
              </a:r>
            </a:p>
          </p:txBody>
        </p:sp>
      </p:grpSp>
      <p:grpSp>
        <p:nvGrpSpPr>
          <p:cNvPr id="43" name="Group 42"/>
          <p:cNvGrpSpPr/>
          <p:nvPr/>
        </p:nvGrpSpPr>
        <p:grpSpPr>
          <a:xfrm>
            <a:off x="4537434" y="1247478"/>
            <a:ext cx="1259550" cy="1326478"/>
            <a:chOff x="569487" y="2043501"/>
            <a:chExt cx="1346792" cy="1418356"/>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45" name="TextBox 44"/>
            <p:cNvSpPr txBox="1"/>
            <p:nvPr/>
          </p:nvSpPr>
          <p:spPr>
            <a:xfrm>
              <a:off x="594800" y="2386020"/>
              <a:ext cx="1273358" cy="1075837"/>
            </a:xfrm>
            <a:prstGeom prst="rect">
              <a:avLst/>
            </a:prstGeom>
            <a:noFill/>
          </p:spPr>
          <p:txBody>
            <a:bodyPr wrap="square" rtlCol="0">
              <a:normAutofit/>
            </a:bodyPr>
            <a:lstStyle/>
            <a:p>
              <a:pPr algn="ctr"/>
              <a:r>
                <a:rPr lang="en-US" dirty="0">
                  <a:solidFill>
                    <a:schemeClr val="bg1"/>
                  </a:solidFill>
                  <a:cs typeface="Arial"/>
                </a:rPr>
                <a:t>ICANN67</a:t>
              </a:r>
            </a:p>
            <a:p>
              <a:pPr algn="ctr"/>
              <a:r>
                <a:rPr lang="en-US" dirty="0">
                  <a:solidFill>
                    <a:schemeClr val="bg1"/>
                  </a:solidFill>
                  <a:cs typeface="Arial"/>
                </a:rPr>
                <a:t>March 2020</a:t>
              </a:r>
            </a:p>
          </p:txBody>
        </p:sp>
      </p:grpSp>
      <p:grpSp>
        <p:nvGrpSpPr>
          <p:cNvPr id="35" name="Group 34"/>
          <p:cNvGrpSpPr/>
          <p:nvPr/>
        </p:nvGrpSpPr>
        <p:grpSpPr>
          <a:xfrm>
            <a:off x="5762757" y="1247478"/>
            <a:ext cx="1272527" cy="1259550"/>
            <a:chOff x="560691" y="2043501"/>
            <a:chExt cx="1360668"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37" name="TextBox 36"/>
            <p:cNvSpPr txBox="1"/>
            <p:nvPr/>
          </p:nvSpPr>
          <p:spPr>
            <a:xfrm>
              <a:off x="560691" y="2386020"/>
              <a:ext cx="1360668" cy="691099"/>
            </a:xfrm>
            <a:prstGeom prst="rect">
              <a:avLst/>
            </a:prstGeom>
            <a:noFill/>
          </p:spPr>
          <p:txBody>
            <a:bodyPr wrap="square" rtlCol="0">
              <a:normAutofit/>
            </a:bodyPr>
            <a:lstStyle/>
            <a:p>
              <a:pPr algn="ctr"/>
              <a:r>
                <a:rPr lang="en-US" dirty="0">
                  <a:solidFill>
                    <a:schemeClr val="bg1"/>
                  </a:solidFill>
                  <a:cs typeface="Arial"/>
                </a:rPr>
                <a:t>June </a:t>
              </a:r>
            </a:p>
            <a:p>
              <a:pPr algn="ctr"/>
              <a:r>
                <a:rPr lang="en-US" dirty="0">
                  <a:solidFill>
                    <a:schemeClr val="bg1"/>
                  </a:solidFill>
                  <a:cs typeface="Arial"/>
                </a:rPr>
                <a:t>2020</a:t>
              </a:r>
            </a:p>
          </p:txBody>
        </p:sp>
      </p:grpSp>
      <p:sp>
        <p:nvSpPr>
          <p:cNvPr id="39" name="TextBox 38"/>
          <p:cNvSpPr txBox="1"/>
          <p:nvPr/>
        </p:nvSpPr>
        <p:spPr>
          <a:xfrm>
            <a:off x="831553" y="3210166"/>
            <a:ext cx="1326856" cy="1465882"/>
          </a:xfrm>
          <a:prstGeom prst="rect">
            <a:avLst/>
          </a:prstGeom>
          <a:noFill/>
        </p:spPr>
        <p:txBody>
          <a:bodyPr wrap="square" rtlCol="0">
            <a:normAutofit/>
          </a:bodyPr>
          <a:lstStyle/>
          <a:p>
            <a:pPr algn="ctr"/>
            <a:r>
              <a:rPr lang="en-US" sz="1200" b="1" dirty="0">
                <a:cs typeface="Arial"/>
              </a:rPr>
              <a:t>Detailed</a:t>
            </a:r>
            <a:r>
              <a:rPr lang="en-US" sz="1200" dirty="0">
                <a:cs typeface="Arial"/>
              </a:rPr>
              <a:t> </a:t>
            </a:r>
            <a:r>
              <a:rPr lang="en-US" sz="1200" b="1" dirty="0">
                <a:cs typeface="Arial"/>
              </a:rPr>
              <a:t>Implementation Plan</a:t>
            </a:r>
            <a:r>
              <a:rPr lang="en-US" sz="1200" dirty="0">
                <a:cs typeface="Arial"/>
              </a:rPr>
              <a:t> approved with full consensus and submitted to the OEC*</a:t>
            </a:r>
            <a:endParaRPr lang="en-US" sz="1600" dirty="0">
              <a:cs typeface="Arial"/>
            </a:endParaRPr>
          </a:p>
        </p:txBody>
      </p:sp>
      <p:sp>
        <p:nvSpPr>
          <p:cNvPr id="40" name="TextBox 39"/>
          <p:cNvSpPr txBox="1"/>
          <p:nvPr/>
        </p:nvSpPr>
        <p:spPr>
          <a:xfrm>
            <a:off x="2051327" y="3220799"/>
            <a:ext cx="1312200" cy="1201464"/>
          </a:xfrm>
          <a:prstGeom prst="rect">
            <a:avLst/>
          </a:prstGeom>
          <a:noFill/>
        </p:spPr>
        <p:txBody>
          <a:bodyPr wrap="square" rtlCol="0">
            <a:normAutofit/>
          </a:bodyPr>
          <a:lstStyle/>
          <a:p>
            <a:pPr algn="ctr"/>
            <a:r>
              <a:rPr lang="en-US" sz="1200" b="1" dirty="0">
                <a:cs typeface="Arial"/>
              </a:rPr>
              <a:t>Detailed Implementation Plan is accepted </a:t>
            </a:r>
            <a:r>
              <a:rPr lang="en-US" sz="1200" dirty="0">
                <a:cs typeface="Arial"/>
              </a:rPr>
              <a:t>by the ICANN Board</a:t>
            </a:r>
          </a:p>
        </p:txBody>
      </p:sp>
      <p:sp>
        <p:nvSpPr>
          <p:cNvPr id="41" name="TextBox 40"/>
          <p:cNvSpPr txBox="1"/>
          <p:nvPr/>
        </p:nvSpPr>
        <p:spPr>
          <a:xfrm>
            <a:off x="3267690" y="3232216"/>
            <a:ext cx="1410035" cy="1270045"/>
          </a:xfrm>
          <a:prstGeom prst="rect">
            <a:avLst/>
          </a:prstGeom>
          <a:noFill/>
        </p:spPr>
        <p:txBody>
          <a:bodyPr wrap="square" rtlCol="0">
            <a:noAutofit/>
          </a:bodyPr>
          <a:lstStyle/>
          <a:p>
            <a:pPr algn="ctr"/>
            <a:r>
              <a:rPr lang="en-US" sz="1200" dirty="0">
                <a:cs typeface="Arial"/>
              </a:rPr>
              <a:t>Initial outreach to ICANN community on recommendations’ implementation</a:t>
            </a:r>
          </a:p>
        </p:txBody>
      </p:sp>
      <p:sp>
        <p:nvSpPr>
          <p:cNvPr id="42" name="TextBox 41"/>
          <p:cNvSpPr txBox="1"/>
          <p:nvPr/>
        </p:nvSpPr>
        <p:spPr>
          <a:xfrm>
            <a:off x="4677725" y="3220799"/>
            <a:ext cx="1312200" cy="1202460"/>
          </a:xfrm>
          <a:prstGeom prst="rect">
            <a:avLst/>
          </a:prstGeom>
          <a:noFill/>
        </p:spPr>
        <p:txBody>
          <a:bodyPr wrap="square" rtlCol="0">
            <a:noAutofit/>
          </a:bodyPr>
          <a:lstStyle/>
          <a:p>
            <a:pPr algn="ctr"/>
            <a:r>
              <a:rPr lang="en-US" sz="1200" dirty="0"/>
              <a:t>Outreach Session – Updates on progress and input needed from Community</a:t>
            </a:r>
            <a:endParaRPr lang="en-US" sz="1200" dirty="0">
              <a:cs typeface="Arial"/>
            </a:endParaRPr>
          </a:p>
        </p:txBody>
      </p:sp>
      <p:sp>
        <p:nvSpPr>
          <p:cNvPr id="2" name="Title 1"/>
          <p:cNvSpPr>
            <a:spLocks noGrp="1"/>
          </p:cNvSpPr>
          <p:nvPr>
            <p:ph type="title"/>
          </p:nvPr>
        </p:nvSpPr>
        <p:spPr>
          <a:prstGeom prst="rect">
            <a:avLst/>
          </a:prstGeom>
        </p:spPr>
        <p:txBody>
          <a:bodyPr>
            <a:normAutofit fontScale="90000"/>
          </a:bodyPr>
          <a:lstStyle/>
          <a:p>
            <a:r>
              <a:rPr lang="en-US" dirty="0"/>
              <a:t>Work Phases</a:t>
            </a:r>
            <a:endParaRPr lang="en-US" dirty="0">
              <a:latin typeface="+mn-lt"/>
              <a:cs typeface="Arial"/>
            </a:endParaRPr>
          </a:p>
        </p:txBody>
      </p:sp>
      <p:sp>
        <p:nvSpPr>
          <p:cNvPr id="46" name="TextBox 45"/>
          <p:cNvSpPr txBox="1"/>
          <p:nvPr/>
        </p:nvSpPr>
        <p:spPr>
          <a:xfrm>
            <a:off x="5854416" y="3233425"/>
            <a:ext cx="1358916" cy="1414830"/>
          </a:xfrm>
          <a:prstGeom prst="rect">
            <a:avLst/>
          </a:prstGeom>
          <a:noFill/>
        </p:spPr>
        <p:txBody>
          <a:bodyPr wrap="square" rtlCol="0">
            <a:noAutofit/>
          </a:bodyPr>
          <a:lstStyle/>
          <a:p>
            <a:pPr algn="ctr"/>
            <a:r>
              <a:rPr lang="en-US" sz="1200" dirty="0"/>
              <a:t>Written implementation reports provided to the OEC* </a:t>
            </a:r>
            <a:endParaRPr lang="en-US" sz="1200" dirty="0">
              <a:cs typeface="Arial"/>
            </a:endParaRPr>
          </a:p>
        </p:txBody>
      </p:sp>
      <p:sp>
        <p:nvSpPr>
          <p:cNvPr id="3" name="TextBox 2">
            <a:extLst>
              <a:ext uri="{FF2B5EF4-FFF2-40B4-BE49-F238E27FC236}">
                <a16:creationId xmlns:a16="http://schemas.microsoft.com/office/drawing/2014/main" id="{B3EEF1F6-4AC5-5048-A4A6-4F3EC8B0CF89}"/>
              </a:ext>
            </a:extLst>
          </p:cNvPr>
          <p:cNvSpPr txBox="1"/>
          <p:nvPr/>
        </p:nvSpPr>
        <p:spPr>
          <a:xfrm>
            <a:off x="2679093" y="908432"/>
            <a:ext cx="5567089" cy="276999"/>
          </a:xfrm>
          <a:prstGeom prst="rect">
            <a:avLst/>
          </a:prstGeom>
          <a:ln>
            <a:solidFill>
              <a:schemeClr val="accent6"/>
            </a:solidFill>
          </a:ln>
        </p:spPr>
        <p:style>
          <a:lnRef idx="2">
            <a:schemeClr val="accent2"/>
          </a:lnRef>
          <a:fillRef idx="1">
            <a:schemeClr val="lt1"/>
          </a:fillRef>
          <a:effectRef idx="0">
            <a:schemeClr val="accent2"/>
          </a:effectRef>
          <a:fontRef idx="minor">
            <a:schemeClr val="dk1"/>
          </a:fontRef>
        </p:style>
        <p:txBody>
          <a:bodyPr wrap="square" lIns="0" tIns="0" rIns="0" bIns="0" rtlCol="0">
            <a:spAutoFit/>
          </a:bodyPr>
          <a:lstStyle/>
          <a:p>
            <a:pPr algn="ctr"/>
            <a:r>
              <a:rPr lang="en-US" b="1" dirty="0">
                <a:solidFill>
                  <a:schemeClr val="accent6"/>
                </a:solidFill>
                <a:cs typeface="Source Sans Pro"/>
              </a:rPr>
              <a:t>Phase 2</a:t>
            </a:r>
          </a:p>
        </p:txBody>
      </p:sp>
      <p:sp>
        <p:nvSpPr>
          <p:cNvPr id="48" name="TextBox 47">
            <a:extLst>
              <a:ext uri="{FF2B5EF4-FFF2-40B4-BE49-F238E27FC236}">
                <a16:creationId xmlns:a16="http://schemas.microsoft.com/office/drawing/2014/main" id="{15120E41-D21A-804F-AF51-E149C5F0D8C5}"/>
              </a:ext>
            </a:extLst>
          </p:cNvPr>
          <p:cNvSpPr txBox="1"/>
          <p:nvPr/>
        </p:nvSpPr>
        <p:spPr>
          <a:xfrm>
            <a:off x="740591" y="6296129"/>
            <a:ext cx="8103993" cy="515692"/>
          </a:xfrm>
          <a:prstGeom prst="rect">
            <a:avLst/>
          </a:prstGeom>
          <a:noFill/>
        </p:spPr>
        <p:txBody>
          <a:bodyPr wrap="square" rtlCol="0">
            <a:noAutofit/>
          </a:bodyPr>
          <a:lstStyle/>
          <a:p>
            <a:pPr>
              <a:lnSpc>
                <a:spcPts val="1980"/>
              </a:lnSpc>
            </a:pPr>
            <a:r>
              <a:rPr lang="en-US" sz="1400" dirty="0">
                <a:cs typeface="Arial"/>
              </a:rPr>
              <a:t>*</a:t>
            </a:r>
            <a:r>
              <a:rPr lang="en-US" sz="1400" b="1" dirty="0">
                <a:cs typeface="Arial"/>
              </a:rPr>
              <a:t>OEC</a:t>
            </a:r>
            <a:r>
              <a:rPr lang="en-US" sz="1400" dirty="0">
                <a:cs typeface="Arial"/>
              </a:rPr>
              <a:t>: Organizational Effectiveness Committee </a:t>
            </a:r>
          </a:p>
        </p:txBody>
      </p:sp>
      <p:sp>
        <p:nvSpPr>
          <p:cNvPr id="4" name="TextBox 3">
            <a:extLst>
              <a:ext uri="{FF2B5EF4-FFF2-40B4-BE49-F238E27FC236}">
                <a16:creationId xmlns:a16="http://schemas.microsoft.com/office/drawing/2014/main" id="{5289BC5E-F6CF-144C-AD38-4EA09C1BEAA1}"/>
              </a:ext>
            </a:extLst>
          </p:cNvPr>
          <p:cNvSpPr txBox="1"/>
          <p:nvPr/>
        </p:nvSpPr>
        <p:spPr>
          <a:xfrm>
            <a:off x="740590" y="4703874"/>
            <a:ext cx="8103993" cy="1477328"/>
          </a:xfrm>
          <a:prstGeom prst="rect">
            <a:avLst/>
          </a:prstGeom>
          <a:noFill/>
        </p:spPr>
        <p:txBody>
          <a:bodyPr wrap="square" lIns="0" tIns="0" rIns="0" bIns="0" rtlCol="0">
            <a:spAutoFit/>
          </a:bodyPr>
          <a:lstStyle/>
          <a:p>
            <a:pPr marL="285750" lvl="0" indent="-285750">
              <a:buFont typeface="Arial" panose="020B0604020202020204" pitchFamily="34" charset="0"/>
              <a:buChar char="•"/>
            </a:pPr>
            <a:r>
              <a:rPr lang="en-US" sz="1600" dirty="0"/>
              <a:t>Implementation reports on progress, include, but are not limited to, progress toward </a:t>
            </a:r>
            <a:r>
              <a:rPr lang="en-US" sz="1600" b="1" dirty="0"/>
              <a:t>metrics</a:t>
            </a:r>
            <a:r>
              <a:rPr lang="en-US" sz="1600" dirty="0"/>
              <a:t> and </a:t>
            </a:r>
            <a:r>
              <a:rPr lang="en-US" sz="1600" b="1" dirty="0"/>
              <a:t>use of allocated budget</a:t>
            </a:r>
            <a:r>
              <a:rPr lang="en-US" sz="1600" dirty="0"/>
              <a:t>. </a:t>
            </a:r>
          </a:p>
          <a:p>
            <a:pPr marL="285750" lvl="0" indent="-285750">
              <a:buFont typeface="Arial" panose="020B0604020202020204" pitchFamily="34" charset="0"/>
              <a:buChar char="•"/>
            </a:pPr>
            <a:endParaRPr lang="en-US" sz="1600" dirty="0">
              <a:cs typeface="Arial"/>
            </a:endParaRPr>
          </a:p>
          <a:p>
            <a:pPr marL="285750" lvl="0" indent="-285750">
              <a:buFont typeface="Arial" panose="020B0604020202020204" pitchFamily="34" charset="0"/>
              <a:buChar char="•"/>
            </a:pPr>
            <a:r>
              <a:rPr lang="en-US" sz="1600" dirty="0" err="1">
                <a:cs typeface="Arial"/>
              </a:rPr>
              <a:t>NomCom</a:t>
            </a:r>
            <a:r>
              <a:rPr lang="en-US" sz="1600" dirty="0">
                <a:cs typeface="Arial"/>
              </a:rPr>
              <a:t> RIWG will p</a:t>
            </a:r>
            <a:r>
              <a:rPr lang="en-US" sz="1600" dirty="0"/>
              <a:t>rovide, if necessary, more details on the </a:t>
            </a:r>
            <a:r>
              <a:rPr lang="en-US" sz="1600" b="1" dirty="0"/>
              <a:t>measurability of implementation progress</a:t>
            </a:r>
            <a:r>
              <a:rPr lang="en-US" sz="1600" dirty="0"/>
              <a:t> including </a:t>
            </a:r>
            <a:r>
              <a:rPr lang="en-US" sz="1600" b="1" dirty="0"/>
              <a:t>resource needs and budgetary implications</a:t>
            </a:r>
            <a:r>
              <a:rPr lang="en-US" sz="1600" dirty="0"/>
              <a:t>. The ICANN Board, through the OEC will review those detailed plans when released.</a:t>
            </a:r>
          </a:p>
        </p:txBody>
      </p:sp>
      <p:sp>
        <p:nvSpPr>
          <p:cNvPr id="38" name="TextBox 37">
            <a:extLst>
              <a:ext uri="{FF2B5EF4-FFF2-40B4-BE49-F238E27FC236}">
                <a16:creationId xmlns:a16="http://schemas.microsoft.com/office/drawing/2014/main" id="{FDF87F8C-D32E-1849-9326-610905565C19}"/>
              </a:ext>
            </a:extLst>
          </p:cNvPr>
          <p:cNvSpPr txBox="1"/>
          <p:nvPr/>
        </p:nvSpPr>
        <p:spPr>
          <a:xfrm>
            <a:off x="897819" y="903471"/>
            <a:ext cx="1746836" cy="276999"/>
          </a:xfrm>
          <a:prstGeom prst="rect">
            <a:avLst/>
          </a:prstGeom>
          <a:ln>
            <a:solidFill>
              <a:schemeClr val="accent4"/>
            </a:solidFill>
          </a:ln>
        </p:spPr>
        <p:style>
          <a:lnRef idx="2">
            <a:schemeClr val="accent2"/>
          </a:lnRef>
          <a:fillRef idx="1">
            <a:schemeClr val="lt1"/>
          </a:fillRef>
          <a:effectRef idx="0">
            <a:schemeClr val="accent2"/>
          </a:effectRef>
          <a:fontRef idx="minor">
            <a:schemeClr val="dk1"/>
          </a:fontRef>
        </p:style>
        <p:txBody>
          <a:bodyPr wrap="square" lIns="0" tIns="0" rIns="0" bIns="0" rtlCol="0">
            <a:spAutoFit/>
          </a:bodyPr>
          <a:lstStyle/>
          <a:p>
            <a:pPr algn="ctr"/>
            <a:r>
              <a:rPr lang="en-US" b="1" dirty="0">
                <a:solidFill>
                  <a:schemeClr val="accent4"/>
                </a:solidFill>
                <a:cs typeface="Source Sans Pro"/>
              </a:rPr>
              <a:t>Phase 1</a:t>
            </a:r>
          </a:p>
        </p:txBody>
      </p:sp>
      <p:sp>
        <p:nvSpPr>
          <p:cNvPr id="47" name="Oval 46">
            <a:extLst>
              <a:ext uri="{FF2B5EF4-FFF2-40B4-BE49-F238E27FC236}">
                <a16:creationId xmlns:a16="http://schemas.microsoft.com/office/drawing/2014/main" id="{D3143C4E-DC80-B242-8BE1-1F7670B8EE30}"/>
              </a:ext>
            </a:extLst>
          </p:cNvPr>
          <p:cNvSpPr/>
          <p:nvPr/>
        </p:nvSpPr>
        <p:spPr>
          <a:xfrm>
            <a:off x="7567188" y="2930000"/>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grpSp>
        <p:nvGrpSpPr>
          <p:cNvPr id="50" name="Group 49">
            <a:extLst>
              <a:ext uri="{FF2B5EF4-FFF2-40B4-BE49-F238E27FC236}">
                <a16:creationId xmlns:a16="http://schemas.microsoft.com/office/drawing/2014/main" id="{FD7C633A-C90A-8044-82A3-74CDFBE7002B}"/>
              </a:ext>
            </a:extLst>
          </p:cNvPr>
          <p:cNvGrpSpPr/>
          <p:nvPr/>
        </p:nvGrpSpPr>
        <p:grpSpPr>
          <a:xfrm>
            <a:off x="7020542" y="1255592"/>
            <a:ext cx="1263005" cy="1259550"/>
            <a:chOff x="569487" y="2043501"/>
            <a:chExt cx="1350486" cy="1346792"/>
          </a:xfrm>
        </p:grpSpPr>
        <p:sp>
          <p:nvSpPr>
            <p:cNvPr id="51" name="Teardrop 50">
              <a:extLst>
                <a:ext uri="{FF2B5EF4-FFF2-40B4-BE49-F238E27FC236}">
                  <a16:creationId xmlns:a16="http://schemas.microsoft.com/office/drawing/2014/main" id="{A3B3E071-41B2-3744-ABC4-C2F4DFA517A5}"/>
                </a:ext>
              </a:extLst>
            </p:cNvPr>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52" name="TextBox 51">
              <a:extLst>
                <a:ext uri="{FF2B5EF4-FFF2-40B4-BE49-F238E27FC236}">
                  <a16:creationId xmlns:a16="http://schemas.microsoft.com/office/drawing/2014/main" id="{07B49BFD-4E6D-B149-BFEA-7F12F4838689}"/>
                </a:ext>
              </a:extLst>
            </p:cNvPr>
            <p:cNvSpPr txBox="1"/>
            <p:nvPr/>
          </p:nvSpPr>
          <p:spPr>
            <a:xfrm>
              <a:off x="594799" y="2386020"/>
              <a:ext cx="1325174" cy="691099"/>
            </a:xfrm>
            <a:prstGeom prst="rect">
              <a:avLst/>
            </a:prstGeom>
            <a:noFill/>
          </p:spPr>
          <p:txBody>
            <a:bodyPr wrap="square" rtlCol="0">
              <a:normAutofit/>
            </a:bodyPr>
            <a:lstStyle/>
            <a:p>
              <a:pPr algn="ctr"/>
              <a:r>
                <a:rPr lang="en-US" dirty="0">
                  <a:solidFill>
                    <a:schemeClr val="bg1"/>
                  </a:solidFill>
                  <a:cs typeface="Arial"/>
                </a:rPr>
                <a:t>December 2020</a:t>
              </a:r>
            </a:p>
          </p:txBody>
        </p:sp>
      </p:grpSp>
      <p:sp>
        <p:nvSpPr>
          <p:cNvPr id="53" name="TextBox 52">
            <a:extLst>
              <a:ext uri="{FF2B5EF4-FFF2-40B4-BE49-F238E27FC236}">
                <a16:creationId xmlns:a16="http://schemas.microsoft.com/office/drawing/2014/main" id="{A934E300-F57D-BB49-8436-7E80DFAD8864}"/>
              </a:ext>
            </a:extLst>
          </p:cNvPr>
          <p:cNvSpPr txBox="1"/>
          <p:nvPr/>
        </p:nvSpPr>
        <p:spPr>
          <a:xfrm>
            <a:off x="6991082" y="3250178"/>
            <a:ext cx="1320995" cy="1117260"/>
          </a:xfrm>
          <a:prstGeom prst="rect">
            <a:avLst/>
          </a:prstGeom>
          <a:noFill/>
        </p:spPr>
        <p:txBody>
          <a:bodyPr wrap="square" rtlCol="0">
            <a:noAutofit/>
          </a:bodyPr>
          <a:lstStyle/>
          <a:p>
            <a:pPr algn="ctr"/>
            <a:r>
              <a:rPr lang="en-US" sz="1200" dirty="0"/>
              <a:t>Written implementation reports provided to the OEC* </a:t>
            </a:r>
            <a:endParaRPr lang="en-US" sz="1200" dirty="0">
              <a:cs typeface="Arial"/>
            </a:endParaRPr>
          </a:p>
          <a:p>
            <a:pPr algn="ctr"/>
            <a:endParaRPr lang="en-US" sz="1200" dirty="0">
              <a:cs typeface="Arial"/>
            </a:endParaRPr>
          </a:p>
        </p:txBody>
      </p:sp>
    </p:spTree>
    <p:extLst>
      <p:ext uri="{BB962C8B-B14F-4D97-AF65-F5344CB8AC3E}">
        <p14:creationId xmlns:p14="http://schemas.microsoft.com/office/powerpoint/2010/main" val="1469354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Detailed Implementation Plan and Recommendations</a:t>
            </a:r>
          </a:p>
        </p:txBody>
      </p:sp>
      <p:sp>
        <p:nvSpPr>
          <p:cNvPr id="5" name="Text Placeholder 4"/>
          <p:cNvSpPr>
            <a:spLocks noGrp="1"/>
          </p:cNvSpPr>
          <p:nvPr>
            <p:ph type="body" sz="quarter" idx="11"/>
          </p:nvPr>
        </p:nvSpPr>
        <p:spPr/>
        <p:txBody>
          <a:bodyPr/>
          <a:lstStyle/>
          <a:p>
            <a:r>
              <a:rPr lang="en-US" dirty="0"/>
              <a:t>Agenda Item #3</a:t>
            </a:r>
          </a:p>
        </p:txBody>
      </p:sp>
    </p:spTree>
    <p:extLst>
      <p:ext uri="{BB962C8B-B14F-4D97-AF65-F5344CB8AC3E}">
        <p14:creationId xmlns:p14="http://schemas.microsoft.com/office/powerpoint/2010/main" val="3150728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599B8-FDA6-2441-AEE3-326A4FEBE3FE}"/>
              </a:ext>
            </a:extLst>
          </p:cNvPr>
          <p:cNvSpPr>
            <a:spLocks noGrp="1"/>
          </p:cNvSpPr>
          <p:nvPr>
            <p:ph type="title"/>
          </p:nvPr>
        </p:nvSpPr>
        <p:spPr/>
        <p:txBody>
          <a:bodyPr/>
          <a:lstStyle/>
          <a:p>
            <a:r>
              <a:rPr lang="en-US" dirty="0"/>
              <a:t>Detailed Implementation Plan</a:t>
            </a:r>
          </a:p>
        </p:txBody>
      </p:sp>
      <p:sp>
        <p:nvSpPr>
          <p:cNvPr id="3" name="Rectangle 2">
            <a:extLst>
              <a:ext uri="{FF2B5EF4-FFF2-40B4-BE49-F238E27FC236}">
                <a16:creationId xmlns:a16="http://schemas.microsoft.com/office/drawing/2014/main" id="{5F3A5DB2-F2E3-FA4B-BDEA-AD9D66D58C88}"/>
              </a:ext>
            </a:extLst>
          </p:cNvPr>
          <p:cNvSpPr/>
          <p:nvPr/>
        </p:nvSpPr>
        <p:spPr>
          <a:xfrm>
            <a:off x="374904" y="1198073"/>
            <a:ext cx="8418222" cy="6093976"/>
          </a:xfrm>
          <a:prstGeom prst="rect">
            <a:avLst/>
          </a:prstGeom>
        </p:spPr>
        <p:txBody>
          <a:bodyPr wrap="square">
            <a:spAutoFit/>
          </a:bodyPr>
          <a:lstStyle/>
          <a:p>
            <a:pPr marL="285750" indent="-285750">
              <a:buFont typeface="Arial" panose="020B0604020202020204" pitchFamily="34" charset="0"/>
              <a:buChar char="•"/>
            </a:pPr>
            <a:r>
              <a:rPr lang="en-US" dirty="0" err="1"/>
              <a:t>NomComRIWG</a:t>
            </a:r>
            <a:r>
              <a:rPr lang="en-US" dirty="0"/>
              <a:t> drafted a </a:t>
            </a:r>
            <a:r>
              <a:rPr lang="en-US" b="1" dirty="0"/>
              <a:t>detailed implementation plan </a:t>
            </a:r>
            <a:r>
              <a:rPr lang="en-US" dirty="0"/>
              <a:t>setting out to provide for each of the twenty-seven (27) recommendations: </a:t>
            </a:r>
          </a:p>
          <a:p>
            <a:pPr marL="742950" lvl="1" indent="-285750">
              <a:buFont typeface="Arial" panose="020B0604020202020204" pitchFamily="34" charset="0"/>
              <a:buChar char="•"/>
            </a:pPr>
            <a:r>
              <a:rPr lang="en-US" dirty="0"/>
              <a:t>a </a:t>
            </a:r>
            <a:r>
              <a:rPr lang="en-US" b="1" dirty="0"/>
              <a:t>realistic timeline </a:t>
            </a:r>
            <a:r>
              <a:rPr lang="en-US" dirty="0"/>
              <a:t>for the implementation, </a:t>
            </a:r>
          </a:p>
          <a:p>
            <a:pPr marL="742950" lvl="1" indent="-285750">
              <a:buFont typeface="Arial" panose="020B0604020202020204" pitchFamily="34" charset="0"/>
              <a:buChar char="•"/>
            </a:pPr>
            <a:r>
              <a:rPr lang="en-US" dirty="0"/>
              <a:t>a definition of </a:t>
            </a:r>
            <a:r>
              <a:rPr lang="en-US" b="1" dirty="0"/>
              <a:t>desired outcomes</a:t>
            </a:r>
            <a:r>
              <a:rPr lang="en-US" dirty="0"/>
              <a:t>, </a:t>
            </a:r>
          </a:p>
          <a:p>
            <a:pPr marL="742950" lvl="1" indent="-285750">
              <a:buFont typeface="Arial" panose="020B0604020202020204" pitchFamily="34" charset="0"/>
              <a:buChar char="•"/>
            </a:pPr>
            <a:r>
              <a:rPr lang="en-US" dirty="0"/>
              <a:t>an </a:t>
            </a:r>
            <a:r>
              <a:rPr lang="en-US" b="1" dirty="0"/>
              <a:t>explanation of how the implementation addresses underlying issues</a:t>
            </a:r>
            <a:r>
              <a:rPr lang="en-US" dirty="0"/>
              <a:t> identified in the final report, </a:t>
            </a:r>
          </a:p>
          <a:p>
            <a:pPr marL="742950" lvl="1" indent="-285750">
              <a:buFont typeface="Arial" panose="020B0604020202020204" pitchFamily="34" charset="0"/>
              <a:buChar char="•"/>
            </a:pPr>
            <a:r>
              <a:rPr lang="en-US" dirty="0"/>
              <a:t>a way to </a:t>
            </a:r>
            <a:r>
              <a:rPr lang="en-US" b="1" dirty="0"/>
              <a:t>measure</a:t>
            </a:r>
            <a:r>
              <a:rPr lang="en-US" dirty="0"/>
              <a:t> </a:t>
            </a:r>
            <a:r>
              <a:rPr lang="en-US" b="1" dirty="0"/>
              <a:t>current state </a:t>
            </a:r>
            <a:r>
              <a:rPr lang="en-US" dirty="0"/>
              <a:t>as well as progress toward the desired outcome, </a:t>
            </a:r>
          </a:p>
          <a:p>
            <a:pPr marL="742950" lvl="1" indent="-285750">
              <a:buFont typeface="Arial" panose="020B0604020202020204" pitchFamily="34" charset="0"/>
              <a:buChar char="•"/>
            </a:pPr>
            <a:r>
              <a:rPr lang="en-US" dirty="0"/>
              <a:t>details on the </a:t>
            </a:r>
            <a:r>
              <a:rPr lang="en-US" b="1" dirty="0"/>
              <a:t>expected budgetary implications </a:t>
            </a:r>
            <a:r>
              <a:rPr lang="en-US" dirty="0"/>
              <a:t>for each of the implementation steps.  </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Recommendations were assessed to define which are:</a:t>
            </a:r>
          </a:p>
          <a:p>
            <a:pPr marL="742950" lvl="1" indent="-285750">
              <a:buFont typeface="Arial" panose="020B0604020202020204" pitchFamily="34" charset="0"/>
              <a:buChar char="•"/>
            </a:pPr>
            <a:r>
              <a:rPr lang="en-US" dirty="0"/>
              <a:t>Easy-to-implement and/or least costly improvements = 11 </a:t>
            </a:r>
          </a:p>
          <a:p>
            <a:pPr marL="742950" lvl="1" indent="-285750">
              <a:buFont typeface="Arial" panose="020B0604020202020204" pitchFamily="34" charset="0"/>
              <a:buChar char="•"/>
            </a:pPr>
            <a:r>
              <a:rPr lang="en-US" dirty="0"/>
              <a:t>Normal-to-implement and/or normal costly improvements = 11</a:t>
            </a:r>
          </a:p>
          <a:p>
            <a:pPr marL="742950" lvl="1" indent="-285750">
              <a:buFont typeface="Arial" panose="020B0604020202020204" pitchFamily="34" charset="0"/>
              <a:buChar char="•"/>
            </a:pPr>
            <a:r>
              <a:rPr lang="en-US" dirty="0"/>
              <a:t>Difficult-to-implement and/or difficult costly improvements = 5</a:t>
            </a:r>
          </a:p>
          <a:p>
            <a:endParaRPr lang="en-US" dirty="0"/>
          </a:p>
          <a:p>
            <a:pPr lvl="0"/>
            <a:endParaRPr lang="en-US" dirty="0">
              <a:cs typeface="Arial"/>
            </a:endParaRPr>
          </a:p>
          <a:p>
            <a:pPr marL="285750" indent="-285750">
              <a:buFont typeface="Arial" panose="020B0604020202020204" pitchFamily="34" charset="0"/>
              <a:buChar char="•"/>
            </a:pPr>
            <a:endParaRPr lang="en-US" dirty="0">
              <a:cs typeface="Arial"/>
            </a:endParaRPr>
          </a:p>
          <a:p>
            <a:pPr marL="285750" indent="-285750">
              <a:buFont typeface="Arial" panose="020B0604020202020204" pitchFamily="34" charset="0"/>
              <a:buChar char="•"/>
            </a:pPr>
            <a:endParaRPr lang="en-US" sz="2400" dirty="0">
              <a:cs typeface="Arial"/>
            </a:endParaRPr>
          </a:p>
          <a:p>
            <a:pPr marL="285750" indent="-285750">
              <a:buFont typeface="Arial" panose="020B0604020202020204" pitchFamily="34" charset="0"/>
              <a:buChar char="•"/>
            </a:pPr>
            <a:endParaRPr lang="en-US" sz="2400" dirty="0">
              <a:cs typeface="Arial"/>
            </a:endParaRP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814974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599B8-FDA6-2441-AEE3-326A4FEBE3FE}"/>
              </a:ext>
            </a:extLst>
          </p:cNvPr>
          <p:cNvSpPr>
            <a:spLocks noGrp="1"/>
          </p:cNvSpPr>
          <p:nvPr>
            <p:ph type="title"/>
          </p:nvPr>
        </p:nvSpPr>
        <p:spPr/>
        <p:txBody>
          <a:bodyPr/>
          <a:lstStyle/>
          <a:p>
            <a:r>
              <a:rPr lang="en-US" dirty="0"/>
              <a:t>Recommendations</a:t>
            </a:r>
          </a:p>
        </p:txBody>
      </p:sp>
      <p:graphicFrame>
        <p:nvGraphicFramePr>
          <p:cNvPr id="4" name="Table 3">
            <a:extLst>
              <a:ext uri="{FF2B5EF4-FFF2-40B4-BE49-F238E27FC236}">
                <a16:creationId xmlns:a16="http://schemas.microsoft.com/office/drawing/2014/main" id="{A3A4AC67-99CE-154B-A606-0EC258DEF747}"/>
              </a:ext>
            </a:extLst>
          </p:cNvPr>
          <p:cNvGraphicFramePr>
            <a:graphicFrameLocks noGrp="1"/>
          </p:cNvGraphicFramePr>
          <p:nvPr>
            <p:extLst>
              <p:ext uri="{D42A27DB-BD31-4B8C-83A1-F6EECF244321}">
                <p14:modId xmlns:p14="http://schemas.microsoft.com/office/powerpoint/2010/main" val="312551280"/>
              </p:ext>
            </p:extLst>
          </p:nvPr>
        </p:nvGraphicFramePr>
        <p:xfrm>
          <a:off x="326443" y="1639877"/>
          <a:ext cx="8491113" cy="2240887"/>
        </p:xfrm>
        <a:graphic>
          <a:graphicData uri="http://schemas.openxmlformats.org/drawingml/2006/table">
            <a:tbl>
              <a:tblPr firstRow="1" bandRow="1">
                <a:tableStyleId>{21E4AEA4-8DFA-4A89-87EB-49C32662AFE0}</a:tableStyleId>
              </a:tblPr>
              <a:tblGrid>
                <a:gridCol w="2979313">
                  <a:extLst>
                    <a:ext uri="{9D8B030D-6E8A-4147-A177-3AD203B41FA5}">
                      <a16:colId xmlns:a16="http://schemas.microsoft.com/office/drawing/2014/main" val="900639544"/>
                    </a:ext>
                  </a:extLst>
                </a:gridCol>
                <a:gridCol w="538480">
                  <a:extLst>
                    <a:ext uri="{9D8B030D-6E8A-4147-A177-3AD203B41FA5}">
                      <a16:colId xmlns:a16="http://schemas.microsoft.com/office/drawing/2014/main" val="3904660839"/>
                    </a:ext>
                  </a:extLst>
                </a:gridCol>
                <a:gridCol w="538480">
                  <a:extLst>
                    <a:ext uri="{9D8B030D-6E8A-4147-A177-3AD203B41FA5}">
                      <a16:colId xmlns:a16="http://schemas.microsoft.com/office/drawing/2014/main" val="2431540304"/>
                    </a:ext>
                  </a:extLst>
                </a:gridCol>
                <a:gridCol w="538480">
                  <a:extLst>
                    <a:ext uri="{9D8B030D-6E8A-4147-A177-3AD203B41FA5}">
                      <a16:colId xmlns:a16="http://schemas.microsoft.com/office/drawing/2014/main" val="3230592912"/>
                    </a:ext>
                  </a:extLst>
                </a:gridCol>
                <a:gridCol w="538480">
                  <a:extLst>
                    <a:ext uri="{9D8B030D-6E8A-4147-A177-3AD203B41FA5}">
                      <a16:colId xmlns:a16="http://schemas.microsoft.com/office/drawing/2014/main" val="1055515213"/>
                    </a:ext>
                  </a:extLst>
                </a:gridCol>
                <a:gridCol w="538480">
                  <a:extLst>
                    <a:ext uri="{9D8B030D-6E8A-4147-A177-3AD203B41FA5}">
                      <a16:colId xmlns:a16="http://schemas.microsoft.com/office/drawing/2014/main" val="2220418919"/>
                    </a:ext>
                  </a:extLst>
                </a:gridCol>
                <a:gridCol w="538480">
                  <a:extLst>
                    <a:ext uri="{9D8B030D-6E8A-4147-A177-3AD203B41FA5}">
                      <a16:colId xmlns:a16="http://schemas.microsoft.com/office/drawing/2014/main" val="1917318904"/>
                    </a:ext>
                  </a:extLst>
                </a:gridCol>
                <a:gridCol w="538480">
                  <a:extLst>
                    <a:ext uri="{9D8B030D-6E8A-4147-A177-3AD203B41FA5}">
                      <a16:colId xmlns:a16="http://schemas.microsoft.com/office/drawing/2014/main" val="2830628675"/>
                    </a:ext>
                  </a:extLst>
                </a:gridCol>
                <a:gridCol w="538480">
                  <a:extLst>
                    <a:ext uri="{9D8B030D-6E8A-4147-A177-3AD203B41FA5}">
                      <a16:colId xmlns:a16="http://schemas.microsoft.com/office/drawing/2014/main" val="2175071533"/>
                    </a:ext>
                  </a:extLst>
                </a:gridCol>
                <a:gridCol w="538480">
                  <a:extLst>
                    <a:ext uri="{9D8B030D-6E8A-4147-A177-3AD203B41FA5}">
                      <a16:colId xmlns:a16="http://schemas.microsoft.com/office/drawing/2014/main" val="1121213264"/>
                    </a:ext>
                  </a:extLst>
                </a:gridCol>
                <a:gridCol w="665480">
                  <a:extLst>
                    <a:ext uri="{9D8B030D-6E8A-4147-A177-3AD203B41FA5}">
                      <a16:colId xmlns:a16="http://schemas.microsoft.com/office/drawing/2014/main" val="4279723001"/>
                    </a:ext>
                  </a:extLst>
                </a:gridCol>
              </a:tblGrid>
              <a:tr h="386687">
                <a:tc>
                  <a:txBody>
                    <a:bodyPr/>
                    <a:lstStyle/>
                    <a:p>
                      <a:endParaRPr lang="en-US" sz="1600" b="1" dirty="0"/>
                    </a:p>
                  </a:txBody>
                  <a:tcPr/>
                </a:tc>
                <a:tc>
                  <a:txBody>
                    <a:bodyPr/>
                    <a:lstStyle/>
                    <a:p>
                      <a:r>
                        <a:rPr lang="en-US" sz="1600" b="1" dirty="0"/>
                        <a:t>R1</a:t>
                      </a:r>
                    </a:p>
                  </a:txBody>
                  <a:tcPr/>
                </a:tc>
                <a:tc>
                  <a:txBody>
                    <a:bodyPr/>
                    <a:lstStyle/>
                    <a:p>
                      <a:r>
                        <a:rPr lang="en-US" sz="1600" b="1" dirty="0"/>
                        <a:t>R2</a:t>
                      </a:r>
                    </a:p>
                  </a:txBody>
                  <a:tcPr/>
                </a:tc>
                <a:tc>
                  <a:txBody>
                    <a:bodyPr/>
                    <a:lstStyle/>
                    <a:p>
                      <a:r>
                        <a:rPr lang="en-US" sz="1600" b="1" dirty="0"/>
                        <a:t>R3</a:t>
                      </a:r>
                    </a:p>
                  </a:txBody>
                  <a:tcPr/>
                </a:tc>
                <a:tc>
                  <a:txBody>
                    <a:bodyPr/>
                    <a:lstStyle/>
                    <a:p>
                      <a:r>
                        <a:rPr lang="en-US" sz="1600" b="1" dirty="0"/>
                        <a:t>R4</a:t>
                      </a:r>
                    </a:p>
                  </a:txBody>
                  <a:tcPr/>
                </a:tc>
                <a:tc>
                  <a:txBody>
                    <a:bodyPr/>
                    <a:lstStyle/>
                    <a:p>
                      <a:r>
                        <a:rPr lang="en-US" sz="1600" b="1" dirty="0"/>
                        <a:t>R5</a:t>
                      </a:r>
                    </a:p>
                  </a:txBody>
                  <a:tcPr/>
                </a:tc>
                <a:tc>
                  <a:txBody>
                    <a:bodyPr/>
                    <a:lstStyle/>
                    <a:p>
                      <a:r>
                        <a:rPr lang="en-US" sz="1600" b="1" dirty="0"/>
                        <a:t>R6</a:t>
                      </a:r>
                    </a:p>
                  </a:txBody>
                  <a:tcPr/>
                </a:tc>
                <a:tc>
                  <a:txBody>
                    <a:bodyPr/>
                    <a:lstStyle/>
                    <a:p>
                      <a:r>
                        <a:rPr lang="en-US" sz="1600" b="1" dirty="0"/>
                        <a:t>R7</a:t>
                      </a:r>
                    </a:p>
                  </a:txBody>
                  <a:tcPr/>
                </a:tc>
                <a:tc>
                  <a:txBody>
                    <a:bodyPr/>
                    <a:lstStyle/>
                    <a:p>
                      <a:r>
                        <a:rPr lang="en-US" sz="1600" b="1" dirty="0"/>
                        <a:t>R8</a:t>
                      </a:r>
                    </a:p>
                  </a:txBody>
                  <a:tcPr/>
                </a:tc>
                <a:tc>
                  <a:txBody>
                    <a:bodyPr/>
                    <a:lstStyle/>
                    <a:p>
                      <a:r>
                        <a:rPr lang="en-US" sz="1600" b="1" dirty="0"/>
                        <a:t>R9</a:t>
                      </a:r>
                    </a:p>
                  </a:txBody>
                  <a:tcPr/>
                </a:tc>
                <a:tc>
                  <a:txBody>
                    <a:bodyPr/>
                    <a:lstStyle/>
                    <a:p>
                      <a:r>
                        <a:rPr lang="en-US" sz="1600" b="1" dirty="0"/>
                        <a:t>R10</a:t>
                      </a:r>
                    </a:p>
                  </a:txBody>
                  <a:tcPr/>
                </a:tc>
                <a:extLst>
                  <a:ext uri="{0D108BD9-81ED-4DB2-BD59-A6C34878D82A}">
                    <a16:rowId xmlns:a16="http://schemas.microsoft.com/office/drawing/2014/main" val="3504890397"/>
                  </a:ext>
                </a:extLst>
              </a:tr>
              <a:tr h="370840">
                <a:tc>
                  <a:txBody>
                    <a:bodyPr/>
                    <a:lstStyle/>
                    <a:p>
                      <a:r>
                        <a:rPr lang="en-US" sz="1400" b="1" dirty="0"/>
                        <a:t>Outreach</a:t>
                      </a:r>
                    </a:p>
                  </a:txBody>
                  <a:tcP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endParaRPr lang="en-US" sz="1600" b="1" dirty="0"/>
                    </a:p>
                  </a:txBody>
                  <a:tcPr anchor="ctr"/>
                </a:tc>
                <a:tc>
                  <a:txBody>
                    <a:bodyPr/>
                    <a:lstStyle/>
                    <a:p>
                      <a:pPr algn="ctr"/>
                      <a:r>
                        <a:rPr lang="en-US" sz="1600" b="1" dirty="0"/>
                        <a:t>X</a:t>
                      </a:r>
                    </a:p>
                  </a:txBody>
                  <a:tcPr anchor="ctr"/>
                </a:tc>
                <a:tc>
                  <a:txBody>
                    <a:bodyPr/>
                    <a:lstStyle/>
                    <a:p>
                      <a:pPr algn="ctr"/>
                      <a:r>
                        <a:rPr lang="en-US" sz="1600" b="1" dirty="0"/>
                        <a:t>X</a:t>
                      </a:r>
                    </a:p>
                  </a:txBody>
                  <a:tcPr anchor="ctr"/>
                </a:tc>
                <a:extLst>
                  <a:ext uri="{0D108BD9-81ED-4DB2-BD59-A6C34878D82A}">
                    <a16:rowId xmlns:a16="http://schemas.microsoft.com/office/drawing/2014/main" val="1493373371"/>
                  </a:ext>
                </a:extLst>
              </a:tr>
              <a:tr h="370840">
                <a:tc>
                  <a:txBody>
                    <a:bodyPr/>
                    <a:lstStyle/>
                    <a:p>
                      <a:r>
                        <a:rPr lang="en-US" sz="1400" b="1" dirty="0" err="1"/>
                        <a:t>NomCom</a:t>
                      </a:r>
                      <a:r>
                        <a:rPr lang="en-US" sz="1400" b="1" dirty="0"/>
                        <a:t> Operating Procedures</a:t>
                      </a:r>
                    </a:p>
                  </a:txBody>
                  <a:tcPr/>
                </a:tc>
                <a:tc>
                  <a:txBody>
                    <a:bodyPr/>
                    <a:lstStyle/>
                    <a:p>
                      <a:pPr algn="ctr"/>
                      <a:endParaRPr lang="en-US" sz="1600" b="1" dirty="0"/>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r>
                        <a:rPr lang="en-US" sz="1600" b="1" dirty="0"/>
                        <a:t>X</a:t>
                      </a:r>
                    </a:p>
                  </a:txBody>
                  <a:tcPr anchor="ctr"/>
                </a:tc>
                <a:tc>
                  <a:txBody>
                    <a:bodyPr/>
                    <a:lstStyle/>
                    <a:p>
                      <a:pPr algn="ctr"/>
                      <a:endParaRPr lang="en-US" sz="1600" b="1" dirty="0"/>
                    </a:p>
                  </a:txBody>
                  <a:tcPr anchor="ctr"/>
                </a:tc>
                <a:tc>
                  <a:txBody>
                    <a:bodyPr/>
                    <a:lstStyle/>
                    <a:p>
                      <a:pPr algn="ctr"/>
                      <a:r>
                        <a:rPr lang="en-US" sz="1600" b="1" dirty="0"/>
                        <a:t>X</a:t>
                      </a:r>
                    </a:p>
                  </a:txBody>
                  <a:tcPr anchor="ctr"/>
                </a:tc>
                <a:tc>
                  <a:txBody>
                    <a:bodyPr/>
                    <a:lstStyle/>
                    <a:p>
                      <a:pPr algn="ctr"/>
                      <a:endParaRPr lang="en-US" sz="1600" b="1" dirty="0"/>
                    </a:p>
                  </a:txBody>
                  <a:tcPr anchor="ctr"/>
                </a:tc>
                <a:extLst>
                  <a:ext uri="{0D108BD9-81ED-4DB2-BD59-A6C34878D82A}">
                    <a16:rowId xmlns:a16="http://schemas.microsoft.com/office/drawing/2014/main" val="3929874846"/>
                  </a:ext>
                </a:extLst>
              </a:tr>
              <a:tr h="370840">
                <a:tc>
                  <a:txBody>
                    <a:bodyPr/>
                    <a:lstStyle/>
                    <a:p>
                      <a:r>
                        <a:rPr lang="en-US" sz="1400" b="1" dirty="0"/>
                        <a:t>Public Comment</a:t>
                      </a:r>
                    </a:p>
                  </a:txBody>
                  <a:tcP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r>
                        <a:rPr lang="en-US" sz="1600" b="1" dirty="0"/>
                        <a:t>X</a:t>
                      </a:r>
                    </a:p>
                  </a:txBody>
                  <a:tcPr anchor="ctr"/>
                </a:tc>
                <a:tc>
                  <a:txBody>
                    <a:bodyPr/>
                    <a:lstStyle/>
                    <a:p>
                      <a:pPr algn="ctr"/>
                      <a:endParaRPr lang="en-US" sz="1600" b="1"/>
                    </a:p>
                  </a:txBody>
                  <a:tcPr anchor="ctr"/>
                </a:tc>
                <a:tc>
                  <a:txBody>
                    <a:bodyPr/>
                    <a:lstStyle/>
                    <a:p>
                      <a:pPr algn="ctr"/>
                      <a:r>
                        <a:rPr lang="en-US" sz="1600" b="1" dirty="0"/>
                        <a:t>X</a:t>
                      </a:r>
                    </a:p>
                  </a:txBody>
                  <a:tcPr anchor="ctr"/>
                </a:tc>
                <a:tc>
                  <a:txBody>
                    <a:bodyPr/>
                    <a:lstStyle/>
                    <a:p>
                      <a:pPr algn="ctr"/>
                      <a:r>
                        <a:rPr lang="en-US" sz="1600" b="1" dirty="0"/>
                        <a:t>X</a:t>
                      </a:r>
                    </a:p>
                  </a:txBody>
                  <a:tcPr anchor="ctr"/>
                </a:tc>
                <a:extLst>
                  <a:ext uri="{0D108BD9-81ED-4DB2-BD59-A6C34878D82A}">
                    <a16:rowId xmlns:a16="http://schemas.microsoft.com/office/drawing/2014/main" val="3472886342"/>
                  </a:ext>
                </a:extLst>
              </a:tr>
              <a:tr h="370840">
                <a:tc>
                  <a:txBody>
                    <a:bodyPr/>
                    <a:lstStyle/>
                    <a:p>
                      <a:r>
                        <a:rPr lang="en-US" sz="1400" b="1" dirty="0"/>
                        <a:t>Bylaws Change</a:t>
                      </a:r>
                    </a:p>
                  </a:txBody>
                  <a:tcP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dirty="0"/>
                    </a:p>
                  </a:txBody>
                  <a:tcPr anchor="ctr"/>
                </a:tc>
                <a:tc>
                  <a:txBody>
                    <a:bodyPr/>
                    <a:lstStyle/>
                    <a:p>
                      <a:pPr algn="ctr"/>
                      <a:endParaRPr lang="en-US" sz="1600" b="1"/>
                    </a:p>
                  </a:txBody>
                  <a:tcPr anchor="ctr"/>
                </a:tc>
                <a:tc>
                  <a:txBody>
                    <a:bodyPr/>
                    <a:lstStyle/>
                    <a:p>
                      <a:pPr algn="ctr"/>
                      <a:r>
                        <a:rPr lang="en-US" sz="1600" b="1" dirty="0"/>
                        <a:t>X</a:t>
                      </a:r>
                    </a:p>
                  </a:txBody>
                  <a:tcPr anchor="ctr"/>
                </a:tc>
                <a:tc>
                  <a:txBody>
                    <a:bodyPr/>
                    <a:lstStyle/>
                    <a:p>
                      <a:pPr algn="ctr"/>
                      <a:endParaRPr lang="en-US" sz="1600" b="1" dirty="0"/>
                    </a:p>
                  </a:txBody>
                  <a:tcPr anchor="ctr"/>
                </a:tc>
                <a:tc>
                  <a:txBody>
                    <a:bodyPr/>
                    <a:lstStyle/>
                    <a:p>
                      <a:pPr algn="ctr"/>
                      <a:r>
                        <a:rPr lang="en-US" sz="1600" b="1" dirty="0"/>
                        <a:t>X</a:t>
                      </a:r>
                    </a:p>
                  </a:txBody>
                  <a:tcPr anchor="ctr"/>
                </a:tc>
                <a:tc>
                  <a:txBody>
                    <a:bodyPr/>
                    <a:lstStyle/>
                    <a:p>
                      <a:pPr algn="ctr"/>
                      <a:r>
                        <a:rPr lang="en-US" sz="1600" b="1" dirty="0"/>
                        <a:t>X</a:t>
                      </a:r>
                    </a:p>
                  </a:txBody>
                  <a:tcPr anchor="ctr"/>
                </a:tc>
                <a:extLst>
                  <a:ext uri="{0D108BD9-81ED-4DB2-BD59-A6C34878D82A}">
                    <a16:rowId xmlns:a16="http://schemas.microsoft.com/office/drawing/2014/main" val="2060917421"/>
                  </a:ext>
                </a:extLst>
              </a:tr>
              <a:tr h="370840">
                <a:tc>
                  <a:txBody>
                    <a:bodyPr/>
                    <a:lstStyle/>
                    <a:p>
                      <a:r>
                        <a:rPr lang="en-US" sz="1400" b="1" dirty="0"/>
                        <a:t>Budget Impact</a:t>
                      </a:r>
                    </a:p>
                  </a:txBody>
                  <a:tcPr/>
                </a:tc>
                <a:tc>
                  <a:txBody>
                    <a:bodyPr/>
                    <a:lstStyle/>
                    <a:p>
                      <a:pPr algn="ctr"/>
                      <a:endParaRPr lang="en-US" sz="1600" b="1"/>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endParaRPr lang="en-US" sz="1600" b="1"/>
                    </a:p>
                  </a:txBody>
                  <a:tcPr anchor="ctr"/>
                </a:tc>
                <a:tc>
                  <a:txBody>
                    <a:bodyPr/>
                    <a:lstStyle/>
                    <a:p>
                      <a:pPr algn="ctr"/>
                      <a:endParaRPr lang="en-US" sz="1600" b="1" dirty="0"/>
                    </a:p>
                  </a:txBody>
                  <a:tcPr anchor="ctr"/>
                </a:tc>
                <a:tc>
                  <a:txBody>
                    <a:bodyPr/>
                    <a:lstStyle/>
                    <a:p>
                      <a:pPr algn="ctr"/>
                      <a:endParaRPr lang="en-US" sz="1600" b="1" dirty="0"/>
                    </a:p>
                  </a:txBody>
                  <a:tcPr anchor="ctr"/>
                </a:tc>
                <a:extLst>
                  <a:ext uri="{0D108BD9-81ED-4DB2-BD59-A6C34878D82A}">
                    <a16:rowId xmlns:a16="http://schemas.microsoft.com/office/drawing/2014/main" val="837054216"/>
                  </a:ext>
                </a:extLst>
              </a:tr>
            </a:tbl>
          </a:graphicData>
        </a:graphic>
      </p:graphicFrame>
      <p:sp>
        <p:nvSpPr>
          <p:cNvPr id="7" name="Rectangle 6">
            <a:extLst>
              <a:ext uri="{FF2B5EF4-FFF2-40B4-BE49-F238E27FC236}">
                <a16:creationId xmlns:a16="http://schemas.microsoft.com/office/drawing/2014/main" id="{811D04B9-FEE6-7A46-84DA-748229161004}"/>
              </a:ext>
            </a:extLst>
          </p:cNvPr>
          <p:cNvSpPr/>
          <p:nvPr/>
        </p:nvSpPr>
        <p:spPr>
          <a:xfrm>
            <a:off x="374904" y="853651"/>
            <a:ext cx="8182942" cy="646331"/>
          </a:xfrm>
          <a:prstGeom prst="rect">
            <a:avLst/>
          </a:prstGeom>
        </p:spPr>
        <p:txBody>
          <a:bodyPr wrap="square">
            <a:spAutoFit/>
          </a:bodyPr>
          <a:lstStyle/>
          <a:p>
            <a:pPr marL="285750" indent="-285750">
              <a:buFont typeface="Arial" panose="020B0604020202020204" pitchFamily="34" charset="0"/>
              <a:buChar char="•"/>
            </a:pPr>
            <a:r>
              <a:rPr lang="en-US" dirty="0"/>
              <a:t>Which processes/milestones are part of these recommendations, and how will they affect ICANN community?</a:t>
            </a:r>
          </a:p>
        </p:txBody>
      </p:sp>
      <p:graphicFrame>
        <p:nvGraphicFramePr>
          <p:cNvPr id="5" name="Table 4">
            <a:extLst>
              <a:ext uri="{FF2B5EF4-FFF2-40B4-BE49-F238E27FC236}">
                <a16:creationId xmlns:a16="http://schemas.microsoft.com/office/drawing/2014/main" id="{AA4FAA36-1AA5-5B47-8CC0-18D5E6A7F0DB}"/>
              </a:ext>
            </a:extLst>
          </p:cNvPr>
          <p:cNvGraphicFramePr>
            <a:graphicFrameLocks noGrp="1"/>
          </p:cNvGraphicFramePr>
          <p:nvPr>
            <p:extLst>
              <p:ext uri="{D42A27DB-BD31-4B8C-83A1-F6EECF244321}">
                <p14:modId xmlns:p14="http://schemas.microsoft.com/office/powerpoint/2010/main" val="2143709684"/>
              </p:ext>
            </p:extLst>
          </p:nvPr>
        </p:nvGraphicFramePr>
        <p:xfrm>
          <a:off x="326443" y="3973171"/>
          <a:ext cx="8301342" cy="2225040"/>
        </p:xfrm>
        <a:graphic>
          <a:graphicData uri="http://schemas.openxmlformats.org/drawingml/2006/table">
            <a:tbl>
              <a:tblPr firstRow="1" bandRow="1">
                <a:tableStyleId>{21E4AEA4-8DFA-4A89-87EB-49C32662AFE0}</a:tableStyleId>
              </a:tblPr>
              <a:tblGrid>
                <a:gridCol w="3051239">
                  <a:extLst>
                    <a:ext uri="{9D8B030D-6E8A-4147-A177-3AD203B41FA5}">
                      <a16:colId xmlns:a16="http://schemas.microsoft.com/office/drawing/2014/main" val="900639544"/>
                    </a:ext>
                  </a:extLst>
                </a:gridCol>
                <a:gridCol w="600265">
                  <a:extLst>
                    <a:ext uri="{9D8B030D-6E8A-4147-A177-3AD203B41FA5}">
                      <a16:colId xmlns:a16="http://schemas.microsoft.com/office/drawing/2014/main" val="3904660839"/>
                    </a:ext>
                  </a:extLst>
                </a:gridCol>
                <a:gridCol w="581186">
                  <a:extLst>
                    <a:ext uri="{9D8B030D-6E8A-4147-A177-3AD203B41FA5}">
                      <a16:colId xmlns:a16="http://schemas.microsoft.com/office/drawing/2014/main" val="2431540304"/>
                    </a:ext>
                  </a:extLst>
                </a:gridCol>
                <a:gridCol w="590110">
                  <a:extLst>
                    <a:ext uri="{9D8B030D-6E8A-4147-A177-3AD203B41FA5}">
                      <a16:colId xmlns:a16="http://schemas.microsoft.com/office/drawing/2014/main" val="3230592912"/>
                    </a:ext>
                  </a:extLst>
                </a:gridCol>
                <a:gridCol w="595416">
                  <a:extLst>
                    <a:ext uri="{9D8B030D-6E8A-4147-A177-3AD203B41FA5}">
                      <a16:colId xmlns:a16="http://schemas.microsoft.com/office/drawing/2014/main" val="1055515213"/>
                    </a:ext>
                  </a:extLst>
                </a:gridCol>
                <a:gridCol w="574451">
                  <a:extLst>
                    <a:ext uri="{9D8B030D-6E8A-4147-A177-3AD203B41FA5}">
                      <a16:colId xmlns:a16="http://schemas.microsoft.com/office/drawing/2014/main" val="2220418919"/>
                    </a:ext>
                  </a:extLst>
                </a:gridCol>
                <a:gridCol w="595416">
                  <a:extLst>
                    <a:ext uri="{9D8B030D-6E8A-4147-A177-3AD203B41FA5}">
                      <a16:colId xmlns:a16="http://schemas.microsoft.com/office/drawing/2014/main" val="1917318904"/>
                    </a:ext>
                  </a:extLst>
                </a:gridCol>
                <a:gridCol w="574451">
                  <a:extLst>
                    <a:ext uri="{9D8B030D-6E8A-4147-A177-3AD203B41FA5}">
                      <a16:colId xmlns:a16="http://schemas.microsoft.com/office/drawing/2014/main" val="2830628675"/>
                    </a:ext>
                  </a:extLst>
                </a:gridCol>
                <a:gridCol w="569404">
                  <a:extLst>
                    <a:ext uri="{9D8B030D-6E8A-4147-A177-3AD203B41FA5}">
                      <a16:colId xmlns:a16="http://schemas.microsoft.com/office/drawing/2014/main" val="2175071533"/>
                    </a:ext>
                  </a:extLst>
                </a:gridCol>
                <a:gridCol w="569404">
                  <a:extLst>
                    <a:ext uri="{9D8B030D-6E8A-4147-A177-3AD203B41FA5}">
                      <a16:colId xmlns:a16="http://schemas.microsoft.com/office/drawing/2014/main" val="1677996740"/>
                    </a:ext>
                  </a:extLst>
                </a:gridCol>
              </a:tblGrid>
              <a:tr h="370840">
                <a:tc>
                  <a:txBody>
                    <a:bodyPr/>
                    <a:lstStyle/>
                    <a:p>
                      <a:endParaRPr lang="en-US" sz="1600" b="1" dirty="0"/>
                    </a:p>
                  </a:txBody>
                  <a:tcPr/>
                </a:tc>
                <a:tc>
                  <a:txBody>
                    <a:bodyPr/>
                    <a:lstStyle/>
                    <a:p>
                      <a:pPr algn="ctr"/>
                      <a:r>
                        <a:rPr lang="en-US" sz="1600" b="1" dirty="0"/>
                        <a:t>R11</a:t>
                      </a:r>
                    </a:p>
                  </a:txBody>
                  <a:tcPr anchor="ctr"/>
                </a:tc>
                <a:tc>
                  <a:txBody>
                    <a:bodyPr/>
                    <a:lstStyle/>
                    <a:p>
                      <a:pPr algn="ctr"/>
                      <a:r>
                        <a:rPr lang="en-US" sz="1600" b="1" dirty="0"/>
                        <a:t>R12</a:t>
                      </a:r>
                    </a:p>
                  </a:txBody>
                  <a:tcPr anchor="ctr"/>
                </a:tc>
                <a:tc>
                  <a:txBody>
                    <a:bodyPr/>
                    <a:lstStyle/>
                    <a:p>
                      <a:pPr algn="ctr"/>
                      <a:r>
                        <a:rPr lang="en-US" sz="1600" b="1" dirty="0"/>
                        <a:t>R13</a:t>
                      </a:r>
                    </a:p>
                  </a:txBody>
                  <a:tcPr anchor="ctr"/>
                </a:tc>
                <a:tc>
                  <a:txBody>
                    <a:bodyPr/>
                    <a:lstStyle/>
                    <a:p>
                      <a:pPr algn="ctr"/>
                      <a:r>
                        <a:rPr lang="en-US" sz="1600" b="1" dirty="0"/>
                        <a:t>R14</a:t>
                      </a:r>
                    </a:p>
                  </a:txBody>
                  <a:tcPr anchor="ctr"/>
                </a:tc>
                <a:tc>
                  <a:txBody>
                    <a:bodyPr/>
                    <a:lstStyle/>
                    <a:p>
                      <a:pPr algn="ctr"/>
                      <a:r>
                        <a:rPr lang="en-US" sz="1600" b="1" dirty="0"/>
                        <a:t>R15</a:t>
                      </a:r>
                    </a:p>
                  </a:txBody>
                  <a:tcPr anchor="ctr"/>
                </a:tc>
                <a:tc>
                  <a:txBody>
                    <a:bodyPr/>
                    <a:lstStyle/>
                    <a:p>
                      <a:pPr algn="ctr"/>
                      <a:r>
                        <a:rPr lang="en-US" sz="1600" b="1" dirty="0"/>
                        <a:t>R16</a:t>
                      </a:r>
                    </a:p>
                  </a:txBody>
                  <a:tcPr anchor="ctr"/>
                </a:tc>
                <a:tc>
                  <a:txBody>
                    <a:bodyPr/>
                    <a:lstStyle/>
                    <a:p>
                      <a:pPr algn="ctr"/>
                      <a:r>
                        <a:rPr lang="en-US" sz="1600" b="1" dirty="0"/>
                        <a:t>R17</a:t>
                      </a:r>
                    </a:p>
                  </a:txBody>
                  <a:tcPr anchor="ctr"/>
                </a:tc>
                <a:tc>
                  <a:txBody>
                    <a:bodyPr/>
                    <a:lstStyle/>
                    <a:p>
                      <a:pPr algn="ctr"/>
                      <a:r>
                        <a:rPr lang="en-US" sz="1600" b="1" dirty="0"/>
                        <a:t>R18</a:t>
                      </a:r>
                    </a:p>
                  </a:txBody>
                  <a:tcPr anchor="ctr"/>
                </a:tc>
                <a:tc>
                  <a:txBody>
                    <a:bodyPr/>
                    <a:lstStyle/>
                    <a:p>
                      <a:pPr algn="ctr"/>
                      <a:r>
                        <a:rPr lang="en-US" sz="1600" b="1" dirty="0"/>
                        <a:t>R19</a:t>
                      </a:r>
                    </a:p>
                  </a:txBody>
                  <a:tcPr anchor="ctr"/>
                </a:tc>
                <a:extLst>
                  <a:ext uri="{0D108BD9-81ED-4DB2-BD59-A6C34878D82A}">
                    <a16:rowId xmlns:a16="http://schemas.microsoft.com/office/drawing/2014/main" val="3504890397"/>
                  </a:ext>
                </a:extLst>
              </a:tr>
              <a:tr h="370840">
                <a:tc>
                  <a:txBody>
                    <a:bodyPr/>
                    <a:lstStyle/>
                    <a:p>
                      <a:r>
                        <a:rPr lang="en-US" sz="1400" b="1" dirty="0"/>
                        <a:t>Outreach</a:t>
                      </a:r>
                    </a:p>
                  </a:txBody>
                  <a:tcPr/>
                </a:tc>
                <a:tc>
                  <a:txBody>
                    <a:bodyPr/>
                    <a:lstStyle/>
                    <a:p>
                      <a:pPr algn="ctr"/>
                      <a:endParaRPr lang="en-US" sz="1600" b="1" dirty="0"/>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endParaRPr lang="en-US" sz="1600" b="1" dirty="0"/>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extLst>
                  <a:ext uri="{0D108BD9-81ED-4DB2-BD59-A6C34878D82A}">
                    <a16:rowId xmlns:a16="http://schemas.microsoft.com/office/drawing/2014/main" val="666204678"/>
                  </a:ext>
                </a:extLst>
              </a:tr>
              <a:tr h="370840">
                <a:tc>
                  <a:txBody>
                    <a:bodyPr/>
                    <a:lstStyle/>
                    <a:p>
                      <a:r>
                        <a:rPr lang="en-US" sz="1400" b="1" dirty="0" err="1"/>
                        <a:t>NomCom</a:t>
                      </a:r>
                      <a:r>
                        <a:rPr lang="en-US" sz="1400" b="1" dirty="0"/>
                        <a:t> Operating Procedures</a:t>
                      </a:r>
                    </a:p>
                  </a:txBody>
                  <a:tcPr/>
                </a:tc>
                <a:tc>
                  <a:txBody>
                    <a:bodyPr/>
                    <a:lstStyle/>
                    <a:p>
                      <a:pPr algn="ctr"/>
                      <a:endParaRPr lang="en-US" sz="1600" b="1"/>
                    </a:p>
                  </a:txBody>
                  <a:tcPr anchor="ctr"/>
                </a:tc>
                <a:tc>
                  <a:txBody>
                    <a:bodyPr/>
                    <a:lstStyle/>
                    <a:p>
                      <a:pPr algn="ctr"/>
                      <a:r>
                        <a:rPr lang="en-US" sz="1600" b="1" dirty="0"/>
                        <a:t>X</a:t>
                      </a:r>
                    </a:p>
                  </a:txBody>
                  <a:tcPr anchor="ctr"/>
                </a:tc>
                <a:tc>
                  <a:txBody>
                    <a:bodyPr/>
                    <a:lstStyle/>
                    <a:p>
                      <a:pPr algn="ctr"/>
                      <a:endParaRPr lang="en-US" sz="1600" b="1"/>
                    </a:p>
                  </a:txBody>
                  <a:tcPr anchor="ctr"/>
                </a:tc>
                <a:tc>
                  <a:txBody>
                    <a:bodyPr/>
                    <a:lstStyle/>
                    <a:p>
                      <a:pPr algn="ctr"/>
                      <a:r>
                        <a:rPr lang="en-US" sz="1600" b="1" dirty="0"/>
                        <a:t>X</a:t>
                      </a:r>
                    </a:p>
                  </a:txBody>
                  <a:tcPr anchor="ctr"/>
                </a:tc>
                <a:tc>
                  <a:txBody>
                    <a:bodyPr/>
                    <a:lstStyle/>
                    <a:p>
                      <a:pPr algn="ctr"/>
                      <a:endParaRPr lang="en-US" sz="1600" b="1"/>
                    </a:p>
                  </a:txBody>
                  <a:tcPr anchor="ctr"/>
                </a:tc>
                <a:tc>
                  <a:txBody>
                    <a:bodyPr/>
                    <a:lstStyle/>
                    <a:p>
                      <a:pPr algn="ctr"/>
                      <a:r>
                        <a:rPr lang="en-US" sz="1600" b="1" dirty="0"/>
                        <a:t>X</a:t>
                      </a:r>
                    </a:p>
                  </a:txBody>
                  <a:tcPr anchor="ctr"/>
                </a:tc>
                <a:tc>
                  <a:txBody>
                    <a:bodyPr/>
                    <a:lstStyle/>
                    <a:p>
                      <a:pPr algn="ctr"/>
                      <a:endParaRPr lang="en-US" sz="1600" b="1"/>
                    </a:p>
                  </a:txBody>
                  <a:tcPr anchor="ctr"/>
                </a:tc>
                <a:tc>
                  <a:txBody>
                    <a:bodyPr/>
                    <a:lstStyle/>
                    <a:p>
                      <a:pPr algn="ctr"/>
                      <a:endParaRPr lang="en-US" sz="1600" b="1" dirty="0"/>
                    </a:p>
                  </a:txBody>
                  <a:tcPr anchor="ctr"/>
                </a:tc>
                <a:tc>
                  <a:txBody>
                    <a:bodyPr/>
                    <a:lstStyle/>
                    <a:p>
                      <a:pPr algn="ctr"/>
                      <a:endParaRPr lang="en-US" sz="1600" b="1" dirty="0"/>
                    </a:p>
                  </a:txBody>
                  <a:tcPr anchor="ctr"/>
                </a:tc>
                <a:extLst>
                  <a:ext uri="{0D108BD9-81ED-4DB2-BD59-A6C34878D82A}">
                    <a16:rowId xmlns:a16="http://schemas.microsoft.com/office/drawing/2014/main" val="3929874846"/>
                  </a:ext>
                </a:extLst>
              </a:tr>
              <a:tr h="370840">
                <a:tc>
                  <a:txBody>
                    <a:bodyPr/>
                    <a:lstStyle/>
                    <a:p>
                      <a:r>
                        <a:rPr lang="en-US" sz="1400" b="1" dirty="0"/>
                        <a:t>Public Comment</a:t>
                      </a:r>
                    </a:p>
                  </a:txBody>
                  <a:tcP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extLst>
                  <a:ext uri="{0D108BD9-81ED-4DB2-BD59-A6C34878D82A}">
                    <a16:rowId xmlns:a16="http://schemas.microsoft.com/office/drawing/2014/main" val="3472886342"/>
                  </a:ext>
                </a:extLst>
              </a:tr>
              <a:tr h="370840">
                <a:tc>
                  <a:txBody>
                    <a:bodyPr/>
                    <a:lstStyle/>
                    <a:p>
                      <a:r>
                        <a:rPr lang="en-US" sz="1400" b="1" dirty="0"/>
                        <a:t>Bylaws Change</a:t>
                      </a:r>
                    </a:p>
                  </a:txBody>
                  <a:tcP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extLst>
                  <a:ext uri="{0D108BD9-81ED-4DB2-BD59-A6C34878D82A}">
                    <a16:rowId xmlns:a16="http://schemas.microsoft.com/office/drawing/2014/main" val="2060917421"/>
                  </a:ext>
                </a:extLst>
              </a:tr>
              <a:tr h="370840">
                <a:tc>
                  <a:txBody>
                    <a:bodyPr/>
                    <a:lstStyle/>
                    <a:p>
                      <a:r>
                        <a:rPr lang="en-US" sz="1400" b="1" dirty="0"/>
                        <a:t>Budget Impact</a:t>
                      </a:r>
                    </a:p>
                  </a:txBody>
                  <a:tcPr/>
                </a:tc>
                <a:tc>
                  <a:txBody>
                    <a:bodyPr/>
                    <a:lstStyle/>
                    <a:p>
                      <a:pPr algn="ctr"/>
                      <a:endParaRPr lang="en-US" sz="1600" b="1"/>
                    </a:p>
                  </a:txBody>
                  <a:tcPr anchor="ctr"/>
                </a:tc>
                <a:tc>
                  <a:txBody>
                    <a:bodyPr/>
                    <a:lstStyle/>
                    <a:p>
                      <a:pPr algn="ctr"/>
                      <a:endParaRPr lang="en-US" sz="1600" b="1" dirty="0"/>
                    </a:p>
                  </a:txBody>
                  <a:tcPr anchor="ctr"/>
                </a:tc>
                <a:tc>
                  <a:txBody>
                    <a:bodyPr/>
                    <a:lstStyle/>
                    <a:p>
                      <a:pPr algn="ctr"/>
                      <a:r>
                        <a:rPr lang="en-US" sz="1600" b="1" dirty="0"/>
                        <a:t>X</a:t>
                      </a:r>
                    </a:p>
                  </a:txBody>
                  <a:tcPr anchor="ct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endParaRPr lang="en-US" sz="1600" b="1" dirty="0"/>
                    </a:p>
                  </a:txBody>
                  <a:tcPr anchor="ctr"/>
                </a:tc>
                <a:extLst>
                  <a:ext uri="{0D108BD9-81ED-4DB2-BD59-A6C34878D82A}">
                    <a16:rowId xmlns:a16="http://schemas.microsoft.com/office/drawing/2014/main" val="837054216"/>
                  </a:ext>
                </a:extLst>
              </a:tr>
            </a:tbl>
          </a:graphicData>
        </a:graphic>
      </p:graphicFrame>
    </p:spTree>
    <p:extLst>
      <p:ext uri="{BB962C8B-B14F-4D97-AF65-F5344CB8AC3E}">
        <p14:creationId xmlns:p14="http://schemas.microsoft.com/office/powerpoint/2010/main" val="3585256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599B8-FDA6-2441-AEE3-326A4FEBE3FE}"/>
              </a:ext>
            </a:extLst>
          </p:cNvPr>
          <p:cNvSpPr>
            <a:spLocks noGrp="1"/>
          </p:cNvSpPr>
          <p:nvPr>
            <p:ph type="title"/>
          </p:nvPr>
        </p:nvSpPr>
        <p:spPr/>
        <p:txBody>
          <a:bodyPr/>
          <a:lstStyle/>
          <a:p>
            <a:r>
              <a:rPr lang="en-US" dirty="0"/>
              <a:t>Recommendations</a:t>
            </a:r>
          </a:p>
        </p:txBody>
      </p:sp>
      <p:graphicFrame>
        <p:nvGraphicFramePr>
          <p:cNvPr id="6" name="Table 5">
            <a:extLst>
              <a:ext uri="{FF2B5EF4-FFF2-40B4-BE49-F238E27FC236}">
                <a16:creationId xmlns:a16="http://schemas.microsoft.com/office/drawing/2014/main" id="{B9C28610-E34C-AC4E-956B-F1E78D98D2A7}"/>
              </a:ext>
            </a:extLst>
          </p:cNvPr>
          <p:cNvGraphicFramePr>
            <a:graphicFrameLocks noGrp="1"/>
          </p:cNvGraphicFramePr>
          <p:nvPr>
            <p:extLst>
              <p:ext uri="{D42A27DB-BD31-4B8C-83A1-F6EECF244321}">
                <p14:modId xmlns:p14="http://schemas.microsoft.com/office/powerpoint/2010/main" val="713517624"/>
              </p:ext>
            </p:extLst>
          </p:nvPr>
        </p:nvGraphicFramePr>
        <p:xfrm>
          <a:off x="437318" y="714361"/>
          <a:ext cx="7761614" cy="2498953"/>
        </p:xfrm>
        <a:graphic>
          <a:graphicData uri="http://schemas.openxmlformats.org/drawingml/2006/table">
            <a:tbl>
              <a:tblPr firstRow="1" bandRow="1">
                <a:tableStyleId>{21E4AEA4-8DFA-4A89-87EB-49C32662AFE0}</a:tableStyleId>
              </a:tblPr>
              <a:tblGrid>
                <a:gridCol w="2875529">
                  <a:extLst>
                    <a:ext uri="{9D8B030D-6E8A-4147-A177-3AD203B41FA5}">
                      <a16:colId xmlns:a16="http://schemas.microsoft.com/office/drawing/2014/main" val="900639544"/>
                    </a:ext>
                  </a:extLst>
                </a:gridCol>
                <a:gridCol w="599315">
                  <a:extLst>
                    <a:ext uri="{9D8B030D-6E8A-4147-A177-3AD203B41FA5}">
                      <a16:colId xmlns:a16="http://schemas.microsoft.com/office/drawing/2014/main" val="4104176719"/>
                    </a:ext>
                  </a:extLst>
                </a:gridCol>
                <a:gridCol w="599315">
                  <a:extLst>
                    <a:ext uri="{9D8B030D-6E8A-4147-A177-3AD203B41FA5}">
                      <a16:colId xmlns:a16="http://schemas.microsoft.com/office/drawing/2014/main" val="3904660839"/>
                    </a:ext>
                  </a:extLst>
                </a:gridCol>
                <a:gridCol w="599315">
                  <a:extLst>
                    <a:ext uri="{9D8B030D-6E8A-4147-A177-3AD203B41FA5}">
                      <a16:colId xmlns:a16="http://schemas.microsoft.com/office/drawing/2014/main" val="2431540304"/>
                    </a:ext>
                  </a:extLst>
                </a:gridCol>
                <a:gridCol w="599315">
                  <a:extLst>
                    <a:ext uri="{9D8B030D-6E8A-4147-A177-3AD203B41FA5}">
                      <a16:colId xmlns:a16="http://schemas.microsoft.com/office/drawing/2014/main" val="3230592912"/>
                    </a:ext>
                  </a:extLst>
                </a:gridCol>
                <a:gridCol w="690880">
                  <a:extLst>
                    <a:ext uri="{9D8B030D-6E8A-4147-A177-3AD203B41FA5}">
                      <a16:colId xmlns:a16="http://schemas.microsoft.com/office/drawing/2014/main" val="1055515213"/>
                    </a:ext>
                  </a:extLst>
                </a:gridCol>
                <a:gridCol w="599315">
                  <a:extLst>
                    <a:ext uri="{9D8B030D-6E8A-4147-A177-3AD203B41FA5}">
                      <a16:colId xmlns:a16="http://schemas.microsoft.com/office/drawing/2014/main" val="2220418919"/>
                    </a:ext>
                  </a:extLst>
                </a:gridCol>
                <a:gridCol w="599315">
                  <a:extLst>
                    <a:ext uri="{9D8B030D-6E8A-4147-A177-3AD203B41FA5}">
                      <a16:colId xmlns:a16="http://schemas.microsoft.com/office/drawing/2014/main" val="1917318904"/>
                    </a:ext>
                  </a:extLst>
                </a:gridCol>
                <a:gridCol w="599315">
                  <a:extLst>
                    <a:ext uri="{9D8B030D-6E8A-4147-A177-3AD203B41FA5}">
                      <a16:colId xmlns:a16="http://schemas.microsoft.com/office/drawing/2014/main" val="2830628675"/>
                    </a:ext>
                  </a:extLst>
                </a:gridCol>
              </a:tblGrid>
              <a:tr h="413495">
                <a:tc>
                  <a:txBody>
                    <a:bodyPr/>
                    <a:lstStyle/>
                    <a:p>
                      <a:endParaRPr lang="en-US" sz="1400" b="1" dirty="0"/>
                    </a:p>
                  </a:txBody>
                  <a:tcPr/>
                </a:tc>
                <a:tc>
                  <a:txBody>
                    <a:bodyPr/>
                    <a:lstStyle/>
                    <a:p>
                      <a:pPr algn="ctr"/>
                      <a:r>
                        <a:rPr lang="en-US" sz="1600" b="1" dirty="0"/>
                        <a:t>R20</a:t>
                      </a:r>
                    </a:p>
                  </a:txBody>
                  <a:tcPr anchor="ctr"/>
                </a:tc>
                <a:tc>
                  <a:txBody>
                    <a:bodyPr/>
                    <a:lstStyle/>
                    <a:p>
                      <a:pPr algn="ctr"/>
                      <a:r>
                        <a:rPr lang="en-US" sz="1600" b="1" dirty="0"/>
                        <a:t>R21</a:t>
                      </a:r>
                    </a:p>
                  </a:txBody>
                  <a:tcPr anchor="ctr"/>
                </a:tc>
                <a:tc>
                  <a:txBody>
                    <a:bodyPr/>
                    <a:lstStyle/>
                    <a:p>
                      <a:pPr algn="ctr"/>
                      <a:r>
                        <a:rPr lang="en-US" sz="1600" b="1" dirty="0"/>
                        <a:t>R22</a:t>
                      </a:r>
                    </a:p>
                  </a:txBody>
                  <a:tcPr anchor="ctr"/>
                </a:tc>
                <a:tc>
                  <a:txBody>
                    <a:bodyPr/>
                    <a:lstStyle/>
                    <a:p>
                      <a:pPr algn="ctr"/>
                      <a:r>
                        <a:rPr lang="en-US" sz="1600" b="1" dirty="0"/>
                        <a:t>R23</a:t>
                      </a:r>
                    </a:p>
                  </a:txBody>
                  <a:tcPr anchor="ctr"/>
                </a:tc>
                <a:tc>
                  <a:txBody>
                    <a:bodyPr/>
                    <a:lstStyle/>
                    <a:p>
                      <a:pPr algn="ctr"/>
                      <a:r>
                        <a:rPr lang="en-US" sz="1600" b="1" dirty="0"/>
                        <a:t>R24</a:t>
                      </a:r>
                      <a:r>
                        <a:rPr lang="en-US" sz="1600" b="1" dirty="0">
                          <a:solidFill>
                            <a:srgbClr val="FF0000"/>
                          </a:solidFill>
                        </a:rPr>
                        <a:t>*</a:t>
                      </a:r>
                    </a:p>
                  </a:txBody>
                  <a:tcPr anchor="ctr"/>
                </a:tc>
                <a:tc>
                  <a:txBody>
                    <a:bodyPr/>
                    <a:lstStyle/>
                    <a:p>
                      <a:pPr algn="ctr"/>
                      <a:r>
                        <a:rPr lang="en-US" sz="1600" b="1" dirty="0"/>
                        <a:t>R25</a:t>
                      </a:r>
                    </a:p>
                  </a:txBody>
                  <a:tcPr anchor="ctr"/>
                </a:tc>
                <a:tc>
                  <a:txBody>
                    <a:bodyPr/>
                    <a:lstStyle/>
                    <a:p>
                      <a:pPr algn="ctr"/>
                      <a:r>
                        <a:rPr lang="en-US" sz="1600" b="1" dirty="0"/>
                        <a:t>R26</a:t>
                      </a:r>
                    </a:p>
                  </a:txBody>
                  <a:tcPr anchor="ctr"/>
                </a:tc>
                <a:tc>
                  <a:txBody>
                    <a:bodyPr/>
                    <a:lstStyle/>
                    <a:p>
                      <a:pPr algn="ctr"/>
                      <a:r>
                        <a:rPr lang="en-US" sz="1600" b="1" dirty="0"/>
                        <a:t>R27</a:t>
                      </a:r>
                    </a:p>
                  </a:txBody>
                  <a:tcPr anchor="ctr"/>
                </a:tc>
                <a:extLst>
                  <a:ext uri="{0D108BD9-81ED-4DB2-BD59-A6C34878D82A}">
                    <a16:rowId xmlns:a16="http://schemas.microsoft.com/office/drawing/2014/main" val="3504890397"/>
                  </a:ext>
                </a:extLst>
              </a:tr>
              <a:tr h="386392">
                <a:tc>
                  <a:txBody>
                    <a:bodyPr/>
                    <a:lstStyle/>
                    <a:p>
                      <a:r>
                        <a:rPr lang="en-US" sz="1400" b="1" dirty="0"/>
                        <a:t>Outreach</a:t>
                      </a:r>
                    </a:p>
                  </a:txBody>
                  <a:tcPr/>
                </a:tc>
                <a:tc>
                  <a:txBody>
                    <a:bodyPr/>
                    <a:lstStyle/>
                    <a:p>
                      <a:pPr algn="ctr"/>
                      <a:r>
                        <a:rPr lang="en-US" sz="1600" b="1"/>
                        <a:t>X</a:t>
                      </a:r>
                      <a:endParaRPr lang="en-US" sz="1600" b="1" dirty="0"/>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r>
                        <a:rPr lang="en-US" sz="1600" b="1" dirty="0"/>
                        <a:t>X</a:t>
                      </a:r>
                    </a:p>
                  </a:txBody>
                  <a:tcPr anchor="ctr"/>
                </a:tc>
                <a:extLst>
                  <a:ext uri="{0D108BD9-81ED-4DB2-BD59-A6C34878D82A}">
                    <a16:rowId xmlns:a16="http://schemas.microsoft.com/office/drawing/2014/main" val="1007463118"/>
                  </a:ext>
                </a:extLst>
              </a:tr>
              <a:tr h="539890">
                <a:tc>
                  <a:txBody>
                    <a:bodyPr/>
                    <a:lstStyle/>
                    <a:p>
                      <a:r>
                        <a:rPr lang="en-US" sz="1400" b="1" dirty="0" err="1"/>
                        <a:t>NomCom</a:t>
                      </a:r>
                      <a:r>
                        <a:rPr lang="en-US" sz="1400" b="1" dirty="0"/>
                        <a:t> Operating Procedures</a:t>
                      </a:r>
                    </a:p>
                  </a:txBody>
                  <a:tcP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endParaRPr lang="en-US" sz="1600" b="1"/>
                    </a:p>
                  </a:txBody>
                  <a:tcPr anchor="ctr"/>
                </a:tc>
                <a:tc>
                  <a:txBody>
                    <a:bodyPr/>
                    <a:lstStyle/>
                    <a:p>
                      <a:pPr algn="ctr"/>
                      <a:endParaRPr lang="en-US" sz="1600" b="1" dirty="0"/>
                    </a:p>
                  </a:txBody>
                  <a:tcPr anchor="ctr"/>
                </a:tc>
                <a:extLst>
                  <a:ext uri="{0D108BD9-81ED-4DB2-BD59-A6C34878D82A}">
                    <a16:rowId xmlns:a16="http://schemas.microsoft.com/office/drawing/2014/main" val="3929874846"/>
                  </a:ext>
                </a:extLst>
              </a:tr>
              <a:tr h="386392">
                <a:tc>
                  <a:txBody>
                    <a:bodyPr/>
                    <a:lstStyle/>
                    <a:p>
                      <a:r>
                        <a:rPr lang="en-US" sz="1400" b="1" dirty="0"/>
                        <a:t>Public Comment</a:t>
                      </a:r>
                    </a:p>
                  </a:txBody>
                  <a:tcPr/>
                </a:tc>
                <a:tc>
                  <a:txBody>
                    <a:bodyPr/>
                    <a:lstStyle/>
                    <a:p>
                      <a:pPr algn="ctr"/>
                      <a:endParaRPr lang="en-US" sz="1600" b="1"/>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r>
                        <a:rPr lang="en-US" sz="1600" b="1" dirty="0"/>
                        <a:t>X</a:t>
                      </a:r>
                    </a:p>
                  </a:txBody>
                  <a:tcPr anchor="ctr"/>
                </a:tc>
                <a:extLst>
                  <a:ext uri="{0D108BD9-81ED-4DB2-BD59-A6C34878D82A}">
                    <a16:rowId xmlns:a16="http://schemas.microsoft.com/office/drawing/2014/main" val="3472886342"/>
                  </a:ext>
                </a:extLst>
              </a:tr>
              <a:tr h="386392">
                <a:tc>
                  <a:txBody>
                    <a:bodyPr/>
                    <a:lstStyle/>
                    <a:p>
                      <a:r>
                        <a:rPr lang="en-US" sz="1400" b="1" dirty="0"/>
                        <a:t>Bylaws Change</a:t>
                      </a:r>
                    </a:p>
                  </a:txBody>
                  <a:tcP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r>
                        <a:rPr lang="en-US" sz="1600" b="1" dirty="0"/>
                        <a:t>X</a:t>
                      </a:r>
                    </a:p>
                  </a:txBody>
                  <a:tcPr anchor="ctr"/>
                </a:tc>
                <a:tc>
                  <a:txBody>
                    <a:bodyPr/>
                    <a:lstStyle/>
                    <a:p>
                      <a:pPr algn="ctr"/>
                      <a:r>
                        <a:rPr lang="en-US" sz="1600" b="1" dirty="0"/>
                        <a:t>X</a:t>
                      </a:r>
                    </a:p>
                  </a:txBody>
                  <a:tcPr anchor="ctr"/>
                </a:tc>
                <a:tc>
                  <a:txBody>
                    <a:bodyPr/>
                    <a:lstStyle/>
                    <a:p>
                      <a:pPr algn="ctr"/>
                      <a:endParaRPr lang="en-US" sz="1600" b="1"/>
                    </a:p>
                  </a:txBody>
                  <a:tcPr anchor="ctr"/>
                </a:tc>
                <a:tc>
                  <a:txBody>
                    <a:bodyPr/>
                    <a:lstStyle/>
                    <a:p>
                      <a:pPr algn="ctr"/>
                      <a:endParaRPr lang="en-US" sz="1600" b="1"/>
                    </a:p>
                  </a:txBody>
                  <a:tcPr anchor="ctr"/>
                </a:tc>
                <a:tc>
                  <a:txBody>
                    <a:bodyPr/>
                    <a:lstStyle/>
                    <a:p>
                      <a:pPr algn="ctr"/>
                      <a:r>
                        <a:rPr lang="en-US" sz="1600" b="1" dirty="0"/>
                        <a:t>X</a:t>
                      </a:r>
                    </a:p>
                  </a:txBody>
                  <a:tcPr anchor="ctr"/>
                </a:tc>
                <a:extLst>
                  <a:ext uri="{0D108BD9-81ED-4DB2-BD59-A6C34878D82A}">
                    <a16:rowId xmlns:a16="http://schemas.microsoft.com/office/drawing/2014/main" val="2060917421"/>
                  </a:ext>
                </a:extLst>
              </a:tr>
              <a:tr h="386392">
                <a:tc>
                  <a:txBody>
                    <a:bodyPr/>
                    <a:lstStyle/>
                    <a:p>
                      <a:r>
                        <a:rPr lang="en-US" sz="1400" b="1" dirty="0"/>
                        <a:t>Budget Impact</a:t>
                      </a:r>
                    </a:p>
                  </a:txBody>
                  <a:tcPr/>
                </a:tc>
                <a:tc>
                  <a:txBody>
                    <a:bodyPr/>
                    <a:lstStyle/>
                    <a:p>
                      <a:pPr algn="ctr"/>
                      <a:endParaRPr lang="en-US" sz="1600" b="1" dirty="0"/>
                    </a:p>
                  </a:txBody>
                  <a:tcPr anchor="ctr"/>
                </a:tc>
                <a:tc>
                  <a:txBody>
                    <a:bodyPr/>
                    <a:lstStyle/>
                    <a:p>
                      <a:pPr algn="ctr"/>
                      <a:endParaRPr lang="en-US" sz="1600" b="1"/>
                    </a:p>
                  </a:txBody>
                  <a:tcPr anchor="ct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r>
                        <a:rPr lang="en-US" sz="1600" b="1" dirty="0"/>
                        <a:t>X</a:t>
                      </a:r>
                    </a:p>
                  </a:txBody>
                  <a:tcPr anchor="ctr"/>
                </a:tc>
                <a:tc>
                  <a:txBody>
                    <a:bodyPr/>
                    <a:lstStyle/>
                    <a:p>
                      <a:pPr algn="ctr"/>
                      <a:endParaRPr lang="en-US" sz="1600" b="1" dirty="0"/>
                    </a:p>
                  </a:txBody>
                  <a:tcPr anchor="ctr"/>
                </a:tc>
                <a:tc>
                  <a:txBody>
                    <a:bodyPr/>
                    <a:lstStyle/>
                    <a:p>
                      <a:pPr algn="ctr"/>
                      <a:endParaRPr lang="en-US" sz="1600" b="1" dirty="0"/>
                    </a:p>
                  </a:txBody>
                  <a:tcPr anchor="ctr"/>
                </a:tc>
                <a:tc>
                  <a:txBody>
                    <a:bodyPr/>
                    <a:lstStyle/>
                    <a:p>
                      <a:pPr algn="ctr"/>
                      <a:endParaRPr lang="en-US" sz="1600" b="1" dirty="0"/>
                    </a:p>
                  </a:txBody>
                  <a:tcPr anchor="ctr"/>
                </a:tc>
                <a:extLst>
                  <a:ext uri="{0D108BD9-81ED-4DB2-BD59-A6C34878D82A}">
                    <a16:rowId xmlns:a16="http://schemas.microsoft.com/office/drawing/2014/main" val="837054216"/>
                  </a:ext>
                </a:extLst>
              </a:tr>
            </a:tbl>
          </a:graphicData>
        </a:graphic>
      </p:graphicFrame>
      <p:sp>
        <p:nvSpPr>
          <p:cNvPr id="3" name="Rectangle 2">
            <a:extLst>
              <a:ext uri="{FF2B5EF4-FFF2-40B4-BE49-F238E27FC236}">
                <a16:creationId xmlns:a16="http://schemas.microsoft.com/office/drawing/2014/main" id="{78BF1F8B-B8A5-D143-AE74-98A5F7CB1DE4}"/>
              </a:ext>
            </a:extLst>
          </p:cNvPr>
          <p:cNvSpPr/>
          <p:nvPr/>
        </p:nvSpPr>
        <p:spPr>
          <a:xfrm>
            <a:off x="437318" y="3429000"/>
            <a:ext cx="8630816" cy="2800767"/>
          </a:xfrm>
          <a:prstGeom prst="rect">
            <a:avLst/>
          </a:prstGeom>
        </p:spPr>
        <p:txBody>
          <a:bodyPr wrap="square">
            <a:spAutoFit/>
          </a:bodyPr>
          <a:lstStyle/>
          <a:p>
            <a:pPr marL="285750" indent="-285750">
              <a:buFont typeface="Arial" panose="020B0604020202020204" pitchFamily="34" charset="0"/>
              <a:buChar char="•"/>
            </a:pPr>
            <a:r>
              <a:rPr lang="en-US" sz="1600" b="1" dirty="0">
                <a:solidFill>
                  <a:schemeClr val="accent6"/>
                </a:solidFill>
              </a:rPr>
              <a:t>R24</a:t>
            </a:r>
            <a:r>
              <a:rPr lang="en-US" sz="1600" b="1" dirty="0"/>
              <a:t>: </a:t>
            </a:r>
            <a:r>
              <a:rPr lang="en-US" sz="1600" dirty="0"/>
              <a:t>An empowered body of current and former </a:t>
            </a:r>
            <a:r>
              <a:rPr lang="en-US" sz="1600" dirty="0" err="1"/>
              <a:t>NomCom</a:t>
            </a:r>
            <a:r>
              <a:rPr lang="en-US" sz="1600" dirty="0"/>
              <a:t> members should be formed to ensure greater continuity across </a:t>
            </a:r>
            <a:r>
              <a:rPr lang="en-US" sz="1600" dirty="0" err="1"/>
              <a:t>NomCom’s</a:t>
            </a:r>
            <a:r>
              <a:rPr lang="en-US" sz="1600" dirty="0"/>
              <a:t>, and in particular, to recommend and assist in implementing improvements to </a:t>
            </a:r>
            <a:r>
              <a:rPr lang="en-US" sz="1600" dirty="0" err="1"/>
              <a:t>NomCom</a:t>
            </a:r>
            <a:r>
              <a:rPr lang="en-US" sz="1600" dirty="0"/>
              <a:t> operations. </a:t>
            </a:r>
          </a:p>
          <a:p>
            <a:pPr marL="285750" indent="-285750">
              <a:buFont typeface="Arial" panose="020B0604020202020204" pitchFamily="34" charset="0"/>
              <a:buChar char="•"/>
            </a:pPr>
            <a:endParaRPr lang="en-US" sz="1600" b="1" dirty="0">
              <a:solidFill>
                <a:srgbClr val="FF0000"/>
              </a:solidFill>
            </a:endParaRPr>
          </a:p>
          <a:p>
            <a:pPr marL="285750" indent="-285750">
              <a:buFont typeface="Arial" panose="020B0604020202020204" pitchFamily="34" charset="0"/>
              <a:buChar char="•"/>
            </a:pPr>
            <a:r>
              <a:rPr lang="en-US" sz="1600" b="1" dirty="0">
                <a:solidFill>
                  <a:srgbClr val="FF0000"/>
                </a:solidFill>
              </a:rPr>
              <a:t>*</a:t>
            </a:r>
            <a:r>
              <a:rPr lang="en-US" sz="1600" dirty="0"/>
              <a:t> </a:t>
            </a:r>
            <a:r>
              <a:rPr lang="en-US" sz="1600" dirty="0" err="1"/>
              <a:t>NomComRIWG</a:t>
            </a:r>
            <a:r>
              <a:rPr lang="en-US" sz="1600" dirty="0"/>
              <a:t> has determined that a number of recommendations require, once implemented, the support of this ‘empowered body’ (hereafter: </a:t>
            </a:r>
            <a:r>
              <a:rPr lang="en-US" sz="1600" b="1" dirty="0"/>
              <a:t>Standing Committee</a:t>
            </a:r>
            <a:r>
              <a:rPr lang="en-US" sz="1600" dirty="0"/>
              <a:t>).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b="1" dirty="0">
                <a:solidFill>
                  <a:srgbClr val="FF0000"/>
                </a:solidFill>
              </a:rPr>
              <a:t>* </a:t>
            </a:r>
            <a:r>
              <a:rPr lang="en-US" sz="1600" dirty="0" err="1"/>
              <a:t>NomComRIWG</a:t>
            </a:r>
            <a:r>
              <a:rPr lang="en-US" sz="1600" dirty="0"/>
              <a:t> expects that a number of these recommendations will be implemented before the Standing Committee itself may be fully established and proposes that a</a:t>
            </a:r>
            <a:r>
              <a:rPr lang="en-US" sz="1600" b="1" dirty="0"/>
              <a:t> sub-group of </a:t>
            </a:r>
            <a:r>
              <a:rPr lang="en-US" sz="1600" b="1" dirty="0" err="1"/>
              <a:t>NomComRIWG</a:t>
            </a:r>
            <a:r>
              <a:rPr lang="en-US" sz="1600" b="1" dirty="0"/>
              <a:t> members take on the tasks of the Standing Committee on an interim basis </a:t>
            </a:r>
            <a:r>
              <a:rPr lang="en-US" sz="1600" dirty="0"/>
              <a:t>until rec. 24 is fully implemented. </a:t>
            </a:r>
          </a:p>
        </p:txBody>
      </p:sp>
    </p:spTree>
    <p:extLst>
      <p:ext uri="{BB962C8B-B14F-4D97-AF65-F5344CB8AC3E}">
        <p14:creationId xmlns:p14="http://schemas.microsoft.com/office/powerpoint/2010/main" val="897308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Work Phase 2:</a:t>
            </a:r>
            <a:br>
              <a:rPr lang="en-US" dirty="0"/>
            </a:br>
            <a:r>
              <a:rPr lang="en-US" dirty="0"/>
              <a:t>Next Steps &amp; Community Outreach</a:t>
            </a:r>
          </a:p>
        </p:txBody>
      </p:sp>
      <p:sp>
        <p:nvSpPr>
          <p:cNvPr id="5" name="Text Placeholder 4"/>
          <p:cNvSpPr>
            <a:spLocks noGrp="1"/>
          </p:cNvSpPr>
          <p:nvPr>
            <p:ph type="body" sz="quarter" idx="11"/>
          </p:nvPr>
        </p:nvSpPr>
        <p:spPr/>
        <p:txBody>
          <a:bodyPr/>
          <a:lstStyle/>
          <a:p>
            <a:r>
              <a:rPr lang="en-US" dirty="0"/>
              <a:t>Agenda Item #4</a:t>
            </a:r>
          </a:p>
        </p:txBody>
      </p:sp>
    </p:spTree>
    <p:extLst>
      <p:ext uri="{BB962C8B-B14F-4D97-AF65-F5344CB8AC3E}">
        <p14:creationId xmlns:p14="http://schemas.microsoft.com/office/powerpoint/2010/main" val="467467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Work Phase 2: Next Steps</a:t>
            </a:r>
          </a:p>
        </p:txBody>
      </p:sp>
      <p:grpSp>
        <p:nvGrpSpPr>
          <p:cNvPr id="6" name="Group 5"/>
          <p:cNvGrpSpPr/>
          <p:nvPr/>
        </p:nvGrpSpPr>
        <p:grpSpPr>
          <a:xfrm>
            <a:off x="366700" y="1145683"/>
            <a:ext cx="4141800" cy="1352522"/>
            <a:chOff x="366700" y="1145683"/>
            <a:chExt cx="4141800" cy="1352522"/>
          </a:xfrm>
        </p:grpSpPr>
        <p:grpSp>
          <p:nvGrpSpPr>
            <p:cNvPr id="5" name="Group 4"/>
            <p:cNvGrpSpPr/>
            <p:nvPr/>
          </p:nvGrpSpPr>
          <p:grpSpPr>
            <a:xfrm>
              <a:off x="1772542" y="1145683"/>
              <a:ext cx="2735958" cy="1352522"/>
              <a:chOff x="3238331" y="1181536"/>
              <a:chExt cx="3116958" cy="1352522"/>
            </a:xfrm>
          </p:grpSpPr>
          <p:sp>
            <p:nvSpPr>
              <p:cNvPr id="33" name="TextBox 32"/>
              <p:cNvSpPr txBox="1"/>
              <p:nvPr/>
            </p:nvSpPr>
            <p:spPr>
              <a:xfrm>
                <a:off x="3238331" y="1181536"/>
                <a:ext cx="2697370" cy="303929"/>
              </a:xfrm>
              <a:prstGeom prst="rect">
                <a:avLst/>
              </a:prstGeom>
              <a:noFill/>
            </p:spPr>
            <p:txBody>
              <a:bodyPr wrap="square" lIns="27000" rIns="27000" anchor="ctr">
                <a:normAutofit/>
              </a:bodyPr>
              <a:lstStyle/>
              <a:p>
                <a:pPr defTabSz="457082" eaLnBrk="1" fontAlgn="auto" hangingPunct="1">
                  <a:lnSpc>
                    <a:spcPct val="90000"/>
                  </a:lnSpc>
                  <a:spcBef>
                    <a:spcPct val="20000"/>
                  </a:spcBef>
                  <a:spcAft>
                    <a:spcPts val="0"/>
                  </a:spcAft>
                  <a:defRPr/>
                </a:pPr>
                <a:r>
                  <a:rPr lang="en-AU" sz="1500" b="1" dirty="0">
                    <a:solidFill>
                      <a:srgbClr val="1A87C9"/>
                    </a:solidFill>
                    <a:ea typeface="Segoe UI" panose="020B0502040204020203" pitchFamily="34" charset="0"/>
                    <a:cs typeface="Arial"/>
                  </a:rPr>
                  <a:t>7 November 2019</a:t>
                </a:r>
              </a:p>
            </p:txBody>
          </p:sp>
          <p:sp>
            <p:nvSpPr>
              <p:cNvPr id="34" name="TextBox 33"/>
              <p:cNvSpPr txBox="1">
                <a:spLocks noChangeArrowheads="1"/>
              </p:cNvSpPr>
              <p:nvPr/>
            </p:nvSpPr>
            <p:spPr bwMode="auto">
              <a:xfrm>
                <a:off x="3244681" y="1441451"/>
                <a:ext cx="3110608" cy="109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norm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400" b="1" dirty="0">
                    <a:latin typeface="+mn-lt"/>
                    <a:cs typeface="Arial"/>
                  </a:rPr>
                  <a:t>Detailed Implementation Plan </a:t>
                </a:r>
                <a:r>
                  <a:rPr lang="en-US" sz="1400" dirty="0">
                    <a:latin typeface="+mn-lt"/>
                    <a:cs typeface="Arial"/>
                  </a:rPr>
                  <a:t>is expected to be accepted by the ICANN Board</a:t>
                </a:r>
              </a:p>
              <a:p>
                <a:pPr eaLnBrk="1" hangingPunct="1"/>
                <a:endParaRPr lang="id-ID" sz="1300" dirty="0">
                  <a:solidFill>
                    <a:srgbClr val="0A304B"/>
                  </a:solidFill>
                  <a:latin typeface="+mn-lt"/>
                  <a:cs typeface="Arial"/>
                </a:endParaRPr>
              </a:p>
            </p:txBody>
          </p:sp>
        </p:grpSp>
        <p:sp>
          <p:nvSpPr>
            <p:cNvPr id="50" name="Chevron 49"/>
            <p:cNvSpPr/>
            <p:nvPr/>
          </p:nvSpPr>
          <p:spPr>
            <a:xfrm>
              <a:off x="366700" y="1267488"/>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a:bodyPr>
            <a:lstStyle/>
            <a:p>
              <a:pPr marL="101600" algn="ctr" eaLnBrk="1" fontAlgn="auto" hangingPunct="1">
                <a:lnSpc>
                  <a:spcPts val="2380"/>
                </a:lnSpc>
                <a:spcBef>
                  <a:spcPts val="0"/>
                </a:spcBef>
                <a:defRPr/>
              </a:pPr>
              <a:r>
                <a:rPr lang="en-AU" sz="2300" dirty="0">
                  <a:solidFill>
                    <a:prstClr val="white"/>
                  </a:solidFill>
                  <a:cs typeface="Arial"/>
                </a:rPr>
                <a:t>1</a:t>
              </a:r>
              <a:endParaRPr lang="en-US" sz="2300" dirty="0">
                <a:solidFill>
                  <a:prstClr val="white"/>
                </a:solidFill>
                <a:cs typeface="Arial"/>
              </a:endParaRPr>
            </a:p>
          </p:txBody>
        </p:sp>
      </p:grpSp>
      <p:grpSp>
        <p:nvGrpSpPr>
          <p:cNvPr id="10" name="Group 9"/>
          <p:cNvGrpSpPr/>
          <p:nvPr/>
        </p:nvGrpSpPr>
        <p:grpSpPr>
          <a:xfrm>
            <a:off x="364730" y="2748261"/>
            <a:ext cx="4143770" cy="1352522"/>
            <a:chOff x="364730" y="2748261"/>
            <a:chExt cx="4143770" cy="1352522"/>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a:bodyPr>
            <a:lstStyle/>
            <a:p>
              <a:pPr marL="101600" algn="ctr">
                <a:lnSpc>
                  <a:spcPts val="2380"/>
                </a:lnSpc>
                <a:defRPr/>
              </a:pPr>
              <a:r>
                <a:rPr lang="en-US" sz="2300" dirty="0">
                  <a:solidFill>
                    <a:prstClr val="white"/>
                  </a:solidFill>
                  <a:cs typeface="Arial"/>
                </a:rPr>
                <a:t>2</a:t>
              </a:r>
            </a:p>
          </p:txBody>
        </p:sp>
        <p:grpSp>
          <p:nvGrpSpPr>
            <p:cNvPr id="54" name="Group 53"/>
            <p:cNvGrpSpPr/>
            <p:nvPr/>
          </p:nvGrpSpPr>
          <p:grpSpPr>
            <a:xfrm>
              <a:off x="1772542" y="2748261"/>
              <a:ext cx="2735958" cy="1352522"/>
              <a:chOff x="3238331" y="1181536"/>
              <a:chExt cx="3116958" cy="1352522"/>
            </a:xfrm>
          </p:grpSpPr>
          <p:sp>
            <p:nvSpPr>
              <p:cNvPr id="55" name="TextBox 54"/>
              <p:cNvSpPr txBox="1"/>
              <p:nvPr/>
            </p:nvSpPr>
            <p:spPr>
              <a:xfrm>
                <a:off x="3238331" y="1181536"/>
                <a:ext cx="2290803" cy="303929"/>
              </a:xfrm>
              <a:prstGeom prst="rect">
                <a:avLst/>
              </a:prstGeom>
              <a:noFill/>
            </p:spPr>
            <p:txBody>
              <a:bodyPr wrap="square" lIns="27000" rIns="27000" anchor="ctr">
                <a:normAutofit/>
              </a:bodyPr>
              <a:lstStyle/>
              <a:p>
                <a:pPr defTabSz="457082" eaLnBrk="1" fontAlgn="auto" hangingPunct="1">
                  <a:lnSpc>
                    <a:spcPct val="90000"/>
                  </a:lnSpc>
                  <a:spcBef>
                    <a:spcPct val="20000"/>
                  </a:spcBef>
                  <a:spcAft>
                    <a:spcPts val="0"/>
                  </a:spcAft>
                  <a:defRPr/>
                </a:pPr>
                <a:r>
                  <a:rPr lang="en-AU" sz="1500" b="1" dirty="0">
                    <a:solidFill>
                      <a:schemeClr val="accent3"/>
                    </a:solidFill>
                    <a:ea typeface="Segoe UI" panose="020B0502040204020203" pitchFamily="34" charset="0"/>
                    <a:cs typeface="Arial"/>
                  </a:rPr>
                  <a:t>21 November 2019</a:t>
                </a:r>
              </a:p>
            </p:txBody>
          </p:sp>
          <p:sp>
            <p:nvSpPr>
              <p:cNvPr id="56" name="TextBox 55"/>
              <p:cNvSpPr txBox="1">
                <a:spLocks noChangeArrowheads="1"/>
              </p:cNvSpPr>
              <p:nvPr/>
            </p:nvSpPr>
            <p:spPr bwMode="auto">
              <a:xfrm>
                <a:off x="3244681" y="1441451"/>
                <a:ext cx="3110608" cy="109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norm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400" dirty="0">
                    <a:solidFill>
                      <a:srgbClr val="0A304B"/>
                    </a:solidFill>
                    <a:latin typeface="+mn-lt"/>
                    <a:cs typeface="Arial"/>
                  </a:rPr>
                  <a:t>Work Phase 2 </a:t>
                </a:r>
                <a:r>
                  <a:rPr lang="en-US" sz="1400" b="1" dirty="0">
                    <a:solidFill>
                      <a:srgbClr val="0A304B"/>
                    </a:solidFill>
                    <a:latin typeface="+mn-lt"/>
                    <a:cs typeface="Arial"/>
                  </a:rPr>
                  <a:t>kick-off meeting</a:t>
                </a:r>
              </a:p>
            </p:txBody>
          </p:sp>
        </p:grpSp>
      </p:grpSp>
      <p:grpSp>
        <p:nvGrpSpPr>
          <p:cNvPr id="11" name="Group 10"/>
          <p:cNvGrpSpPr/>
          <p:nvPr/>
        </p:nvGrpSpPr>
        <p:grpSpPr>
          <a:xfrm>
            <a:off x="364730" y="4325649"/>
            <a:ext cx="4243258" cy="1352522"/>
            <a:chOff x="364730" y="4325649"/>
            <a:chExt cx="4243258" cy="1352522"/>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a:bodyPr>
            <a:lstStyle/>
            <a:p>
              <a:pPr marL="101600" algn="ctr">
                <a:lnSpc>
                  <a:spcPts val="2380"/>
                </a:lnSpc>
                <a:defRPr/>
              </a:pPr>
              <a:r>
                <a:rPr lang="en-AU" sz="2300" dirty="0">
                  <a:solidFill>
                    <a:prstClr val="white"/>
                  </a:solidFill>
                  <a:cs typeface="Arial"/>
                </a:rPr>
                <a:t>3</a:t>
              </a:r>
              <a:endParaRPr lang="en-US" sz="2300" dirty="0">
                <a:solidFill>
                  <a:prstClr val="white"/>
                </a:solidFill>
                <a:cs typeface="Arial"/>
              </a:endParaRPr>
            </a:p>
          </p:txBody>
        </p:sp>
        <p:grpSp>
          <p:nvGrpSpPr>
            <p:cNvPr id="57" name="Group 56"/>
            <p:cNvGrpSpPr/>
            <p:nvPr/>
          </p:nvGrpSpPr>
          <p:grpSpPr>
            <a:xfrm>
              <a:off x="1772541" y="4325649"/>
              <a:ext cx="2835447" cy="1352522"/>
              <a:chOff x="3238330" y="1181536"/>
              <a:chExt cx="3230301" cy="1352522"/>
            </a:xfrm>
          </p:grpSpPr>
          <p:sp>
            <p:nvSpPr>
              <p:cNvPr id="58" name="TextBox 57"/>
              <p:cNvSpPr txBox="1"/>
              <p:nvPr/>
            </p:nvSpPr>
            <p:spPr>
              <a:xfrm>
                <a:off x="3238330" y="1181536"/>
                <a:ext cx="2405759" cy="303929"/>
              </a:xfrm>
              <a:prstGeom prst="rect">
                <a:avLst/>
              </a:prstGeom>
              <a:noFill/>
            </p:spPr>
            <p:txBody>
              <a:bodyPr wrap="square" lIns="27000" rIns="27000" anchor="ctr">
                <a:normAutofit/>
              </a:bodyPr>
              <a:lstStyle/>
              <a:p>
                <a:pPr defTabSz="457082" eaLnBrk="1" fontAlgn="auto" hangingPunct="1">
                  <a:lnSpc>
                    <a:spcPct val="90000"/>
                  </a:lnSpc>
                  <a:spcBef>
                    <a:spcPct val="20000"/>
                  </a:spcBef>
                  <a:spcAft>
                    <a:spcPts val="0"/>
                  </a:spcAft>
                  <a:defRPr/>
                </a:pPr>
                <a:r>
                  <a:rPr lang="en-AU" sz="1500" b="1" dirty="0">
                    <a:solidFill>
                      <a:schemeClr val="accent4"/>
                    </a:solidFill>
                    <a:ea typeface="Segoe UI" panose="020B0502040204020203" pitchFamily="34" charset="0"/>
                    <a:cs typeface="Arial"/>
                  </a:rPr>
                  <a:t>1 December 2019</a:t>
                </a:r>
              </a:p>
            </p:txBody>
          </p:sp>
          <p:sp>
            <p:nvSpPr>
              <p:cNvPr id="59" name="TextBox 58"/>
              <p:cNvSpPr txBox="1">
                <a:spLocks noChangeArrowheads="1"/>
              </p:cNvSpPr>
              <p:nvPr/>
            </p:nvSpPr>
            <p:spPr bwMode="auto">
              <a:xfrm>
                <a:off x="3244680" y="1441451"/>
                <a:ext cx="3223951" cy="109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norm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400" dirty="0">
                    <a:solidFill>
                      <a:srgbClr val="0A304B"/>
                    </a:solidFill>
                    <a:latin typeface="+mn-lt"/>
                    <a:cs typeface="Arial"/>
                  </a:rPr>
                  <a:t>Initiate </a:t>
                </a:r>
                <a:r>
                  <a:rPr lang="en-US" sz="1400" b="1" dirty="0">
                    <a:solidFill>
                      <a:srgbClr val="0A304B"/>
                    </a:solidFill>
                    <a:latin typeface="+mn-lt"/>
                    <a:cs typeface="Arial"/>
                  </a:rPr>
                  <a:t>Community outreach </a:t>
                </a:r>
                <a:r>
                  <a:rPr lang="en-US" sz="1400" dirty="0">
                    <a:latin typeface="+mn-lt"/>
                    <a:cs typeface="Arial"/>
                  </a:rPr>
                  <a:t>on recommendations’ implementation</a:t>
                </a:r>
              </a:p>
              <a:p>
                <a:endParaRPr lang="id-ID" sz="1400" dirty="0">
                  <a:solidFill>
                    <a:srgbClr val="0A304B"/>
                  </a:solidFill>
                  <a:latin typeface="+mn-lt"/>
                  <a:cs typeface="Arial"/>
                </a:endParaRPr>
              </a:p>
            </p:txBody>
          </p:sp>
        </p:grpSp>
      </p:grpSp>
      <p:grpSp>
        <p:nvGrpSpPr>
          <p:cNvPr id="4" name="Group 3"/>
          <p:cNvGrpSpPr/>
          <p:nvPr/>
        </p:nvGrpSpPr>
        <p:grpSpPr>
          <a:xfrm>
            <a:off x="4592318" y="1132983"/>
            <a:ext cx="4414522" cy="1429466"/>
            <a:chOff x="4592318" y="1132983"/>
            <a:chExt cx="4414522" cy="1429466"/>
          </a:xfrm>
        </p:grpSpPr>
        <p:sp>
          <p:nvSpPr>
            <p:cNvPr id="53" name="Chevron 52"/>
            <p:cNvSpPr/>
            <p:nvPr/>
          </p:nvSpPr>
          <p:spPr>
            <a:xfrm>
              <a:off x="4592318" y="1267488"/>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a:bodyPr>
            <a:lstStyle/>
            <a:p>
              <a:pPr marL="101600" algn="ctr">
                <a:lnSpc>
                  <a:spcPts val="2380"/>
                </a:lnSpc>
                <a:defRPr/>
              </a:pPr>
              <a:r>
                <a:rPr lang="en-AU" sz="2300" dirty="0">
                  <a:solidFill>
                    <a:prstClr val="white"/>
                  </a:solidFill>
                  <a:cs typeface="Arial"/>
                </a:rPr>
                <a:t>4</a:t>
              </a:r>
              <a:endParaRPr lang="en-US" sz="2300" dirty="0">
                <a:solidFill>
                  <a:prstClr val="white"/>
                </a:solidFill>
                <a:cs typeface="Arial"/>
              </a:endParaRPr>
            </a:p>
          </p:txBody>
        </p:sp>
        <p:grpSp>
          <p:nvGrpSpPr>
            <p:cNvPr id="60" name="Group 59"/>
            <p:cNvGrpSpPr/>
            <p:nvPr/>
          </p:nvGrpSpPr>
          <p:grpSpPr>
            <a:xfrm>
              <a:off x="6006480" y="1132983"/>
              <a:ext cx="3000360" cy="1429466"/>
              <a:chOff x="3238331" y="1181536"/>
              <a:chExt cx="3000360" cy="1429466"/>
            </a:xfrm>
          </p:grpSpPr>
          <p:sp>
            <p:nvSpPr>
              <p:cNvPr id="61" name="TextBox 60"/>
              <p:cNvSpPr txBox="1"/>
              <p:nvPr/>
            </p:nvSpPr>
            <p:spPr>
              <a:xfrm>
                <a:off x="3238331" y="1181536"/>
                <a:ext cx="3000360" cy="303929"/>
              </a:xfrm>
              <a:prstGeom prst="rect">
                <a:avLst/>
              </a:prstGeom>
              <a:noFill/>
            </p:spPr>
            <p:txBody>
              <a:bodyPr wrap="square" lIns="27000" rIns="27000" anchor="ctr">
                <a:normAutofit/>
              </a:bodyPr>
              <a:lstStyle/>
              <a:p>
                <a:pPr defTabSz="457082" eaLnBrk="1" fontAlgn="auto" hangingPunct="1">
                  <a:lnSpc>
                    <a:spcPct val="90000"/>
                  </a:lnSpc>
                  <a:spcBef>
                    <a:spcPct val="20000"/>
                  </a:spcBef>
                  <a:spcAft>
                    <a:spcPts val="0"/>
                  </a:spcAft>
                  <a:defRPr/>
                </a:pPr>
                <a:r>
                  <a:rPr lang="en-AU" sz="1500" b="1" dirty="0">
                    <a:solidFill>
                      <a:schemeClr val="accent5"/>
                    </a:solidFill>
                    <a:ea typeface="Segoe UI" panose="020B0502040204020203" pitchFamily="34" charset="0"/>
                    <a:cs typeface="Arial"/>
                  </a:rPr>
                  <a:t>7–12 March 2020 – ICANN67</a:t>
                </a:r>
              </a:p>
            </p:txBody>
          </p:sp>
          <p:sp>
            <p:nvSpPr>
              <p:cNvPr id="62" name="TextBox 61"/>
              <p:cNvSpPr txBox="1">
                <a:spLocks noChangeArrowheads="1"/>
              </p:cNvSpPr>
              <p:nvPr/>
            </p:nvSpPr>
            <p:spPr bwMode="auto">
              <a:xfrm>
                <a:off x="3244681" y="1441451"/>
                <a:ext cx="2826370" cy="11695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norm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400" dirty="0">
                    <a:solidFill>
                      <a:srgbClr val="0A304B"/>
                    </a:solidFill>
                    <a:latin typeface="+mn-lt"/>
                    <a:cs typeface="Arial"/>
                  </a:rPr>
                  <a:t>Outreach Session – Updates on progress and input needed from Community</a:t>
                </a:r>
              </a:p>
            </p:txBody>
          </p:sp>
        </p:grpSp>
      </p:grpSp>
      <p:grpSp>
        <p:nvGrpSpPr>
          <p:cNvPr id="3" name="Group 2"/>
          <p:cNvGrpSpPr/>
          <p:nvPr/>
        </p:nvGrpSpPr>
        <p:grpSpPr>
          <a:xfrm>
            <a:off x="4592318" y="2710161"/>
            <a:ext cx="4246882" cy="1352522"/>
            <a:chOff x="4592318" y="2710161"/>
            <a:chExt cx="4246882" cy="1352522"/>
          </a:xfrm>
        </p:grpSpPr>
        <p:sp>
          <p:nvSpPr>
            <p:cNvPr id="20" name="Chevron 19"/>
            <p:cNvSpPr/>
            <p:nvPr/>
          </p:nvSpPr>
          <p:spPr>
            <a:xfrm>
              <a:off x="4592318" y="2883730"/>
              <a:ext cx="1268168" cy="661499"/>
            </a:xfrm>
            <a:prstGeom prst="chevron">
              <a:avLst>
                <a:gd name="adj" fmla="val 27026"/>
              </a:avLst>
            </a:prstGeom>
            <a:solidFill>
              <a:srgbClr val="0D436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a:bodyPr>
            <a:lstStyle/>
            <a:p>
              <a:pPr marL="101600" algn="ctr">
                <a:lnSpc>
                  <a:spcPts val="2380"/>
                </a:lnSpc>
                <a:defRPr/>
              </a:pPr>
              <a:r>
                <a:rPr lang="en-AU" sz="2300" dirty="0">
                  <a:solidFill>
                    <a:prstClr val="white"/>
                  </a:solidFill>
                  <a:cs typeface="Arial"/>
                </a:rPr>
                <a:t>5</a:t>
              </a:r>
              <a:endParaRPr lang="en-US" sz="2300" dirty="0">
                <a:solidFill>
                  <a:prstClr val="white"/>
                </a:solidFill>
                <a:cs typeface="Arial"/>
              </a:endParaRPr>
            </a:p>
          </p:txBody>
        </p:sp>
        <p:sp>
          <p:nvSpPr>
            <p:cNvPr id="22" name="TextBox 21"/>
            <p:cNvSpPr txBox="1"/>
            <p:nvPr/>
          </p:nvSpPr>
          <p:spPr>
            <a:xfrm>
              <a:off x="6006480" y="2710161"/>
              <a:ext cx="1764732" cy="303929"/>
            </a:xfrm>
            <a:prstGeom prst="rect">
              <a:avLst/>
            </a:prstGeom>
            <a:noFill/>
          </p:spPr>
          <p:txBody>
            <a:bodyPr wrap="square" lIns="27000" rIns="27000" anchor="ctr">
              <a:normAutofit/>
            </a:bodyPr>
            <a:lstStyle/>
            <a:p>
              <a:pPr defTabSz="457082" eaLnBrk="1" fontAlgn="auto" hangingPunct="1">
                <a:lnSpc>
                  <a:spcPct val="90000"/>
                </a:lnSpc>
                <a:spcBef>
                  <a:spcPct val="20000"/>
                </a:spcBef>
                <a:spcAft>
                  <a:spcPts val="0"/>
                </a:spcAft>
                <a:defRPr/>
              </a:pPr>
              <a:r>
                <a:rPr lang="en-AU" sz="1500" b="1" dirty="0">
                  <a:solidFill>
                    <a:srgbClr val="0D436C"/>
                  </a:solidFill>
                  <a:ea typeface="Segoe UI" panose="020B0502040204020203" pitchFamily="34" charset="0"/>
                  <a:cs typeface="Arial"/>
                </a:rPr>
                <a:t>June 2020</a:t>
              </a:r>
            </a:p>
          </p:txBody>
        </p:sp>
        <p:sp>
          <p:nvSpPr>
            <p:cNvPr id="23" name="TextBox 22"/>
            <p:cNvSpPr txBox="1">
              <a:spLocks noChangeArrowheads="1"/>
            </p:cNvSpPr>
            <p:nvPr/>
          </p:nvSpPr>
          <p:spPr bwMode="auto">
            <a:xfrm>
              <a:off x="6009327" y="2970076"/>
              <a:ext cx="2829873" cy="109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norm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400" dirty="0">
                  <a:solidFill>
                    <a:srgbClr val="0A304B"/>
                  </a:solidFill>
                  <a:latin typeface="+mn-lt"/>
                  <a:cs typeface="Arial"/>
                </a:rPr>
                <a:t>Written implementation reports provided to the OEC</a:t>
              </a:r>
            </a:p>
          </p:txBody>
        </p:sp>
      </p:grpSp>
      <p:grpSp>
        <p:nvGrpSpPr>
          <p:cNvPr id="12" name="Group 11"/>
          <p:cNvGrpSpPr/>
          <p:nvPr/>
        </p:nvGrpSpPr>
        <p:grpSpPr>
          <a:xfrm>
            <a:off x="4592318" y="4325649"/>
            <a:ext cx="4246882" cy="1352522"/>
            <a:chOff x="4592318" y="4325649"/>
            <a:chExt cx="4246882" cy="1352522"/>
          </a:xfrm>
        </p:grpSpPr>
        <p:sp>
          <p:nvSpPr>
            <p:cNvPr id="30" name="Chevron 29"/>
            <p:cNvSpPr/>
            <p:nvPr/>
          </p:nvSpPr>
          <p:spPr>
            <a:xfrm>
              <a:off x="4592318" y="4453163"/>
              <a:ext cx="1268168" cy="661499"/>
            </a:xfrm>
            <a:prstGeom prst="chevron">
              <a:avLst>
                <a:gd name="adj" fmla="val 270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a:bodyPr>
            <a:lstStyle/>
            <a:p>
              <a:pPr marL="101600" algn="ctr">
                <a:lnSpc>
                  <a:spcPts val="2380"/>
                </a:lnSpc>
                <a:defRPr/>
              </a:pPr>
              <a:r>
                <a:rPr lang="en-AU" sz="2300" dirty="0">
                  <a:solidFill>
                    <a:prstClr val="white"/>
                  </a:solidFill>
                  <a:cs typeface="Arial"/>
                </a:rPr>
                <a:t>6</a:t>
              </a:r>
              <a:endParaRPr lang="en-US" sz="2300" dirty="0">
                <a:solidFill>
                  <a:prstClr val="white"/>
                </a:solidFill>
                <a:cs typeface="Arial"/>
              </a:endParaRPr>
            </a:p>
          </p:txBody>
        </p:sp>
        <p:sp>
          <p:nvSpPr>
            <p:cNvPr id="31" name="TextBox 30"/>
            <p:cNvSpPr txBox="1"/>
            <p:nvPr/>
          </p:nvSpPr>
          <p:spPr>
            <a:xfrm>
              <a:off x="6006480" y="4325649"/>
              <a:ext cx="1764732" cy="303929"/>
            </a:xfrm>
            <a:prstGeom prst="rect">
              <a:avLst/>
            </a:prstGeom>
            <a:noFill/>
          </p:spPr>
          <p:txBody>
            <a:bodyPr wrap="square" lIns="27000" rIns="27000" anchor="ctr">
              <a:normAutofit/>
            </a:bodyPr>
            <a:lstStyle/>
            <a:p>
              <a:pPr defTabSz="457082" eaLnBrk="1" fontAlgn="auto" hangingPunct="1">
                <a:lnSpc>
                  <a:spcPct val="90000"/>
                </a:lnSpc>
                <a:spcBef>
                  <a:spcPct val="20000"/>
                </a:spcBef>
                <a:spcAft>
                  <a:spcPts val="0"/>
                </a:spcAft>
                <a:defRPr/>
              </a:pPr>
              <a:r>
                <a:rPr lang="en-AU" sz="1500" b="1" dirty="0">
                  <a:solidFill>
                    <a:schemeClr val="accent6"/>
                  </a:solidFill>
                  <a:ea typeface="Segoe UI" panose="020B0502040204020203" pitchFamily="34" charset="0"/>
                  <a:cs typeface="Arial"/>
                </a:rPr>
                <a:t>December 2020</a:t>
              </a:r>
            </a:p>
          </p:txBody>
        </p:sp>
        <p:sp>
          <p:nvSpPr>
            <p:cNvPr id="32" name="TextBox 31"/>
            <p:cNvSpPr txBox="1">
              <a:spLocks noChangeArrowheads="1"/>
            </p:cNvSpPr>
            <p:nvPr/>
          </p:nvSpPr>
          <p:spPr bwMode="auto">
            <a:xfrm>
              <a:off x="6009327" y="4585564"/>
              <a:ext cx="2829873" cy="1092607"/>
            </a:xfrm>
            <a:prstGeom prst="rect">
              <a:avLst/>
            </a:prstGeom>
            <a:noFill/>
            <a:ln>
              <a:noFill/>
            </a:ln>
          </p:spPr>
          <p:txBody>
            <a:bodyPr wrap="square" lIns="27000" rIns="27000">
              <a:norm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400" dirty="0">
                  <a:solidFill>
                    <a:srgbClr val="0A304B"/>
                  </a:solidFill>
                  <a:latin typeface="+mn-lt"/>
                  <a:cs typeface="Arial"/>
                </a:rPr>
                <a:t>Written implementation reports provided to </a:t>
              </a:r>
              <a:r>
                <a:rPr lang="en-US" sz="1400">
                  <a:solidFill>
                    <a:srgbClr val="0A304B"/>
                  </a:solidFill>
                  <a:latin typeface="+mn-lt"/>
                  <a:cs typeface="Arial"/>
                </a:rPr>
                <a:t>the OEC</a:t>
              </a:r>
              <a:endParaRPr lang="en-US" sz="1400" dirty="0">
                <a:latin typeface="+mn-lt"/>
              </a:endParaRPr>
            </a:p>
          </p:txBody>
        </p:sp>
      </p:grpSp>
      <p:sp>
        <p:nvSpPr>
          <p:cNvPr id="7" name="Rectangle 6">
            <a:extLst>
              <a:ext uri="{FF2B5EF4-FFF2-40B4-BE49-F238E27FC236}">
                <a16:creationId xmlns:a16="http://schemas.microsoft.com/office/drawing/2014/main" id="{60C2E9D1-30C5-DA4B-9B80-1EAC37AEDC54}"/>
              </a:ext>
            </a:extLst>
          </p:cNvPr>
          <p:cNvSpPr/>
          <p:nvPr/>
        </p:nvSpPr>
        <p:spPr>
          <a:xfrm>
            <a:off x="360093" y="5810572"/>
            <a:ext cx="8646747" cy="338554"/>
          </a:xfrm>
          <a:prstGeom prst="rect">
            <a:avLst/>
          </a:prstGeom>
        </p:spPr>
        <p:txBody>
          <a:bodyPr wrap="square">
            <a:spAutoFit/>
          </a:bodyPr>
          <a:lstStyle/>
          <a:p>
            <a:r>
              <a:rPr lang="en-US" sz="1600" dirty="0">
                <a:solidFill>
                  <a:srgbClr val="000000"/>
                </a:solidFill>
              </a:rPr>
              <a:t>Contact  </a:t>
            </a:r>
            <a:r>
              <a:rPr lang="en-US" sz="1600" dirty="0">
                <a:solidFill>
                  <a:srgbClr val="FFFFFF"/>
                </a:solidFill>
                <a:hlinkClick r:id="rId3" tooltip="mailto:mssi-secretariat@icann.org"/>
              </a:rPr>
              <a:t>mssi-secretariat@icann.org</a:t>
            </a:r>
            <a:r>
              <a:rPr lang="en-US" sz="1600" dirty="0">
                <a:solidFill>
                  <a:srgbClr val="FFFFFF"/>
                </a:solidFill>
              </a:rPr>
              <a:t> </a:t>
            </a:r>
            <a:r>
              <a:rPr lang="en-US" sz="1600" dirty="0">
                <a:solidFill>
                  <a:srgbClr val="000000"/>
                </a:solidFill>
              </a:rPr>
              <a:t>if interested in participating in our discussions.</a:t>
            </a:r>
            <a:endParaRPr lang="en-US" sz="1600" dirty="0"/>
          </a:p>
        </p:txBody>
      </p:sp>
    </p:spTree>
    <p:extLst>
      <p:ext uri="{BB962C8B-B14F-4D97-AF65-F5344CB8AC3E}">
        <p14:creationId xmlns:p14="http://schemas.microsoft.com/office/powerpoint/2010/main" val="1666315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599B8-FDA6-2441-AEE3-326A4FEBE3FE}"/>
              </a:ext>
            </a:extLst>
          </p:cNvPr>
          <p:cNvSpPr>
            <a:spLocks noGrp="1"/>
          </p:cNvSpPr>
          <p:nvPr>
            <p:ph type="title"/>
          </p:nvPr>
        </p:nvSpPr>
        <p:spPr/>
        <p:txBody>
          <a:bodyPr/>
          <a:lstStyle/>
          <a:p>
            <a:r>
              <a:rPr lang="en-US" dirty="0"/>
              <a:t>Outreach</a:t>
            </a:r>
          </a:p>
        </p:txBody>
      </p:sp>
      <p:sp>
        <p:nvSpPr>
          <p:cNvPr id="3" name="Rectangle 2">
            <a:extLst>
              <a:ext uri="{FF2B5EF4-FFF2-40B4-BE49-F238E27FC236}">
                <a16:creationId xmlns:a16="http://schemas.microsoft.com/office/drawing/2014/main" id="{5F3A5DB2-F2E3-FA4B-BDEA-AD9D66D58C88}"/>
              </a:ext>
            </a:extLst>
          </p:cNvPr>
          <p:cNvSpPr/>
          <p:nvPr/>
        </p:nvSpPr>
        <p:spPr>
          <a:xfrm>
            <a:off x="374904" y="809453"/>
            <a:ext cx="8182942" cy="5632311"/>
          </a:xfrm>
          <a:prstGeom prst="rect">
            <a:avLst/>
          </a:prstGeom>
        </p:spPr>
        <p:txBody>
          <a:bodyPr wrap="square">
            <a:spAutoFit/>
          </a:bodyPr>
          <a:lstStyle/>
          <a:p>
            <a:pPr marL="285750" indent="-285750">
              <a:buFont typeface="Arial" panose="020B0604020202020204" pitchFamily="34" charset="0"/>
              <a:buChar char="•"/>
            </a:pPr>
            <a:r>
              <a:rPr lang="en-US" b="1" dirty="0"/>
              <a:t>Regular community outreach is key to the implementation of the recommendations. </a:t>
            </a:r>
            <a:r>
              <a:rPr lang="en-US" dirty="0"/>
              <a:t>Within the next 6 months, following outreach for community input will potentially be carried out:</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r>
              <a:rPr lang="en-US" b="1" dirty="0"/>
              <a:t>REC 1</a:t>
            </a:r>
          </a:p>
          <a:p>
            <a:pPr marL="742950" lvl="1" indent="-285750">
              <a:buFont typeface="Arial" panose="020B0604020202020204" pitchFamily="34" charset="0"/>
              <a:buChar char="•"/>
            </a:pPr>
            <a:r>
              <a:rPr lang="en-US" dirty="0"/>
              <a:t>Compile the SO/ACs timetable for selecting their </a:t>
            </a:r>
            <a:r>
              <a:rPr lang="en-US" dirty="0" err="1"/>
              <a:t>NomCom</a:t>
            </a:r>
            <a:r>
              <a:rPr lang="en-US" dirty="0"/>
              <a:t> members.</a:t>
            </a:r>
          </a:p>
          <a:p>
            <a:pPr marL="742950" lvl="1" indent="-285750">
              <a:buFont typeface="Arial" panose="020B0604020202020204" pitchFamily="34" charset="0"/>
              <a:buChar char="•"/>
            </a:pPr>
            <a:r>
              <a:rPr lang="en-US" dirty="0"/>
              <a:t>Enquire with all bodies that appoint members to the </a:t>
            </a:r>
            <a:r>
              <a:rPr lang="en-US" dirty="0" err="1"/>
              <a:t>NomCom</a:t>
            </a:r>
            <a:r>
              <a:rPr lang="en-US" dirty="0"/>
              <a:t> if they have a ‘job description’ for </a:t>
            </a:r>
            <a:r>
              <a:rPr lang="en-US" dirty="0" err="1"/>
              <a:t>NomCom</a:t>
            </a:r>
            <a:r>
              <a:rPr lang="en-US" dirty="0"/>
              <a:t> members, and also, which, if any, criteria they apply during their selection process.</a:t>
            </a:r>
          </a:p>
          <a:p>
            <a:pPr marL="742950" lvl="1" indent="-285750">
              <a:buFont typeface="Arial" panose="020B0604020202020204" pitchFamily="34" charset="0"/>
              <a:buChar char="•"/>
            </a:pPr>
            <a:r>
              <a:rPr lang="en-US" dirty="0"/>
              <a:t>Enquire with current and former </a:t>
            </a:r>
            <a:r>
              <a:rPr lang="en-US" dirty="0" err="1"/>
              <a:t>NomCom</a:t>
            </a:r>
            <a:r>
              <a:rPr lang="en-US" dirty="0"/>
              <a:t> leadership what content they would like to see in a job description for future </a:t>
            </a:r>
            <a:r>
              <a:rPr lang="en-US" dirty="0" err="1"/>
              <a:t>NomCom</a:t>
            </a:r>
            <a:r>
              <a:rPr lang="en-US" dirty="0"/>
              <a:t> members.</a:t>
            </a:r>
          </a:p>
          <a:p>
            <a:pPr lvl="1"/>
            <a:endParaRPr lang="en-US" dirty="0"/>
          </a:p>
          <a:p>
            <a:pPr marL="285750" indent="-285750">
              <a:buFont typeface="Arial" panose="020B0604020202020204" pitchFamily="34" charset="0"/>
              <a:buChar char="•"/>
            </a:pPr>
            <a:r>
              <a:rPr lang="en-US" b="1" dirty="0"/>
              <a:t>REC 2/3</a:t>
            </a:r>
            <a:endParaRPr lang="en-US" dirty="0"/>
          </a:p>
          <a:p>
            <a:pPr marL="742950" lvl="1" indent="-285750">
              <a:buFont typeface="Arial" panose="020B0604020202020204" pitchFamily="34" charset="0"/>
              <a:buChar char="•"/>
            </a:pPr>
            <a:r>
              <a:rPr lang="en-US" dirty="0"/>
              <a:t>Identify, in consultation with current and former </a:t>
            </a:r>
            <a:r>
              <a:rPr lang="en-US" dirty="0" err="1"/>
              <a:t>NomCom</a:t>
            </a:r>
            <a:r>
              <a:rPr lang="en-US" dirty="0"/>
              <a:t> and Board members, what kind of course, online/in-person etc., might meet the needs of the </a:t>
            </a:r>
            <a:r>
              <a:rPr lang="en-US" dirty="0" err="1"/>
              <a:t>NomCom</a:t>
            </a:r>
            <a:r>
              <a:rPr lang="en-US" dirty="0"/>
              <a:t> and also addresses the issue identified by the independent examiner.</a:t>
            </a:r>
          </a:p>
          <a:p>
            <a:pPr marL="742950" lvl="1" indent="-285750">
              <a:buFont typeface="Arial" panose="020B0604020202020204" pitchFamily="34" charset="0"/>
              <a:buChar char="•"/>
            </a:pPr>
            <a:r>
              <a:rPr lang="en-US" dirty="0"/>
              <a:t>Work with current/former </a:t>
            </a:r>
            <a:r>
              <a:rPr lang="en-US" dirty="0" err="1"/>
              <a:t>NomCom</a:t>
            </a:r>
            <a:r>
              <a:rPr lang="en-US" dirty="0"/>
              <a:t> and ICANN org to identify content requirements for the training course, as well as logistical dependencies.</a:t>
            </a:r>
          </a:p>
          <a:p>
            <a:pPr marL="285750" indent="-285750">
              <a:buFont typeface="Arial" panose="020B0604020202020204" pitchFamily="34" charset="0"/>
              <a:buChar char="•"/>
            </a:pPr>
            <a:endParaRPr lang="en-US" dirty="0"/>
          </a:p>
        </p:txBody>
      </p:sp>
      <p:pic>
        <p:nvPicPr>
          <p:cNvPr id="4" name="Picture 3" descr="0027-bullhorn.eps">
            <a:extLst>
              <a:ext uri="{FF2B5EF4-FFF2-40B4-BE49-F238E27FC236}">
                <a16:creationId xmlns:a16="http://schemas.microsoft.com/office/drawing/2014/main" id="{C771BDA9-0A18-F042-B3DC-A4FBC66FFD41}"/>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08696" y="910424"/>
            <a:ext cx="660400" cy="584200"/>
          </a:xfrm>
          <a:prstGeom prst="rect">
            <a:avLst/>
          </a:prstGeom>
        </p:spPr>
      </p:pic>
    </p:spTree>
    <p:extLst>
      <p:ext uri="{BB962C8B-B14F-4D97-AF65-F5344CB8AC3E}">
        <p14:creationId xmlns:p14="http://schemas.microsoft.com/office/powerpoint/2010/main" val="1992302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883" y="761997"/>
            <a:ext cx="6752508" cy="2533369"/>
          </a:xfrm>
        </p:spPr>
        <p:txBody>
          <a:bodyPr>
            <a:normAutofit/>
          </a:bodyPr>
          <a:lstStyle/>
          <a:p>
            <a:r>
              <a:rPr lang="en-US" dirty="0"/>
              <a:t>Nominating Committee Review</a:t>
            </a:r>
          </a:p>
        </p:txBody>
      </p:sp>
      <p:sp>
        <p:nvSpPr>
          <p:cNvPr id="3" name="Text Placeholder 2"/>
          <p:cNvSpPr>
            <a:spLocks noGrp="1"/>
          </p:cNvSpPr>
          <p:nvPr>
            <p:ph type="body" sz="quarter" idx="10"/>
          </p:nvPr>
        </p:nvSpPr>
        <p:spPr>
          <a:xfrm>
            <a:off x="2070848" y="5167402"/>
            <a:ext cx="6382512" cy="286500"/>
          </a:xfrm>
        </p:spPr>
        <p:txBody>
          <a:bodyPr>
            <a:normAutofit/>
          </a:bodyPr>
          <a:lstStyle/>
          <a:p>
            <a:r>
              <a:rPr lang="en-US" dirty="0"/>
              <a:t>ICANN66</a:t>
            </a:r>
          </a:p>
        </p:txBody>
      </p:sp>
      <p:sp>
        <p:nvSpPr>
          <p:cNvPr id="5" name="Text Placeholder 4"/>
          <p:cNvSpPr>
            <a:spLocks noGrp="1"/>
          </p:cNvSpPr>
          <p:nvPr>
            <p:ph type="body" sz="quarter" idx="12"/>
          </p:nvPr>
        </p:nvSpPr>
        <p:spPr/>
        <p:txBody>
          <a:bodyPr>
            <a:normAutofit/>
          </a:bodyPr>
          <a:lstStyle/>
          <a:p>
            <a:r>
              <a:rPr lang="en-US" dirty="0"/>
              <a:t>03 November 2019 | 12:15 – 10:15</a:t>
            </a:r>
          </a:p>
        </p:txBody>
      </p:sp>
      <p:sp>
        <p:nvSpPr>
          <p:cNvPr id="6" name="Text Placeholder 5"/>
          <p:cNvSpPr>
            <a:spLocks noGrp="1"/>
          </p:cNvSpPr>
          <p:nvPr>
            <p:ph type="body" sz="quarter" idx="13"/>
          </p:nvPr>
        </p:nvSpPr>
        <p:spPr/>
        <p:txBody>
          <a:bodyPr>
            <a:normAutofit/>
          </a:bodyPr>
          <a:lstStyle/>
          <a:p>
            <a:r>
              <a:rPr lang="en-US" dirty="0"/>
              <a:t>Update from the Review Implementation Working Group</a:t>
            </a:r>
          </a:p>
        </p:txBody>
      </p:sp>
    </p:spTree>
    <p:extLst>
      <p:ext uri="{BB962C8B-B14F-4D97-AF65-F5344CB8AC3E}">
        <p14:creationId xmlns:p14="http://schemas.microsoft.com/office/powerpoint/2010/main" val="33115750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599B8-FDA6-2441-AEE3-326A4FEBE3FE}"/>
              </a:ext>
            </a:extLst>
          </p:cNvPr>
          <p:cNvSpPr>
            <a:spLocks noGrp="1"/>
          </p:cNvSpPr>
          <p:nvPr>
            <p:ph type="title"/>
          </p:nvPr>
        </p:nvSpPr>
        <p:spPr/>
        <p:txBody>
          <a:bodyPr/>
          <a:lstStyle/>
          <a:p>
            <a:r>
              <a:rPr lang="en-US" dirty="0"/>
              <a:t>Outreach</a:t>
            </a:r>
          </a:p>
        </p:txBody>
      </p:sp>
      <p:sp>
        <p:nvSpPr>
          <p:cNvPr id="3" name="Rectangle 2">
            <a:extLst>
              <a:ext uri="{FF2B5EF4-FFF2-40B4-BE49-F238E27FC236}">
                <a16:creationId xmlns:a16="http://schemas.microsoft.com/office/drawing/2014/main" id="{5F3A5DB2-F2E3-FA4B-BDEA-AD9D66D58C88}"/>
              </a:ext>
            </a:extLst>
          </p:cNvPr>
          <p:cNvSpPr/>
          <p:nvPr/>
        </p:nvSpPr>
        <p:spPr>
          <a:xfrm>
            <a:off x="374904" y="809453"/>
            <a:ext cx="8182942" cy="5909310"/>
          </a:xfrm>
          <a:prstGeom prst="rect">
            <a:avLst/>
          </a:prstGeom>
        </p:spPr>
        <p:txBody>
          <a:bodyPr wrap="square">
            <a:spAutoFit/>
          </a:bodyPr>
          <a:lstStyle/>
          <a:p>
            <a:pPr marL="285750" indent="-285750">
              <a:buFont typeface="Arial" panose="020B0604020202020204" pitchFamily="34" charset="0"/>
              <a:buChar char="•"/>
            </a:pPr>
            <a:r>
              <a:rPr lang="en-US" b="1" dirty="0"/>
              <a:t>REC 4</a:t>
            </a:r>
          </a:p>
          <a:p>
            <a:pPr marL="742950" lvl="1" indent="-285750">
              <a:buFont typeface="Arial" panose="020B0604020202020204" pitchFamily="34" charset="0"/>
              <a:buChar char="•"/>
            </a:pPr>
            <a:r>
              <a:rPr lang="en-US" dirty="0"/>
              <a:t>Identify, in consultation with current and former </a:t>
            </a:r>
            <a:r>
              <a:rPr lang="en-US" dirty="0" err="1"/>
              <a:t>NomCom</a:t>
            </a:r>
            <a:r>
              <a:rPr lang="en-US" dirty="0"/>
              <a:t> members, what kind of course, online/in-person, etc., might meet the needs of the </a:t>
            </a:r>
            <a:r>
              <a:rPr lang="en-US" dirty="0" err="1"/>
              <a:t>NomCom</a:t>
            </a:r>
            <a:r>
              <a:rPr lang="en-US" dirty="0"/>
              <a:t> members and addresses the issue identified by the independent examiner.</a:t>
            </a:r>
          </a:p>
          <a:p>
            <a:pPr marL="742950" lvl="1" indent="-285750">
              <a:buFont typeface="Arial" panose="020B0604020202020204" pitchFamily="34" charset="0"/>
              <a:buChar char="•"/>
            </a:pPr>
            <a:r>
              <a:rPr lang="en-US" dirty="0"/>
              <a:t>Work with current/former </a:t>
            </a:r>
            <a:r>
              <a:rPr lang="en-US" dirty="0" err="1"/>
              <a:t>NomCom</a:t>
            </a:r>
            <a:r>
              <a:rPr lang="en-US" dirty="0"/>
              <a:t> members and ICANN org to identify content requirements for the training course, as well as any logistical and timing dependencies.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REC 5</a:t>
            </a:r>
            <a:endParaRPr lang="en-US" dirty="0"/>
          </a:p>
          <a:p>
            <a:pPr marL="742950" lvl="1" indent="-285750">
              <a:buFont typeface="Arial" panose="020B0604020202020204" pitchFamily="34" charset="0"/>
              <a:buChar char="•"/>
            </a:pPr>
            <a:r>
              <a:rPr lang="en-US" dirty="0"/>
              <a:t>Enquire with ICANN staff and the current </a:t>
            </a:r>
            <a:r>
              <a:rPr lang="en-US" dirty="0" err="1"/>
              <a:t>NomCom</a:t>
            </a:r>
            <a:r>
              <a:rPr lang="en-US" dirty="0"/>
              <a:t> what the contractually defined role of the recruiting consultant(s) is and whether further steps are required.</a:t>
            </a:r>
          </a:p>
          <a:p>
            <a:pPr marL="742950" lvl="1" indent="-285750">
              <a:buFont typeface="Arial" panose="020B0604020202020204" pitchFamily="34" charset="0"/>
              <a:buChar char="•"/>
            </a:pPr>
            <a:endParaRPr lang="en-US" b="1" dirty="0"/>
          </a:p>
          <a:p>
            <a:pPr marL="285750" indent="-285750">
              <a:buFont typeface="Arial" panose="020B0604020202020204" pitchFamily="34" charset="0"/>
              <a:buChar char="•"/>
            </a:pPr>
            <a:r>
              <a:rPr lang="en-US" b="1" dirty="0"/>
              <a:t>REC 6</a:t>
            </a:r>
          </a:p>
          <a:p>
            <a:pPr marL="742950" lvl="1" indent="-285750">
              <a:buFont typeface="Arial" panose="020B0604020202020204" pitchFamily="34" charset="0"/>
              <a:buChar char="•"/>
            </a:pPr>
            <a:r>
              <a:rPr lang="en-US" dirty="0"/>
              <a:t>Enquire with ICANN Org and the current </a:t>
            </a:r>
            <a:r>
              <a:rPr lang="en-US" dirty="0" err="1"/>
              <a:t>NomCom</a:t>
            </a:r>
            <a:r>
              <a:rPr lang="en-US" dirty="0"/>
              <a:t> what are the responsibilities of the evaluation consultant vis-à-vis the current job descriptions for the vacancies to be filled by the </a:t>
            </a:r>
            <a:r>
              <a:rPr lang="en-US" dirty="0" err="1"/>
              <a:t>NomCom</a:t>
            </a:r>
            <a:r>
              <a:rPr lang="en-US" dirty="0"/>
              <a:t>.</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7399824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599B8-FDA6-2441-AEE3-326A4FEBE3FE}"/>
              </a:ext>
            </a:extLst>
          </p:cNvPr>
          <p:cNvSpPr>
            <a:spLocks noGrp="1"/>
          </p:cNvSpPr>
          <p:nvPr>
            <p:ph type="title"/>
          </p:nvPr>
        </p:nvSpPr>
        <p:spPr/>
        <p:txBody>
          <a:bodyPr/>
          <a:lstStyle/>
          <a:p>
            <a:r>
              <a:rPr lang="en-US" dirty="0"/>
              <a:t>Outreach</a:t>
            </a:r>
          </a:p>
        </p:txBody>
      </p:sp>
      <p:sp>
        <p:nvSpPr>
          <p:cNvPr id="3" name="Rectangle 2">
            <a:extLst>
              <a:ext uri="{FF2B5EF4-FFF2-40B4-BE49-F238E27FC236}">
                <a16:creationId xmlns:a16="http://schemas.microsoft.com/office/drawing/2014/main" id="{5F3A5DB2-F2E3-FA4B-BDEA-AD9D66D58C88}"/>
              </a:ext>
            </a:extLst>
          </p:cNvPr>
          <p:cNvSpPr/>
          <p:nvPr/>
        </p:nvSpPr>
        <p:spPr>
          <a:xfrm>
            <a:off x="374904" y="809453"/>
            <a:ext cx="8182942" cy="5909310"/>
          </a:xfrm>
          <a:prstGeom prst="rect">
            <a:avLst/>
          </a:prstGeom>
        </p:spPr>
        <p:txBody>
          <a:bodyPr wrap="square">
            <a:spAutoFit/>
          </a:bodyPr>
          <a:lstStyle/>
          <a:p>
            <a:pPr marL="285750" indent="-285750">
              <a:buFont typeface="Arial" panose="020B0604020202020204" pitchFamily="34" charset="0"/>
              <a:buChar char="•"/>
            </a:pPr>
            <a:r>
              <a:rPr lang="en-US" b="1" dirty="0"/>
              <a:t>REC 9</a:t>
            </a:r>
          </a:p>
          <a:p>
            <a:pPr marL="742950" lvl="1" indent="-285750">
              <a:buFont typeface="Arial" panose="020B0604020202020204" pitchFamily="34" charset="0"/>
              <a:buChar char="•"/>
            </a:pPr>
            <a:r>
              <a:rPr lang="en-US" dirty="0" err="1"/>
              <a:t>NomComRIWG</a:t>
            </a:r>
            <a:r>
              <a:rPr lang="en-US" dirty="0"/>
              <a:t> to reach out to all bodies that are appointing </a:t>
            </a:r>
            <a:r>
              <a:rPr lang="en-US" dirty="0" err="1"/>
              <a:t>NomCom</a:t>
            </a:r>
            <a:r>
              <a:rPr lang="en-US" dirty="0"/>
              <a:t> members about planned Bylaws change, including rationale, as detailed in the Final Report</a:t>
            </a:r>
          </a:p>
          <a:p>
            <a:pPr marL="742950" lvl="1" indent="-285750">
              <a:buFont typeface="Arial" panose="020B0604020202020204" pitchFamily="34" charset="0"/>
              <a:buChar char="•"/>
            </a:pPr>
            <a:r>
              <a:rPr lang="en-US" dirty="0"/>
              <a:t>ICANN Board directs the initiation of Bylaws change, Section 8.2., to allocate the same voting and participation rights for all </a:t>
            </a:r>
            <a:r>
              <a:rPr lang="en-US" dirty="0" err="1"/>
              <a:t>NomCom</a:t>
            </a:r>
            <a:r>
              <a:rPr lang="en-US" dirty="0"/>
              <a:t> members, and oversees the process.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REC 10</a:t>
            </a:r>
            <a:endParaRPr lang="en-US" dirty="0"/>
          </a:p>
          <a:p>
            <a:pPr marL="742950" lvl="1" indent="-285750">
              <a:buFont typeface="Arial" panose="020B0604020202020204" pitchFamily="34" charset="0"/>
              <a:buChar char="•"/>
            </a:pPr>
            <a:r>
              <a:rPr lang="en-US" dirty="0" err="1"/>
              <a:t>NomComRIWG</a:t>
            </a:r>
            <a:r>
              <a:rPr lang="en-US" dirty="0"/>
              <a:t>, in consultation with the community, to propose what principles and other factors should apply to determine the optimum </a:t>
            </a:r>
            <a:r>
              <a:rPr lang="en-US" dirty="0" err="1"/>
              <a:t>NomCom’s</a:t>
            </a:r>
            <a:r>
              <a:rPr lang="en-US" dirty="0"/>
              <a:t> composition, based on the current ICANN community.</a:t>
            </a:r>
          </a:p>
          <a:p>
            <a:pPr marL="742950" lvl="1" indent="-285750">
              <a:buFont typeface="Arial" panose="020B0604020202020204" pitchFamily="34" charset="0"/>
              <a:buChar char="•"/>
            </a:pPr>
            <a:endParaRPr lang="en-US" b="1" dirty="0"/>
          </a:p>
          <a:p>
            <a:pPr marL="285750" indent="-285750">
              <a:buFont typeface="Arial" panose="020B0604020202020204" pitchFamily="34" charset="0"/>
              <a:buChar char="•"/>
            </a:pPr>
            <a:r>
              <a:rPr lang="en-US" b="1" dirty="0"/>
              <a:t>REC 13</a:t>
            </a:r>
          </a:p>
          <a:p>
            <a:pPr marL="742950" lvl="1" indent="-285750">
              <a:buFont typeface="Arial" panose="020B0604020202020204" pitchFamily="34" charset="0"/>
              <a:buChar char="•"/>
            </a:pPr>
            <a:r>
              <a:rPr lang="en-US" dirty="0"/>
              <a:t>Consult with current/former </a:t>
            </a:r>
            <a:r>
              <a:rPr lang="en-US" dirty="0" err="1"/>
              <a:t>NomCom</a:t>
            </a:r>
            <a:r>
              <a:rPr lang="en-US" dirty="0"/>
              <a:t> members and ICANN org to document the </a:t>
            </a:r>
            <a:r>
              <a:rPr lang="en-US" dirty="0" err="1"/>
              <a:t>NomCom’s</a:t>
            </a:r>
            <a:r>
              <a:rPr lang="en-US" dirty="0"/>
              <a:t> annual cycle; including (but not limited to) appointment of the leadership team, seating of the incoming members, communication with Board and other ICANN bodies about skill requirements for new appointees, recruitment outreach, interviews, selection, and announcement of incoming appointees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2411547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599B8-FDA6-2441-AEE3-326A4FEBE3FE}"/>
              </a:ext>
            </a:extLst>
          </p:cNvPr>
          <p:cNvSpPr>
            <a:spLocks noGrp="1"/>
          </p:cNvSpPr>
          <p:nvPr>
            <p:ph type="title"/>
          </p:nvPr>
        </p:nvSpPr>
        <p:spPr/>
        <p:txBody>
          <a:bodyPr/>
          <a:lstStyle/>
          <a:p>
            <a:r>
              <a:rPr lang="en-US" dirty="0"/>
              <a:t>Outreach</a:t>
            </a:r>
          </a:p>
        </p:txBody>
      </p:sp>
      <p:sp>
        <p:nvSpPr>
          <p:cNvPr id="3" name="Rectangle 2">
            <a:extLst>
              <a:ext uri="{FF2B5EF4-FFF2-40B4-BE49-F238E27FC236}">
                <a16:creationId xmlns:a16="http://schemas.microsoft.com/office/drawing/2014/main" id="{5F3A5DB2-F2E3-FA4B-BDEA-AD9D66D58C88}"/>
              </a:ext>
            </a:extLst>
          </p:cNvPr>
          <p:cNvSpPr/>
          <p:nvPr/>
        </p:nvSpPr>
        <p:spPr>
          <a:xfrm>
            <a:off x="374904" y="809453"/>
            <a:ext cx="8182942" cy="6186309"/>
          </a:xfrm>
          <a:prstGeom prst="rect">
            <a:avLst/>
          </a:prstGeom>
        </p:spPr>
        <p:txBody>
          <a:bodyPr wrap="square">
            <a:spAutoFit/>
          </a:bodyPr>
          <a:lstStyle/>
          <a:p>
            <a:pPr marL="285750" indent="-285750">
              <a:buFont typeface="Arial" panose="020B0604020202020204" pitchFamily="34" charset="0"/>
              <a:buChar char="•"/>
            </a:pPr>
            <a:r>
              <a:rPr lang="en-US" b="1" dirty="0"/>
              <a:t>REC 14</a:t>
            </a:r>
          </a:p>
          <a:p>
            <a:pPr marL="742950" lvl="1" indent="-285750">
              <a:buFont typeface="Arial" panose="020B0604020202020204" pitchFamily="34" charset="0"/>
              <a:buChar char="•"/>
            </a:pPr>
            <a:r>
              <a:rPr lang="en-US" dirty="0" err="1"/>
              <a:t>NomComRIWG</a:t>
            </a:r>
            <a:r>
              <a:rPr lang="en-US" dirty="0"/>
              <a:t> to work with the current/former </a:t>
            </a:r>
            <a:r>
              <a:rPr lang="en-US" dirty="0" err="1"/>
              <a:t>NomCom</a:t>
            </a:r>
            <a:r>
              <a:rPr lang="en-US" dirty="0"/>
              <a:t> members, ICANN Board, ICANN org, and representatives of PTI to understand what information is currently shared between the </a:t>
            </a:r>
            <a:r>
              <a:rPr lang="en-US" dirty="0" err="1"/>
              <a:t>NomCom</a:t>
            </a:r>
            <a:r>
              <a:rPr lang="en-US" dirty="0"/>
              <a:t> and the bodies to which the </a:t>
            </a:r>
            <a:r>
              <a:rPr lang="en-US" dirty="0" err="1"/>
              <a:t>NomCom</a:t>
            </a:r>
            <a:r>
              <a:rPr lang="en-US" dirty="0"/>
              <a:t> makes appointments, including the timing of these communications.</a:t>
            </a:r>
          </a:p>
          <a:p>
            <a:pPr marL="742950" lvl="1" indent="-285750">
              <a:buFont typeface="Arial" panose="020B0604020202020204" pitchFamily="34" charset="0"/>
              <a:buChar char="•"/>
            </a:pPr>
            <a:r>
              <a:rPr lang="en-US" dirty="0" err="1"/>
              <a:t>NomComRIWG</a:t>
            </a:r>
            <a:r>
              <a:rPr lang="en-US" dirty="0"/>
              <a:t>, in coordination with the current/former </a:t>
            </a:r>
            <a:r>
              <a:rPr lang="en-US" dirty="0" err="1"/>
              <a:t>NomCom</a:t>
            </a:r>
            <a:r>
              <a:rPr lang="en-US" dirty="0"/>
              <a:t> members and ICANN org and the bodies that receive </a:t>
            </a:r>
            <a:r>
              <a:rPr lang="en-US" dirty="0" err="1"/>
              <a:t>NomCom</a:t>
            </a:r>
            <a:r>
              <a:rPr lang="en-US" dirty="0"/>
              <a:t> appointees, including the ICANN Board and PTI Board, to identify what additional information (if any) can be shared. </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REC 16</a:t>
            </a:r>
            <a:endParaRPr lang="en-US" dirty="0"/>
          </a:p>
          <a:p>
            <a:pPr marL="742950" lvl="1" indent="-285750">
              <a:buFont typeface="Arial" panose="020B0604020202020204" pitchFamily="34" charset="0"/>
              <a:buChar char="•"/>
            </a:pPr>
            <a:r>
              <a:rPr lang="en-US" dirty="0"/>
              <a:t>Work with the current/former </a:t>
            </a:r>
            <a:r>
              <a:rPr lang="en-US" dirty="0" err="1"/>
              <a:t>NomCom</a:t>
            </a:r>
            <a:r>
              <a:rPr lang="en-US" dirty="0"/>
              <a:t> members, ICANN Board and ICANN org to understand what information is currently shared between the </a:t>
            </a:r>
            <a:r>
              <a:rPr lang="en-US" dirty="0" err="1"/>
              <a:t>NomCom</a:t>
            </a:r>
            <a:r>
              <a:rPr lang="en-US" dirty="0"/>
              <a:t> and the bodies to which the </a:t>
            </a:r>
            <a:r>
              <a:rPr lang="en-US" dirty="0" err="1"/>
              <a:t>NomCom</a:t>
            </a:r>
            <a:r>
              <a:rPr lang="en-US" dirty="0"/>
              <a:t> makes appointments, including the timing of these communications.</a:t>
            </a:r>
          </a:p>
          <a:p>
            <a:pPr marL="742950" lvl="1" indent="-285750">
              <a:buFont typeface="Arial" panose="020B0604020202020204" pitchFamily="34" charset="0"/>
              <a:buChar char="•"/>
            </a:pPr>
            <a:r>
              <a:rPr lang="en-US" dirty="0" err="1"/>
              <a:t>NomComRIWG</a:t>
            </a:r>
            <a:r>
              <a:rPr lang="en-US" dirty="0"/>
              <a:t>, with support from ICANN org and in coordination with the current/former </a:t>
            </a:r>
            <a:r>
              <a:rPr lang="en-US" dirty="0" err="1"/>
              <a:t>NomCom</a:t>
            </a:r>
            <a:r>
              <a:rPr lang="en-US" dirty="0"/>
              <a:t> members, ICANN org and the bodies that receive </a:t>
            </a:r>
            <a:r>
              <a:rPr lang="en-US" dirty="0" err="1"/>
              <a:t>NomCom</a:t>
            </a:r>
            <a:r>
              <a:rPr lang="en-US" dirty="0"/>
              <a:t> appointees, including the ICANN Board, to identify what additional information (if any) can be shared. </a:t>
            </a:r>
          </a:p>
          <a:p>
            <a:pPr marL="742950" lvl="1"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8181494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599B8-FDA6-2441-AEE3-326A4FEBE3FE}"/>
              </a:ext>
            </a:extLst>
          </p:cNvPr>
          <p:cNvSpPr>
            <a:spLocks noGrp="1"/>
          </p:cNvSpPr>
          <p:nvPr>
            <p:ph type="title"/>
          </p:nvPr>
        </p:nvSpPr>
        <p:spPr/>
        <p:txBody>
          <a:bodyPr/>
          <a:lstStyle/>
          <a:p>
            <a:r>
              <a:rPr lang="en-US" dirty="0"/>
              <a:t>Outreach</a:t>
            </a:r>
          </a:p>
        </p:txBody>
      </p:sp>
      <p:sp>
        <p:nvSpPr>
          <p:cNvPr id="3" name="Rectangle 2">
            <a:extLst>
              <a:ext uri="{FF2B5EF4-FFF2-40B4-BE49-F238E27FC236}">
                <a16:creationId xmlns:a16="http://schemas.microsoft.com/office/drawing/2014/main" id="{5F3A5DB2-F2E3-FA4B-BDEA-AD9D66D58C88}"/>
              </a:ext>
            </a:extLst>
          </p:cNvPr>
          <p:cNvSpPr/>
          <p:nvPr/>
        </p:nvSpPr>
        <p:spPr>
          <a:xfrm>
            <a:off x="374904" y="809453"/>
            <a:ext cx="8182942" cy="5632311"/>
          </a:xfrm>
          <a:prstGeom prst="rect">
            <a:avLst/>
          </a:prstGeom>
        </p:spPr>
        <p:txBody>
          <a:bodyPr wrap="square">
            <a:spAutoFit/>
          </a:bodyPr>
          <a:lstStyle/>
          <a:p>
            <a:pPr marL="285750" indent="-285750">
              <a:buFont typeface="Arial" panose="020B0604020202020204" pitchFamily="34" charset="0"/>
              <a:buChar char="•"/>
            </a:pPr>
            <a:r>
              <a:rPr lang="en-US" b="1" dirty="0"/>
              <a:t>REC 17</a:t>
            </a:r>
          </a:p>
          <a:p>
            <a:pPr marL="742950" lvl="1" indent="-285750">
              <a:buFont typeface="Arial" panose="020B0604020202020204" pitchFamily="34" charset="0"/>
              <a:buChar char="•"/>
            </a:pPr>
            <a:r>
              <a:rPr lang="en-US" dirty="0"/>
              <a:t>Invite bodies receiving </a:t>
            </a:r>
            <a:r>
              <a:rPr lang="en-US" dirty="0" err="1"/>
              <a:t>NomCom</a:t>
            </a:r>
            <a:r>
              <a:rPr lang="en-US" dirty="0"/>
              <a:t> appointees, as part of the implementation of recommendations 14 and 16 to include any relevant information on desired diversity in their annual communication/advice to the </a:t>
            </a:r>
            <a:r>
              <a:rPr lang="en-US" dirty="0" err="1"/>
              <a:t>NomCom</a:t>
            </a:r>
            <a:r>
              <a:rPr lang="en-US" dirty="0"/>
              <a:t>. </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REC 18</a:t>
            </a:r>
            <a:endParaRPr lang="en-US" dirty="0"/>
          </a:p>
          <a:p>
            <a:pPr marL="742950" lvl="1" indent="-285750">
              <a:buFont typeface="Arial" panose="020B0604020202020204" pitchFamily="34" charset="0"/>
              <a:buChar char="•"/>
            </a:pPr>
            <a:r>
              <a:rPr lang="en-US" dirty="0"/>
              <a:t>Gain an overview of the current candidate communications of the </a:t>
            </a:r>
            <a:r>
              <a:rPr lang="en-US" dirty="0" err="1"/>
              <a:t>NomCom</a:t>
            </a:r>
            <a:r>
              <a:rPr lang="en-US" dirty="0"/>
              <a:t> by enquiring with current/former </a:t>
            </a:r>
            <a:r>
              <a:rPr lang="en-US" dirty="0" err="1"/>
              <a:t>NomCom</a:t>
            </a:r>
            <a:r>
              <a:rPr lang="en-US" dirty="0"/>
              <a:t> members and </a:t>
            </a:r>
            <a:r>
              <a:rPr lang="en-US" dirty="0" err="1"/>
              <a:t>NomCom</a:t>
            </a:r>
            <a:r>
              <a:rPr lang="en-US" dirty="0"/>
              <a:t> Staff.</a:t>
            </a:r>
          </a:p>
          <a:p>
            <a:pPr marL="742950" lvl="1" indent="-285750">
              <a:buFont typeface="Arial" panose="020B0604020202020204" pitchFamily="34" charset="0"/>
              <a:buChar char="•"/>
            </a:pPr>
            <a:r>
              <a:rPr lang="en-US" dirty="0"/>
              <a:t>Talk to previous </a:t>
            </a:r>
            <a:r>
              <a:rPr lang="en-US" dirty="0" err="1"/>
              <a:t>NomCom</a:t>
            </a:r>
            <a:r>
              <a:rPr lang="en-US" dirty="0"/>
              <a:t> appointees to understand how they perceived the communication process.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REC 19</a:t>
            </a:r>
            <a:endParaRPr lang="en-US" dirty="0"/>
          </a:p>
          <a:p>
            <a:pPr marL="742950" lvl="1" indent="-285750">
              <a:buFont typeface="Arial" panose="020B0604020202020204" pitchFamily="34" charset="0"/>
              <a:buChar char="•"/>
            </a:pPr>
            <a:r>
              <a:rPr lang="en-US" dirty="0"/>
              <a:t>Reach out to </a:t>
            </a:r>
            <a:r>
              <a:rPr lang="en-US" dirty="0" err="1"/>
              <a:t>NomCom</a:t>
            </a:r>
            <a:r>
              <a:rPr lang="en-US" dirty="0"/>
              <a:t>, ICANN org, ICANN communication team, and the recruitment consultant(s), to understand what the state of current outreach and marketing is with regard to ensuring a diverse candidate pool in response to the </a:t>
            </a:r>
            <a:r>
              <a:rPr lang="en-US" dirty="0" err="1"/>
              <a:t>NomCom’s</a:t>
            </a:r>
            <a:r>
              <a:rPr lang="en-US" dirty="0"/>
              <a:t> annual recruitment efforts.</a:t>
            </a:r>
          </a:p>
          <a:p>
            <a:pPr marL="742950" lvl="1"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090900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599B8-FDA6-2441-AEE3-326A4FEBE3FE}"/>
              </a:ext>
            </a:extLst>
          </p:cNvPr>
          <p:cNvSpPr>
            <a:spLocks noGrp="1"/>
          </p:cNvSpPr>
          <p:nvPr>
            <p:ph type="title"/>
          </p:nvPr>
        </p:nvSpPr>
        <p:spPr/>
        <p:txBody>
          <a:bodyPr/>
          <a:lstStyle/>
          <a:p>
            <a:r>
              <a:rPr lang="en-US" dirty="0"/>
              <a:t>Outreach</a:t>
            </a:r>
          </a:p>
        </p:txBody>
      </p:sp>
      <p:sp>
        <p:nvSpPr>
          <p:cNvPr id="3" name="Rectangle 2">
            <a:extLst>
              <a:ext uri="{FF2B5EF4-FFF2-40B4-BE49-F238E27FC236}">
                <a16:creationId xmlns:a16="http://schemas.microsoft.com/office/drawing/2014/main" id="{5F3A5DB2-F2E3-FA4B-BDEA-AD9D66D58C88}"/>
              </a:ext>
            </a:extLst>
          </p:cNvPr>
          <p:cNvSpPr/>
          <p:nvPr/>
        </p:nvSpPr>
        <p:spPr>
          <a:xfrm>
            <a:off x="374903" y="809453"/>
            <a:ext cx="8482017" cy="6186309"/>
          </a:xfrm>
          <a:prstGeom prst="rect">
            <a:avLst/>
          </a:prstGeom>
        </p:spPr>
        <p:txBody>
          <a:bodyPr wrap="square">
            <a:spAutoFit/>
          </a:bodyPr>
          <a:lstStyle/>
          <a:p>
            <a:pPr marL="285750" indent="-285750">
              <a:buFont typeface="Arial" panose="020B0604020202020204" pitchFamily="34" charset="0"/>
              <a:buChar char="•"/>
            </a:pPr>
            <a:r>
              <a:rPr lang="en-US" b="1" dirty="0"/>
              <a:t>REC 20</a:t>
            </a:r>
          </a:p>
          <a:p>
            <a:pPr marL="742950" lvl="1" indent="-285750">
              <a:buFont typeface="Arial" panose="020B0604020202020204" pitchFamily="34" charset="0"/>
              <a:buChar char="•"/>
            </a:pPr>
            <a:r>
              <a:rPr lang="en-US" dirty="0"/>
              <a:t>Consult with current and past </a:t>
            </a:r>
            <a:r>
              <a:rPr lang="en-US" dirty="0" err="1"/>
              <a:t>NomComs</a:t>
            </a:r>
            <a:r>
              <a:rPr lang="en-US" dirty="0"/>
              <a:t> as well as ICANN org to determine what candidate attributes/data should be anonymized during the blind assessment (and when to reveal all data points) </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REC 22</a:t>
            </a:r>
            <a:endParaRPr lang="en-US" dirty="0"/>
          </a:p>
          <a:p>
            <a:pPr marL="742950" lvl="1" indent="-285750">
              <a:buFont typeface="Arial" panose="020B0604020202020204" pitchFamily="34" charset="0"/>
              <a:buChar char="•"/>
            </a:pPr>
            <a:r>
              <a:rPr lang="en-US" dirty="0"/>
              <a:t>Communicate with </a:t>
            </a:r>
            <a:r>
              <a:rPr lang="en-US" dirty="0" err="1"/>
              <a:t>NomCom</a:t>
            </a:r>
            <a:r>
              <a:rPr lang="en-US" dirty="0"/>
              <a:t> to capture and review what questions and evaluation tools are typically used by the </a:t>
            </a:r>
            <a:r>
              <a:rPr lang="en-US" dirty="0" err="1"/>
              <a:t>NomCom</a:t>
            </a:r>
            <a:r>
              <a:rPr lang="en-US" dirty="0"/>
              <a:t> during the deep-dive and final interview phases.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REC 23</a:t>
            </a:r>
            <a:endParaRPr lang="en-US" dirty="0"/>
          </a:p>
          <a:p>
            <a:pPr marL="742950" lvl="1" indent="-285750">
              <a:buFont typeface="Arial" panose="020B0604020202020204" pitchFamily="34" charset="0"/>
              <a:buChar char="•"/>
            </a:pPr>
            <a:r>
              <a:rPr lang="en-US" dirty="0"/>
              <a:t>Consult with the wider ICANN community what additional non-confidential, non-identifiable data points should be collected and published.</a:t>
            </a:r>
          </a:p>
          <a:p>
            <a:pPr marL="742950" lvl="1" indent="-285750">
              <a:buFont typeface="Arial" panose="020B0604020202020204" pitchFamily="34" charset="0"/>
              <a:buChar char="•"/>
            </a:pPr>
            <a:endParaRPr lang="en-US" b="1" dirty="0"/>
          </a:p>
          <a:p>
            <a:pPr marL="285750" indent="-285750">
              <a:buFont typeface="Arial" panose="020B0604020202020204" pitchFamily="34" charset="0"/>
              <a:buChar char="•"/>
            </a:pPr>
            <a:r>
              <a:rPr lang="en-US" b="1" dirty="0"/>
              <a:t>REC 25</a:t>
            </a:r>
          </a:p>
          <a:p>
            <a:pPr marL="742950" lvl="1" indent="-285750">
              <a:buFont typeface="Arial" panose="020B0604020202020204" pitchFamily="34" charset="0"/>
              <a:buChar char="•"/>
            </a:pPr>
            <a:r>
              <a:rPr lang="en-US" dirty="0"/>
              <a:t>Consult with receiving bodies to understand what (if any) performance assessment of the body itself is conducted and what skill set needs derive from that (or any other assessment) for future </a:t>
            </a:r>
            <a:r>
              <a:rPr lang="en-US" dirty="0" err="1"/>
              <a:t>NomCom</a:t>
            </a:r>
            <a:r>
              <a:rPr lang="en-US" dirty="0"/>
              <a:t> appointees, to avoid creating a new line of assessment or review of the receiving bodies.</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0694553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599B8-FDA6-2441-AEE3-326A4FEBE3FE}"/>
              </a:ext>
            </a:extLst>
          </p:cNvPr>
          <p:cNvSpPr>
            <a:spLocks noGrp="1"/>
          </p:cNvSpPr>
          <p:nvPr>
            <p:ph type="title"/>
          </p:nvPr>
        </p:nvSpPr>
        <p:spPr/>
        <p:txBody>
          <a:bodyPr/>
          <a:lstStyle/>
          <a:p>
            <a:r>
              <a:rPr lang="en-US" dirty="0"/>
              <a:t>Outreach</a:t>
            </a:r>
          </a:p>
        </p:txBody>
      </p:sp>
      <p:sp>
        <p:nvSpPr>
          <p:cNvPr id="3" name="Rectangle 2">
            <a:extLst>
              <a:ext uri="{FF2B5EF4-FFF2-40B4-BE49-F238E27FC236}">
                <a16:creationId xmlns:a16="http://schemas.microsoft.com/office/drawing/2014/main" id="{5F3A5DB2-F2E3-FA4B-BDEA-AD9D66D58C88}"/>
              </a:ext>
            </a:extLst>
          </p:cNvPr>
          <p:cNvSpPr/>
          <p:nvPr/>
        </p:nvSpPr>
        <p:spPr>
          <a:xfrm>
            <a:off x="374903" y="809453"/>
            <a:ext cx="8482017" cy="3416320"/>
          </a:xfrm>
          <a:prstGeom prst="rect">
            <a:avLst/>
          </a:prstGeom>
        </p:spPr>
        <p:txBody>
          <a:bodyPr wrap="square">
            <a:spAutoFit/>
          </a:bodyPr>
          <a:lstStyle/>
          <a:p>
            <a:pPr marL="285750" indent="-285750">
              <a:buFont typeface="Arial" panose="020B0604020202020204" pitchFamily="34" charset="0"/>
              <a:buChar char="•"/>
            </a:pPr>
            <a:r>
              <a:rPr lang="en-US" b="1" dirty="0"/>
              <a:t>REC 27</a:t>
            </a:r>
          </a:p>
          <a:p>
            <a:pPr marL="742950" lvl="1" indent="-285750">
              <a:buFont typeface="Arial" panose="020B0604020202020204" pitchFamily="34" charset="0"/>
              <a:buChar char="•"/>
            </a:pPr>
            <a:r>
              <a:rPr lang="en-US" dirty="0" err="1"/>
              <a:t>NomComRIWG</a:t>
            </a:r>
            <a:r>
              <a:rPr lang="en-US" dirty="0"/>
              <a:t> to engage with the ICANN community, ICANN Board, and ICANN org, to obtain feedback on the definition of ‘ICANN unaffiliates’, and the questions of whether being an ‘ICANN unaffiliates’ should be an additional requirement for some of the </a:t>
            </a:r>
            <a:r>
              <a:rPr lang="en-US" dirty="0" err="1"/>
              <a:t>NomCom</a:t>
            </a:r>
            <a:r>
              <a:rPr lang="en-US" dirty="0"/>
              <a:t>-appointed Board seats, and, if so, how many.</a:t>
            </a:r>
          </a:p>
          <a:p>
            <a:pPr marL="742950" lvl="1" indent="-285750">
              <a:buFont typeface="Arial" panose="020B0604020202020204" pitchFamily="34" charset="0"/>
              <a:buChar char="•"/>
            </a:pPr>
            <a:endParaRPr lang="en-US" b="1" dirty="0"/>
          </a:p>
          <a:p>
            <a:pPr marL="742950" lvl="1" indent="-285750">
              <a:buFont typeface="Arial" panose="020B0604020202020204" pitchFamily="34" charset="0"/>
              <a:buChar char="•"/>
            </a:pPr>
            <a:endParaRPr lang="en-US" b="1" dirty="0"/>
          </a:p>
          <a:p>
            <a:pPr marL="285750" indent="-285750">
              <a:buFont typeface="Arial" panose="020B0604020202020204" pitchFamily="34" charset="0"/>
              <a:buChar char="•"/>
            </a:pPr>
            <a:r>
              <a:rPr lang="en-US" b="1" dirty="0"/>
              <a:t>An outreach session will also be scheduled for ICANN67 to inform the ICANN Community on progress and receive input on some of its tasks.</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dirty="0"/>
          </a:p>
        </p:txBody>
      </p:sp>
      <p:pic>
        <p:nvPicPr>
          <p:cNvPr id="4" name="Picture 3" descr="0112-bubbles3.eps">
            <a:extLst>
              <a:ext uri="{FF2B5EF4-FFF2-40B4-BE49-F238E27FC236}">
                <a16:creationId xmlns:a16="http://schemas.microsoft.com/office/drawing/2014/main" id="{CB47706D-A50F-E94B-BD64-48280F16883B}"/>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47611" y="4543700"/>
            <a:ext cx="736600" cy="673100"/>
          </a:xfrm>
          <a:prstGeom prst="rect">
            <a:avLst/>
          </a:prstGeom>
        </p:spPr>
      </p:pic>
    </p:spTree>
    <p:extLst>
      <p:ext uri="{BB962C8B-B14F-4D97-AF65-F5344CB8AC3E}">
        <p14:creationId xmlns:p14="http://schemas.microsoft.com/office/powerpoint/2010/main" val="16663043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Q&amp;A</a:t>
            </a:r>
          </a:p>
        </p:txBody>
      </p:sp>
      <p:sp>
        <p:nvSpPr>
          <p:cNvPr id="5" name="Text Placeholder 4"/>
          <p:cNvSpPr>
            <a:spLocks noGrp="1"/>
          </p:cNvSpPr>
          <p:nvPr>
            <p:ph type="body" sz="quarter" idx="11"/>
          </p:nvPr>
        </p:nvSpPr>
        <p:spPr/>
        <p:txBody>
          <a:bodyPr/>
          <a:lstStyle/>
          <a:p>
            <a:r>
              <a:rPr lang="en-US" dirty="0"/>
              <a:t>Agenda Item #5</a:t>
            </a:r>
          </a:p>
        </p:txBody>
      </p:sp>
    </p:spTree>
    <p:extLst>
      <p:ext uri="{BB962C8B-B14F-4D97-AF65-F5344CB8AC3E}">
        <p14:creationId xmlns:p14="http://schemas.microsoft.com/office/powerpoint/2010/main" val="16415672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BDA43E-4733-F24C-ADF5-10D93EF7FCD2}"/>
              </a:ext>
            </a:extLst>
          </p:cNvPr>
          <p:cNvSpPr>
            <a:spLocks noGrp="1"/>
          </p:cNvSpPr>
          <p:nvPr>
            <p:ph type="title"/>
          </p:nvPr>
        </p:nvSpPr>
        <p:spPr/>
        <p:txBody>
          <a:bodyPr/>
          <a:lstStyle/>
          <a:p>
            <a:r>
              <a:rPr lang="en-US" dirty="0"/>
              <a:t>Thank you!</a:t>
            </a:r>
          </a:p>
        </p:txBody>
      </p:sp>
      <p:sp>
        <p:nvSpPr>
          <p:cNvPr id="29" name="Text Placeholder 28">
            <a:extLst>
              <a:ext uri="{FF2B5EF4-FFF2-40B4-BE49-F238E27FC236}">
                <a16:creationId xmlns:a16="http://schemas.microsoft.com/office/drawing/2014/main" id="{EC236C78-9928-344C-9FFB-3EFBAB76AB94}"/>
              </a:ext>
            </a:extLst>
          </p:cNvPr>
          <p:cNvSpPr>
            <a:spLocks noGrp="1"/>
          </p:cNvSpPr>
          <p:nvPr>
            <p:ph type="body" sz="quarter" idx="16"/>
          </p:nvPr>
        </p:nvSpPr>
        <p:spPr>
          <a:xfrm>
            <a:off x="1517904" y="3898006"/>
            <a:ext cx="7049932" cy="418171"/>
          </a:xfrm>
        </p:spPr>
        <p:txBody>
          <a:bodyPr>
            <a:normAutofit/>
          </a:bodyPr>
          <a:lstStyle/>
          <a:p>
            <a:r>
              <a:rPr lang="en-US" sz="2000" dirty="0"/>
              <a:t>Follow our wiki at </a:t>
            </a:r>
            <a:r>
              <a:rPr lang="en-US" sz="2000" dirty="0">
                <a:hlinkClick r:id="rId2"/>
              </a:rPr>
              <a:t>https://community.icann.org/x/aBpIBg</a:t>
            </a:r>
            <a:r>
              <a:rPr lang="en-US" sz="2000" dirty="0"/>
              <a:t> </a:t>
            </a:r>
          </a:p>
        </p:txBody>
      </p:sp>
      <p:pic>
        <p:nvPicPr>
          <p:cNvPr id="18" name="Picture 17">
            <a:extLst>
              <a:ext uri="{FF2B5EF4-FFF2-40B4-BE49-F238E27FC236}">
                <a16:creationId xmlns:a16="http://schemas.microsoft.com/office/drawing/2014/main" id="{3D83C127-DE0C-1A4F-A43F-F088A21A78F9}"/>
              </a:ext>
            </a:extLst>
          </p:cNvPr>
          <p:cNvPicPr>
            <a:picLocks noChangeAspect="1"/>
          </p:cNvPicPr>
          <p:nvPr/>
        </p:nvPicPr>
        <p:blipFill>
          <a:blip r:embed="rId3"/>
          <a:stretch>
            <a:fillRect/>
          </a:stretch>
        </p:blipFill>
        <p:spPr>
          <a:xfrm>
            <a:off x="400792" y="3753325"/>
            <a:ext cx="849382" cy="707535"/>
          </a:xfrm>
          <a:prstGeom prst="rect">
            <a:avLst/>
          </a:prstGeom>
        </p:spPr>
        <p:style>
          <a:lnRef idx="2">
            <a:schemeClr val="accent2"/>
          </a:lnRef>
          <a:fillRef idx="1">
            <a:schemeClr val="lt1"/>
          </a:fillRef>
          <a:effectRef idx="0">
            <a:schemeClr val="accent2"/>
          </a:effectRef>
          <a:fontRef idx="minor">
            <a:schemeClr val="dk1"/>
          </a:fontRef>
        </p:style>
      </p:pic>
      <p:sp>
        <p:nvSpPr>
          <p:cNvPr id="5" name="Text Placeholder 1">
            <a:extLst>
              <a:ext uri="{FF2B5EF4-FFF2-40B4-BE49-F238E27FC236}">
                <a16:creationId xmlns:a16="http://schemas.microsoft.com/office/drawing/2014/main" id="{876D865F-54ED-874E-B502-4987D4455224}"/>
              </a:ext>
            </a:extLst>
          </p:cNvPr>
          <p:cNvSpPr>
            <a:spLocks noGrp="1"/>
          </p:cNvSpPr>
          <p:nvPr>
            <p:ph type="body" sz="quarter" idx="12"/>
          </p:nvPr>
        </p:nvSpPr>
        <p:spPr>
          <a:xfrm>
            <a:off x="1517904" y="2152508"/>
            <a:ext cx="7049932" cy="804108"/>
          </a:xfrm>
        </p:spPr>
        <p:txBody>
          <a:bodyPr>
            <a:noAutofit/>
          </a:bodyPr>
          <a:lstStyle/>
          <a:p>
            <a:r>
              <a:rPr lang="en-US" sz="2000" b="0" dirty="0"/>
              <a:t>Contact our working group, schedule a meeting at ICANN66: </a:t>
            </a:r>
            <a:r>
              <a:rPr lang="en-US" sz="2000" b="0" dirty="0">
                <a:hlinkClick r:id="rId4"/>
              </a:rPr>
              <a:t>mssi-secretariat@icann.org</a:t>
            </a:r>
            <a:r>
              <a:rPr lang="en-US" sz="2000" b="0" dirty="0"/>
              <a:t>  </a:t>
            </a:r>
          </a:p>
        </p:txBody>
      </p:sp>
      <p:pic>
        <p:nvPicPr>
          <p:cNvPr id="6" name="Picture 5" descr="0070-envelop.eps">
            <a:extLst>
              <a:ext uri="{FF2B5EF4-FFF2-40B4-BE49-F238E27FC236}">
                <a16:creationId xmlns:a16="http://schemas.microsoft.com/office/drawing/2014/main" id="{ED340BE3-4462-1B4E-97A8-143D1792DCCC}"/>
              </a:ext>
            </a:extLst>
          </p:cNvPr>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74904" y="2127816"/>
            <a:ext cx="875270" cy="828800"/>
          </a:xfrm>
          <a:prstGeom prst="rect">
            <a:avLst/>
          </a:prstGeom>
        </p:spPr>
        <p:style>
          <a:lnRef idx="2">
            <a:schemeClr val="accent2"/>
          </a:lnRef>
          <a:fillRef idx="1">
            <a:schemeClr val="lt1"/>
          </a:fillRef>
          <a:effectRef idx="0">
            <a:schemeClr val="accent2"/>
          </a:effectRef>
          <a:fontRef idx="minor">
            <a:schemeClr val="dk1"/>
          </a:fontRef>
        </p:style>
      </p:pic>
    </p:spTree>
    <p:extLst>
      <p:ext uri="{BB962C8B-B14F-4D97-AF65-F5344CB8AC3E}">
        <p14:creationId xmlns:p14="http://schemas.microsoft.com/office/powerpoint/2010/main" val="15832416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Appendix</a:t>
            </a:r>
          </a:p>
        </p:txBody>
      </p:sp>
      <p:sp>
        <p:nvSpPr>
          <p:cNvPr id="5" name="Text Placeholder 4"/>
          <p:cNvSpPr>
            <a:spLocks noGrp="1"/>
          </p:cNvSpPr>
          <p:nvPr>
            <p:ph type="body" sz="quarter" idx="11"/>
          </p:nvPr>
        </p:nvSpPr>
        <p:spPr/>
        <p:txBody>
          <a:bodyPr/>
          <a:lstStyle/>
          <a:p>
            <a:r>
              <a:rPr lang="en-US" dirty="0"/>
              <a:t>List of Recommendations</a:t>
            </a:r>
          </a:p>
        </p:txBody>
      </p:sp>
    </p:spTree>
    <p:extLst>
      <p:ext uri="{BB962C8B-B14F-4D97-AF65-F5344CB8AC3E}">
        <p14:creationId xmlns:p14="http://schemas.microsoft.com/office/powerpoint/2010/main" val="3410857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Recommendations</a:t>
            </a:r>
          </a:p>
        </p:txBody>
      </p:sp>
      <p:graphicFrame>
        <p:nvGraphicFramePr>
          <p:cNvPr id="6" name="Table 5">
            <a:extLst>
              <a:ext uri="{FF2B5EF4-FFF2-40B4-BE49-F238E27FC236}">
                <a16:creationId xmlns:a16="http://schemas.microsoft.com/office/drawing/2014/main" id="{7F5252D7-481C-E34E-978B-04CB79BF1B48}"/>
              </a:ext>
            </a:extLst>
          </p:cNvPr>
          <p:cNvGraphicFramePr>
            <a:graphicFrameLocks noGrp="1"/>
          </p:cNvGraphicFramePr>
          <p:nvPr>
            <p:extLst>
              <p:ext uri="{D42A27DB-BD31-4B8C-83A1-F6EECF244321}">
                <p14:modId xmlns:p14="http://schemas.microsoft.com/office/powerpoint/2010/main" val="2295997797"/>
              </p:ext>
            </p:extLst>
          </p:nvPr>
        </p:nvGraphicFramePr>
        <p:xfrm>
          <a:off x="384724" y="976976"/>
          <a:ext cx="8374551" cy="4612166"/>
        </p:xfrm>
        <a:graphic>
          <a:graphicData uri="http://schemas.openxmlformats.org/drawingml/2006/table">
            <a:tbl>
              <a:tblPr firstRow="1" firstCol="1" bandRow="1"/>
              <a:tblGrid>
                <a:gridCol w="831874">
                  <a:extLst>
                    <a:ext uri="{9D8B030D-6E8A-4147-A177-3AD203B41FA5}">
                      <a16:colId xmlns:a16="http://schemas.microsoft.com/office/drawing/2014/main" val="2229128327"/>
                    </a:ext>
                  </a:extLst>
                </a:gridCol>
                <a:gridCol w="7542677">
                  <a:extLst>
                    <a:ext uri="{9D8B030D-6E8A-4147-A177-3AD203B41FA5}">
                      <a16:colId xmlns:a16="http://schemas.microsoft.com/office/drawing/2014/main" val="1715639542"/>
                    </a:ext>
                  </a:extLst>
                </a:gridCol>
              </a:tblGrid>
              <a:tr h="0">
                <a:tc>
                  <a:txBody>
                    <a:bodyPr/>
                    <a:lstStyle/>
                    <a:p>
                      <a:pPr marL="0" marR="0" algn="ctr">
                        <a:spcBef>
                          <a:spcPts val="0"/>
                        </a:spcBef>
                        <a:spcAft>
                          <a:spcPts val="0"/>
                        </a:spcAft>
                      </a:pPr>
                      <a:r>
                        <a:rPr lang="en-US" sz="1600" b="1" dirty="0">
                          <a:solidFill>
                            <a:srgbClr val="FFFFFF"/>
                          </a:solidFill>
                          <a:effectLst/>
                          <a:latin typeface="Arial" panose="020B0604020202020204" pitchFamily="34" charset="0"/>
                          <a:ea typeface="Arial" panose="020B0604020202020204" pitchFamily="34" charset="0"/>
                          <a:cs typeface="Times New Roman" panose="02020603050405020304" pitchFamily="18" charset="0"/>
                        </a:rPr>
                        <a:t>#</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rgbClr val="1768B1"/>
                      </a:solidFill>
                      <a:prstDash val="solid"/>
                      <a:round/>
                      <a:headEnd type="none" w="med" len="med"/>
                      <a:tailEnd type="none" w="med" len="med"/>
                    </a:lnL>
                    <a:lnR>
                      <a:noFill/>
                    </a:lnR>
                    <a:lnT w="12700" cap="flat" cmpd="sng" algn="ctr">
                      <a:solidFill>
                        <a:srgbClr val="1768B1"/>
                      </a:solidFill>
                      <a:prstDash val="solid"/>
                      <a:round/>
                      <a:headEnd type="none" w="med" len="med"/>
                      <a:tailEnd type="none" w="med" len="med"/>
                    </a:lnT>
                    <a:lnB w="12700" cap="flat" cmpd="sng" algn="ctr">
                      <a:solidFill>
                        <a:srgbClr val="1768B1"/>
                      </a:solidFill>
                      <a:prstDash val="solid"/>
                      <a:round/>
                      <a:headEnd type="none" w="med" len="med"/>
                      <a:tailEnd type="none" w="med" len="med"/>
                    </a:lnB>
                    <a:solidFill>
                      <a:srgbClr val="1768B1"/>
                    </a:solidFill>
                  </a:tcPr>
                </a:tc>
                <a:tc>
                  <a:txBody>
                    <a:bodyPr/>
                    <a:lstStyle/>
                    <a:p>
                      <a:pPr marL="0" marR="0" algn="ctr">
                        <a:spcBef>
                          <a:spcPts val="0"/>
                        </a:spcBef>
                        <a:spcAft>
                          <a:spcPts val="0"/>
                        </a:spcAft>
                      </a:pPr>
                      <a:r>
                        <a:rPr lang="en-US" sz="1600" b="1" dirty="0">
                          <a:solidFill>
                            <a:srgbClr val="FFFFFF"/>
                          </a:solidFill>
                          <a:effectLst/>
                          <a:latin typeface="Arial" panose="020B0604020202020204" pitchFamily="34" charset="0"/>
                          <a:ea typeface="Arial" panose="020B0604020202020204" pitchFamily="34" charset="0"/>
                          <a:cs typeface="Times New Roman" panose="02020603050405020304" pitchFamily="18" charset="0"/>
                        </a:rPr>
                        <a:t>Recommendation</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a:noFill/>
                    </a:lnL>
                    <a:lnR>
                      <a:noFill/>
                    </a:lnR>
                    <a:lnT w="12700" cap="flat" cmpd="sng" algn="ctr">
                      <a:solidFill>
                        <a:srgbClr val="1768B1"/>
                      </a:solidFill>
                      <a:prstDash val="solid"/>
                      <a:round/>
                      <a:headEnd type="none" w="med" len="med"/>
                      <a:tailEnd type="none" w="med" len="med"/>
                    </a:lnT>
                    <a:lnB w="12700" cap="flat" cmpd="sng" algn="ctr">
                      <a:solidFill>
                        <a:srgbClr val="1768B1"/>
                      </a:solidFill>
                      <a:prstDash val="solid"/>
                      <a:round/>
                      <a:headEnd type="none" w="med" len="med"/>
                      <a:tailEnd type="none" w="med" len="med"/>
                    </a:lnB>
                    <a:solidFill>
                      <a:srgbClr val="1768B1"/>
                    </a:solidFill>
                  </a:tcPr>
                </a:tc>
                <a:extLst>
                  <a:ext uri="{0D108BD9-81ED-4DB2-BD59-A6C34878D82A}">
                    <a16:rowId xmlns:a16="http://schemas.microsoft.com/office/drawing/2014/main" val="2225626622"/>
                  </a:ext>
                </a:extLst>
              </a:tr>
              <a:tr h="182245">
                <a:tc>
                  <a:txBody>
                    <a:bodyPr/>
                    <a:lstStyle/>
                    <a:p>
                      <a:pPr marL="0" marR="0" algn="ctr">
                        <a:spcBef>
                          <a:spcPts val="0"/>
                        </a:spcBef>
                        <a:spcAft>
                          <a:spcPts val="0"/>
                        </a:spcAft>
                      </a:pPr>
                      <a:r>
                        <a:rPr lang="en-US" sz="1600" b="1" dirty="0">
                          <a:effectLst/>
                          <a:latin typeface="Arial" panose="020B0604020202020204" pitchFamily="34" charset="0"/>
                          <a:ea typeface="MS PGothic" panose="020B0600070205080204" pitchFamily="34" charset="-128"/>
                          <a:cs typeface="Times New Roman" panose="02020603050405020304" pitchFamily="18" charset="0"/>
                        </a:rPr>
                        <a:t>R1</a:t>
                      </a:r>
                      <a:endParaRPr lang="en-US" sz="1600" dirty="0">
                        <a:effectLst/>
                        <a:latin typeface="Arial" panose="020B060402020202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1768B1"/>
                      </a:solidFill>
                      <a:prstDash val="solid"/>
                      <a:round/>
                      <a:headEnd type="none" w="med" len="med"/>
                      <a:tailEnd type="none" w="med" len="med"/>
                    </a:lnT>
                    <a:lnB w="12700" cap="flat" cmpd="sng" algn="ctr">
                      <a:solidFill>
                        <a:srgbClr val="5AA5E9"/>
                      </a:solidFill>
                      <a:prstDash val="solid"/>
                      <a:round/>
                      <a:headEnd type="none" w="med" len="med"/>
                      <a:tailEnd type="none" w="med" len="med"/>
                    </a:lnB>
                    <a:noFill/>
                  </a:tcPr>
                </a:tc>
                <a:tc>
                  <a:txBody>
                    <a:bodyPr/>
                    <a:lstStyle/>
                    <a:p>
                      <a:pPr marL="0" marR="0" algn="just">
                        <a:spcBef>
                          <a:spcPts val="0"/>
                        </a:spcBef>
                        <a:spcAft>
                          <a:spcPts val="0"/>
                        </a:spcAft>
                      </a:pPr>
                      <a:r>
                        <a:rPr lang="en-US" sz="1600" dirty="0">
                          <a:effectLst/>
                          <a:latin typeface="Arial" panose="020B0604020202020204" pitchFamily="34" charset="0"/>
                          <a:ea typeface="MS PGothic" panose="020B0600070205080204" pitchFamily="34" charset="-128"/>
                          <a:cs typeface="Times New Roman" panose="02020603050405020304" pitchFamily="18" charset="0"/>
                        </a:rPr>
                        <a:t>Formalize a job description for </a:t>
                      </a:r>
                      <a:r>
                        <a:rPr lang="en-US" sz="1600" dirty="0" err="1">
                          <a:effectLst/>
                          <a:latin typeface="Arial" panose="020B0604020202020204" pitchFamily="34" charset="0"/>
                          <a:ea typeface="MS PGothic" panose="020B0600070205080204" pitchFamily="34" charset="-128"/>
                          <a:cs typeface="Times New Roman" panose="02020603050405020304" pitchFamily="18" charset="0"/>
                        </a:rPr>
                        <a:t>NomCom</a:t>
                      </a:r>
                      <a:r>
                        <a:rPr lang="en-US" sz="1600" dirty="0">
                          <a:effectLst/>
                          <a:latin typeface="Arial" panose="020B0604020202020204" pitchFamily="34" charset="0"/>
                          <a:ea typeface="MS PGothic" panose="020B0600070205080204" pitchFamily="34" charset="-128"/>
                          <a:cs typeface="Times New Roman" panose="02020603050405020304" pitchFamily="18" charset="0"/>
                        </a:rPr>
                        <a:t> members that emphasizes experience, diversity, independence, and provide that description to the SOs/ACs.</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1768B1"/>
                      </a:solidFill>
                      <a:prstDash val="solid"/>
                      <a:round/>
                      <a:headEnd type="none" w="med" len="med"/>
                      <a:tailEnd type="none" w="med" len="med"/>
                    </a:lnT>
                    <a:lnB w="12700" cap="flat" cmpd="sng" algn="ctr">
                      <a:solidFill>
                        <a:srgbClr val="5AA5E9"/>
                      </a:solidFill>
                      <a:prstDash val="solid"/>
                      <a:round/>
                      <a:headEnd type="none" w="med" len="med"/>
                      <a:tailEnd type="none" w="med" len="med"/>
                    </a:lnB>
                    <a:noFill/>
                  </a:tcPr>
                </a:tc>
                <a:extLst>
                  <a:ext uri="{0D108BD9-81ED-4DB2-BD59-A6C34878D82A}">
                    <a16:rowId xmlns:a16="http://schemas.microsoft.com/office/drawing/2014/main" val="2898339951"/>
                  </a:ext>
                </a:extLst>
              </a:tr>
              <a:tr h="277653">
                <a:tc>
                  <a:txBody>
                    <a:bodyPr/>
                    <a:lstStyle/>
                    <a:p>
                      <a:pPr marL="0" marR="0" algn="ctr">
                        <a:spcBef>
                          <a:spcPts val="0"/>
                        </a:spcBef>
                        <a:spcAft>
                          <a:spcPts val="0"/>
                        </a:spcAft>
                      </a:pPr>
                      <a:r>
                        <a:rPr lang="en-US" sz="1600" b="1" dirty="0">
                          <a:effectLst/>
                          <a:latin typeface="Arial" panose="020B0604020202020204" pitchFamily="34" charset="0"/>
                          <a:ea typeface="MS PGothic" panose="020B0600070205080204" pitchFamily="34" charset="-128"/>
                          <a:cs typeface="Times New Roman" panose="02020603050405020304" pitchFamily="18" charset="0"/>
                        </a:rPr>
                        <a:t>R2</a:t>
                      </a:r>
                      <a:endParaRPr lang="en-US" sz="1600" dirty="0">
                        <a:effectLst/>
                        <a:latin typeface="Arial" panose="020B060402020202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dirty="0">
                          <a:effectLst/>
                          <a:latin typeface="Arial" panose="020B0604020202020204" pitchFamily="34" charset="0"/>
                          <a:ea typeface="Arial" panose="020B0604020202020204" pitchFamily="34" charset="0"/>
                          <a:cs typeface="Times New Roman" panose="02020603050405020304" pitchFamily="18" charset="0"/>
                        </a:rPr>
                        <a:t>Implement and formalize training to further </a:t>
                      </a:r>
                      <a:r>
                        <a:rPr lang="en-US" sz="1600" dirty="0" err="1">
                          <a:effectLst/>
                          <a:latin typeface="Arial" panose="020B0604020202020204" pitchFamily="34" charset="0"/>
                          <a:ea typeface="Arial" panose="020B0604020202020204" pitchFamily="34" charset="0"/>
                          <a:cs typeface="Times New Roman" panose="02020603050405020304" pitchFamily="18" charset="0"/>
                        </a:rPr>
                        <a:t>NomCom</a:t>
                      </a:r>
                      <a:r>
                        <a:rPr lang="en-US" sz="1600" dirty="0">
                          <a:effectLst/>
                          <a:latin typeface="Arial" panose="020B0604020202020204" pitchFamily="34" charset="0"/>
                          <a:ea typeface="Arial" panose="020B0604020202020204" pitchFamily="34" charset="0"/>
                          <a:cs typeface="Times New Roman" panose="02020603050405020304" pitchFamily="18" charset="0"/>
                        </a:rPr>
                        <a:t> members’ understanding of the roles and responsibilities of Board directors and the practices of high-performing Boards at other nonprofit organizations.</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513523817"/>
                  </a:ext>
                </a:extLst>
              </a:tr>
              <a:tr h="960730">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R3</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Arial" panose="020B0604020202020204" pitchFamily="34" charset="0"/>
                          <a:ea typeface="Arial" panose="020B0604020202020204" pitchFamily="34" charset="0"/>
                          <a:cs typeface="Times New Roman" panose="02020603050405020304" pitchFamily="18" charset="0"/>
                        </a:rPr>
                        <a:t>Implement and formalize training for </a:t>
                      </a:r>
                      <a:r>
                        <a:rPr lang="en-US" sz="1600" b="0" dirty="0" err="1">
                          <a:solidFill>
                            <a:schemeClr val="tx1"/>
                          </a:solidFill>
                          <a:effectLst/>
                          <a:latin typeface="Arial" panose="020B0604020202020204" pitchFamily="34" charset="0"/>
                          <a:ea typeface="Arial" panose="020B0604020202020204" pitchFamily="34" charset="0"/>
                          <a:cs typeface="Times New Roman" panose="02020603050405020304" pitchFamily="18" charset="0"/>
                        </a:rPr>
                        <a:t>NomCom</a:t>
                      </a:r>
                      <a:r>
                        <a:rPr lang="en-US" sz="1600" b="0" dirty="0">
                          <a:solidFill>
                            <a:schemeClr val="tx1"/>
                          </a:solidFill>
                          <a:effectLst/>
                          <a:latin typeface="Arial" panose="020B0604020202020204" pitchFamily="34" charset="0"/>
                          <a:ea typeface="Arial" panose="020B0604020202020204" pitchFamily="34" charset="0"/>
                          <a:cs typeface="Times New Roman" panose="02020603050405020304" pitchFamily="18" charset="0"/>
                        </a:rPr>
                        <a:t> leadership to further their understanding of their roles, authority, and responsibilities, and confirm or appoint the next Chair earlier in the cycle.</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3993128164"/>
                  </a:ext>
                </a:extLst>
              </a:tr>
              <a:tr h="462337">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R4</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Arial" panose="020B0604020202020204" pitchFamily="34" charset="0"/>
                          <a:ea typeface="Arial" panose="020B0604020202020204" pitchFamily="34" charset="0"/>
                          <a:cs typeface="Times New Roman" panose="02020603050405020304" pitchFamily="18" charset="0"/>
                        </a:rPr>
                        <a:t>Formalize training for </a:t>
                      </a:r>
                      <a:r>
                        <a:rPr lang="en-US" sz="1600" b="0" dirty="0" err="1">
                          <a:solidFill>
                            <a:schemeClr val="tx1"/>
                          </a:solidFill>
                          <a:effectLst/>
                          <a:latin typeface="Arial" panose="020B0604020202020204" pitchFamily="34" charset="0"/>
                          <a:ea typeface="Arial" panose="020B0604020202020204" pitchFamily="34" charset="0"/>
                          <a:cs typeface="Times New Roman" panose="02020603050405020304" pitchFamily="18" charset="0"/>
                        </a:rPr>
                        <a:t>NomCom</a:t>
                      </a:r>
                      <a:r>
                        <a:rPr lang="en-US" sz="1600" b="0" dirty="0">
                          <a:solidFill>
                            <a:schemeClr val="tx1"/>
                          </a:solidFill>
                          <a:effectLst/>
                          <a:latin typeface="Arial" panose="020B0604020202020204" pitchFamily="34" charset="0"/>
                          <a:ea typeface="Arial" panose="020B0604020202020204" pitchFamily="34" charset="0"/>
                          <a:cs typeface="Times New Roman" panose="02020603050405020304" pitchFamily="18" charset="0"/>
                        </a:rPr>
                        <a:t> members in the candidate evaluation process. </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2135018623"/>
                  </a:ext>
                </a:extLst>
              </a:tr>
              <a:tr h="774387">
                <a:tc>
                  <a:txBody>
                    <a:bodyPr/>
                    <a:lstStyle/>
                    <a:p>
                      <a:pPr marL="0" marR="0" algn="ctr">
                        <a:spcBef>
                          <a:spcPts val="0"/>
                        </a:spcBef>
                        <a:spcAft>
                          <a:spcPts val="0"/>
                        </a:spcAft>
                      </a:pPr>
                      <a:r>
                        <a:rPr lang="en-US" sz="1600" b="1">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R5</a:t>
                      </a:r>
                      <a:endPar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Arial" panose="020B0604020202020204" pitchFamily="34" charset="0"/>
                          <a:ea typeface="Arial" panose="020B0604020202020204" pitchFamily="34" charset="0"/>
                          <a:cs typeface="Times New Roman" panose="02020603050405020304" pitchFamily="18" charset="0"/>
                        </a:rPr>
                        <a:t>A professional recruiting consultant should continue to be involved in the role of identifying potential Board candidates. The role of the recruiting consultant should be clarified and published.</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454658799"/>
                  </a:ext>
                </a:extLst>
              </a:tr>
              <a:tr h="951672">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R6</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Arial" panose="020B0604020202020204" pitchFamily="34" charset="0"/>
                          <a:ea typeface="Arial" panose="020B0604020202020204" pitchFamily="34" charset="0"/>
                          <a:cs typeface="Times New Roman" panose="02020603050405020304" pitchFamily="18" charset="0"/>
                        </a:rPr>
                        <a:t>A professional evaluation consultant should continue to be involved in the evaluation process for Board candidates. The role of the evaluation consultant should be clarified and published.</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3119515622"/>
                  </a:ext>
                </a:extLst>
              </a:tr>
            </a:tbl>
          </a:graphicData>
        </a:graphic>
      </p:graphicFrame>
    </p:spTree>
    <p:extLst>
      <p:ext uri="{BB962C8B-B14F-4D97-AF65-F5344CB8AC3E}">
        <p14:creationId xmlns:p14="http://schemas.microsoft.com/office/powerpoint/2010/main" val="3814786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Presenters</a:t>
            </a:r>
          </a:p>
        </p:txBody>
      </p:sp>
      <p:sp>
        <p:nvSpPr>
          <p:cNvPr id="3" name="Text Placeholder 2"/>
          <p:cNvSpPr>
            <a:spLocks noGrp="1"/>
          </p:cNvSpPr>
          <p:nvPr>
            <p:ph type="body" sz="quarter" idx="12"/>
          </p:nvPr>
        </p:nvSpPr>
        <p:spPr/>
        <p:txBody>
          <a:bodyPr>
            <a:normAutofit fontScale="92500" lnSpcReduction="10000"/>
          </a:bodyPr>
          <a:lstStyle/>
          <a:p>
            <a:r>
              <a:rPr lang="en-US" dirty="0"/>
              <a:t>Tom Barrett </a:t>
            </a:r>
          </a:p>
          <a:p>
            <a:endParaRPr lang="en-US" dirty="0"/>
          </a:p>
        </p:txBody>
      </p:sp>
      <p:sp>
        <p:nvSpPr>
          <p:cNvPr id="4" name="Text Placeholder 3"/>
          <p:cNvSpPr>
            <a:spLocks noGrp="1"/>
          </p:cNvSpPr>
          <p:nvPr>
            <p:ph type="body" sz="quarter" idx="14"/>
          </p:nvPr>
        </p:nvSpPr>
        <p:spPr/>
        <p:txBody>
          <a:bodyPr>
            <a:normAutofit fontScale="92500" lnSpcReduction="10000"/>
          </a:bodyPr>
          <a:lstStyle/>
          <a:p>
            <a:r>
              <a:rPr lang="en-US" dirty="0"/>
              <a:t>Cheryl Langdon-Orr</a:t>
            </a:r>
          </a:p>
        </p:txBody>
      </p:sp>
      <p:sp>
        <p:nvSpPr>
          <p:cNvPr id="5" name="Text Placeholder 4"/>
          <p:cNvSpPr>
            <a:spLocks noGrp="1"/>
          </p:cNvSpPr>
          <p:nvPr>
            <p:ph type="body" sz="quarter" idx="16"/>
          </p:nvPr>
        </p:nvSpPr>
        <p:spPr/>
        <p:txBody>
          <a:bodyPr/>
          <a:lstStyle/>
          <a:p>
            <a:r>
              <a:rPr lang="en-US" dirty="0"/>
              <a:t>Chair</a:t>
            </a:r>
          </a:p>
        </p:txBody>
      </p:sp>
      <p:sp>
        <p:nvSpPr>
          <p:cNvPr id="6" name="Text Placeholder 5"/>
          <p:cNvSpPr>
            <a:spLocks noGrp="1"/>
          </p:cNvSpPr>
          <p:nvPr>
            <p:ph type="body" sz="quarter" idx="17"/>
          </p:nvPr>
        </p:nvSpPr>
        <p:spPr/>
        <p:txBody>
          <a:bodyPr/>
          <a:lstStyle/>
          <a:p>
            <a:r>
              <a:rPr lang="en-US" dirty="0"/>
              <a:t>Vice-Chair</a:t>
            </a:r>
          </a:p>
        </p:txBody>
      </p:sp>
      <p:sp>
        <p:nvSpPr>
          <p:cNvPr id="7" name="Text Placeholder 3">
            <a:extLst>
              <a:ext uri="{FF2B5EF4-FFF2-40B4-BE49-F238E27FC236}">
                <a16:creationId xmlns:a16="http://schemas.microsoft.com/office/drawing/2014/main" id="{7D9567D9-7ECE-5C4B-ACC3-27299572506B}"/>
              </a:ext>
            </a:extLst>
          </p:cNvPr>
          <p:cNvSpPr txBox="1">
            <a:spLocks/>
          </p:cNvSpPr>
          <p:nvPr/>
        </p:nvSpPr>
        <p:spPr>
          <a:xfrm>
            <a:off x="374904" y="4334679"/>
            <a:ext cx="7049932" cy="394877"/>
          </a:xfrm>
          <a:prstGeom prst="rect">
            <a:avLst/>
          </a:prstGeom>
        </p:spPr>
        <p:txBody>
          <a:bodyPr>
            <a:normAutofit fontScale="92500" lnSpcReduction="10000"/>
          </a:bodyPr>
          <a:lstStyle>
            <a:lvl1pPr marL="0" indent="0" algn="l" defTabSz="457200" rtl="0" eaLnBrk="1" latinLnBrk="0" hangingPunct="1">
              <a:spcBef>
                <a:spcPts val="0"/>
              </a:spcBef>
              <a:buFont typeface="Arial"/>
              <a:buNone/>
              <a:defRPr sz="2400" b="1" kern="1200">
                <a:solidFill>
                  <a:schemeClr val="bg1"/>
                </a:solidFill>
                <a:latin typeface="+mn-lt"/>
                <a:ea typeface="+mn-ea"/>
                <a:cs typeface="+mn-cs"/>
              </a:defRPr>
            </a:lvl1pPr>
            <a:lvl2pPr marL="0" indent="0" algn="l" defTabSz="457200" rtl="0" eaLnBrk="1" latinLnBrk="0" hangingPunct="1">
              <a:spcBef>
                <a:spcPts val="0"/>
              </a:spcBef>
              <a:buFont typeface="Arial"/>
              <a:buNone/>
              <a:defRPr sz="24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Zahid Jamil-IG</a:t>
            </a:r>
          </a:p>
        </p:txBody>
      </p:sp>
      <p:sp>
        <p:nvSpPr>
          <p:cNvPr id="8" name="Text Placeholder 5">
            <a:extLst>
              <a:ext uri="{FF2B5EF4-FFF2-40B4-BE49-F238E27FC236}">
                <a16:creationId xmlns:a16="http://schemas.microsoft.com/office/drawing/2014/main" id="{2C038F9A-6DCC-FE4D-B46D-016AA04B4BAC}"/>
              </a:ext>
            </a:extLst>
          </p:cNvPr>
          <p:cNvSpPr txBox="1">
            <a:spLocks/>
          </p:cNvSpPr>
          <p:nvPr/>
        </p:nvSpPr>
        <p:spPr>
          <a:xfrm>
            <a:off x="374904" y="4739176"/>
            <a:ext cx="7049932" cy="914400"/>
          </a:xfrm>
          <a:prstGeom prst="rect">
            <a:avLst/>
          </a:prstGeom>
        </p:spPr>
        <p:txBody>
          <a:bodyPr tIns="0" bIns="0">
            <a:normAutofit/>
          </a:bodyPr>
          <a:lstStyle>
            <a:lvl1pPr marL="0" indent="0" algn="l" defTabSz="457200" rtl="0" eaLnBrk="1" latinLnBrk="0" hangingPunct="1">
              <a:spcBef>
                <a:spcPts val="0"/>
              </a:spcBef>
              <a:buFontTx/>
              <a:buNone/>
              <a:defRPr sz="2400" kern="1200">
                <a:solidFill>
                  <a:schemeClr val="bg1"/>
                </a:solidFill>
                <a:latin typeface="+mn-lt"/>
                <a:ea typeface="+mn-ea"/>
                <a:cs typeface="+mn-cs"/>
              </a:defRPr>
            </a:lvl1pPr>
            <a:lvl2pPr marL="0" indent="0" algn="l" defTabSz="457200" rtl="0" eaLnBrk="1" latinLnBrk="0" hangingPunct="1">
              <a:spcBef>
                <a:spcPts val="0"/>
              </a:spcBef>
              <a:buFont typeface="Arial"/>
              <a:buNone/>
              <a:defRPr sz="2400" kern="1200">
                <a:solidFill>
                  <a:schemeClr val="bg1"/>
                </a:solidFill>
                <a:latin typeface="+mn-lt"/>
                <a:ea typeface="+mn-ea"/>
                <a:cs typeface="+mn-cs"/>
              </a:defRPr>
            </a:lvl2pPr>
            <a:lvl3pPr marL="914400" indent="0" algn="l" defTabSz="457200" rtl="0" eaLnBrk="1" latinLnBrk="0" hangingPunct="1">
              <a:spcBef>
                <a:spcPct val="20000"/>
              </a:spcBef>
              <a:buFont typeface="Arial"/>
              <a:buNone/>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Vice-Chair</a:t>
            </a:r>
          </a:p>
        </p:txBody>
      </p:sp>
    </p:spTree>
    <p:extLst>
      <p:ext uri="{BB962C8B-B14F-4D97-AF65-F5344CB8AC3E}">
        <p14:creationId xmlns:p14="http://schemas.microsoft.com/office/powerpoint/2010/main" val="35501562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Recommendations</a:t>
            </a:r>
          </a:p>
        </p:txBody>
      </p:sp>
      <p:graphicFrame>
        <p:nvGraphicFramePr>
          <p:cNvPr id="6" name="Table 5">
            <a:extLst>
              <a:ext uri="{FF2B5EF4-FFF2-40B4-BE49-F238E27FC236}">
                <a16:creationId xmlns:a16="http://schemas.microsoft.com/office/drawing/2014/main" id="{7F5252D7-481C-E34E-978B-04CB79BF1B48}"/>
              </a:ext>
            </a:extLst>
          </p:cNvPr>
          <p:cNvGraphicFramePr>
            <a:graphicFrameLocks noGrp="1"/>
          </p:cNvGraphicFramePr>
          <p:nvPr>
            <p:extLst>
              <p:ext uri="{D42A27DB-BD31-4B8C-83A1-F6EECF244321}">
                <p14:modId xmlns:p14="http://schemas.microsoft.com/office/powerpoint/2010/main" val="3772085301"/>
              </p:ext>
            </p:extLst>
          </p:nvPr>
        </p:nvGraphicFramePr>
        <p:xfrm>
          <a:off x="374904" y="976593"/>
          <a:ext cx="8355145" cy="4722876"/>
        </p:xfrm>
        <a:graphic>
          <a:graphicData uri="http://schemas.openxmlformats.org/drawingml/2006/table">
            <a:tbl>
              <a:tblPr firstRow="1" firstCol="1" bandRow="1"/>
              <a:tblGrid>
                <a:gridCol w="817668">
                  <a:extLst>
                    <a:ext uri="{9D8B030D-6E8A-4147-A177-3AD203B41FA5}">
                      <a16:colId xmlns:a16="http://schemas.microsoft.com/office/drawing/2014/main" val="2229128327"/>
                    </a:ext>
                  </a:extLst>
                </a:gridCol>
                <a:gridCol w="7537477">
                  <a:extLst>
                    <a:ext uri="{9D8B030D-6E8A-4147-A177-3AD203B41FA5}">
                      <a16:colId xmlns:a16="http://schemas.microsoft.com/office/drawing/2014/main" val="1715639542"/>
                    </a:ext>
                  </a:extLst>
                </a:gridCol>
              </a:tblGrid>
              <a:tr h="237208">
                <a:tc>
                  <a:txBody>
                    <a:bodyPr/>
                    <a:lstStyle/>
                    <a:p>
                      <a:pPr marL="0" marR="0" algn="ctr">
                        <a:spcBef>
                          <a:spcPts val="0"/>
                        </a:spcBef>
                        <a:spcAft>
                          <a:spcPts val="0"/>
                        </a:spcAft>
                      </a:pPr>
                      <a:r>
                        <a:rPr lang="en-US" sz="1600" b="1" dirty="0">
                          <a:solidFill>
                            <a:srgbClr val="FFFFFF"/>
                          </a:solidFill>
                          <a:effectLst/>
                          <a:latin typeface="Arial" panose="020B0604020202020204" pitchFamily="34" charset="0"/>
                          <a:ea typeface="Arial" panose="020B0604020202020204" pitchFamily="34" charset="0"/>
                          <a:cs typeface="Times New Roman" panose="02020603050405020304" pitchFamily="18" charset="0"/>
                        </a:rPr>
                        <a:t>#</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rgbClr val="1768B1"/>
                      </a:solidFill>
                      <a:prstDash val="solid"/>
                      <a:round/>
                      <a:headEnd type="none" w="med" len="med"/>
                      <a:tailEnd type="none" w="med" len="med"/>
                    </a:lnL>
                    <a:lnR>
                      <a:noFill/>
                    </a:lnR>
                    <a:lnT w="12700" cap="flat" cmpd="sng" algn="ctr">
                      <a:solidFill>
                        <a:srgbClr val="1768B1"/>
                      </a:solidFill>
                      <a:prstDash val="solid"/>
                      <a:round/>
                      <a:headEnd type="none" w="med" len="med"/>
                      <a:tailEnd type="none" w="med" len="med"/>
                    </a:lnT>
                    <a:lnB w="12700" cap="flat" cmpd="sng" algn="ctr">
                      <a:solidFill>
                        <a:srgbClr val="1768B1"/>
                      </a:solidFill>
                      <a:prstDash val="solid"/>
                      <a:round/>
                      <a:headEnd type="none" w="med" len="med"/>
                      <a:tailEnd type="none" w="med" len="med"/>
                    </a:lnB>
                    <a:solidFill>
                      <a:srgbClr val="1768B1"/>
                    </a:solidFill>
                  </a:tcPr>
                </a:tc>
                <a:tc>
                  <a:txBody>
                    <a:bodyPr/>
                    <a:lstStyle/>
                    <a:p>
                      <a:pPr marL="0" marR="0" algn="ctr">
                        <a:spcBef>
                          <a:spcPts val="0"/>
                        </a:spcBef>
                        <a:spcAft>
                          <a:spcPts val="0"/>
                        </a:spcAft>
                      </a:pPr>
                      <a:r>
                        <a:rPr lang="en-US" sz="1600" b="1" dirty="0">
                          <a:solidFill>
                            <a:srgbClr val="FFFFFF"/>
                          </a:solidFill>
                          <a:effectLst/>
                          <a:latin typeface="Arial" panose="020B0604020202020204" pitchFamily="34" charset="0"/>
                          <a:ea typeface="Arial" panose="020B0604020202020204" pitchFamily="34" charset="0"/>
                          <a:cs typeface="Times New Roman" panose="02020603050405020304" pitchFamily="18" charset="0"/>
                        </a:rPr>
                        <a:t>Recommendation</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a:noFill/>
                    </a:lnL>
                    <a:lnR>
                      <a:noFill/>
                    </a:lnR>
                    <a:lnT w="12700" cap="flat" cmpd="sng" algn="ctr">
                      <a:solidFill>
                        <a:srgbClr val="1768B1"/>
                      </a:solidFill>
                      <a:prstDash val="solid"/>
                      <a:round/>
                      <a:headEnd type="none" w="med" len="med"/>
                      <a:tailEnd type="none" w="med" len="med"/>
                    </a:lnT>
                    <a:lnB w="12700" cap="flat" cmpd="sng" algn="ctr">
                      <a:solidFill>
                        <a:srgbClr val="1768B1"/>
                      </a:solidFill>
                      <a:prstDash val="solid"/>
                      <a:round/>
                      <a:headEnd type="none" w="med" len="med"/>
                      <a:tailEnd type="none" w="med" len="med"/>
                    </a:lnB>
                    <a:solidFill>
                      <a:srgbClr val="1768B1"/>
                    </a:solidFill>
                  </a:tcPr>
                </a:tc>
                <a:extLst>
                  <a:ext uri="{0D108BD9-81ED-4DB2-BD59-A6C34878D82A}">
                    <a16:rowId xmlns:a16="http://schemas.microsoft.com/office/drawing/2014/main" val="2225626622"/>
                  </a:ext>
                </a:extLst>
              </a:tr>
              <a:tr h="618641">
                <a:tc>
                  <a:txBody>
                    <a:bodyPr/>
                    <a:lstStyle/>
                    <a:p>
                      <a:pPr marL="0" marR="0" algn="ctr">
                        <a:spcBef>
                          <a:spcPts val="0"/>
                        </a:spcBef>
                        <a:spcAft>
                          <a:spcPts val="0"/>
                        </a:spcAft>
                      </a:pPr>
                      <a:r>
                        <a:rPr lang="en-US" sz="1600" b="1" dirty="0">
                          <a:effectLst/>
                          <a:latin typeface="Arial" panose="020B0604020202020204" pitchFamily="34" charset="0"/>
                          <a:ea typeface="MS PGothic" panose="020B0600070205080204" pitchFamily="34" charset="-128"/>
                          <a:cs typeface="Times New Roman" panose="02020603050405020304" pitchFamily="18" charset="0"/>
                        </a:rPr>
                        <a:t>R7</a:t>
                      </a:r>
                      <a:endParaRPr lang="en-US" sz="1600" dirty="0">
                        <a:effectLst/>
                        <a:latin typeface="Arial" panose="020B060402020202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1768B1"/>
                      </a:solidFill>
                      <a:prstDash val="solid"/>
                      <a:round/>
                      <a:headEnd type="none" w="med" len="med"/>
                      <a:tailEnd type="none" w="med" len="med"/>
                    </a:lnT>
                    <a:lnB w="12700" cap="flat" cmpd="sng" algn="ctr">
                      <a:solidFill>
                        <a:srgbClr val="5AA5E9"/>
                      </a:solidFill>
                      <a:prstDash val="solid"/>
                      <a:round/>
                      <a:headEnd type="none" w="med" len="med"/>
                      <a:tailEnd type="none" w="med" len="med"/>
                    </a:lnB>
                    <a:noFill/>
                  </a:tcPr>
                </a:tc>
                <a:tc>
                  <a:txBody>
                    <a:bodyPr/>
                    <a:lstStyle/>
                    <a:p>
                      <a:r>
                        <a:rPr lang="en-US" sz="1600" b="0" kern="1200" dirty="0" err="1">
                          <a:solidFill>
                            <a:schemeClr val="tx1"/>
                          </a:solidFill>
                          <a:effectLst/>
                          <a:latin typeface="+mn-lt"/>
                          <a:ea typeface="+mn-ea"/>
                          <a:cs typeface="+mn-cs"/>
                        </a:rPr>
                        <a:t>NomCom</a:t>
                      </a:r>
                      <a:r>
                        <a:rPr lang="en-US" sz="1600" b="0" kern="1200" dirty="0">
                          <a:solidFill>
                            <a:schemeClr val="tx1"/>
                          </a:solidFill>
                          <a:effectLst/>
                          <a:latin typeface="+mn-lt"/>
                          <a:ea typeface="+mn-ea"/>
                          <a:cs typeface="+mn-cs"/>
                        </a:rPr>
                        <a:t> members, except for leadership positions, should serve two-year terms, and be limited to a maximum of two terms.</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1768B1"/>
                      </a:solidFill>
                      <a:prstDash val="solid"/>
                      <a:round/>
                      <a:headEnd type="none" w="med" len="med"/>
                      <a:tailEnd type="none" w="med" len="med"/>
                    </a:lnT>
                    <a:lnB w="12700" cap="flat" cmpd="sng" algn="ctr">
                      <a:solidFill>
                        <a:srgbClr val="5AA5E9"/>
                      </a:solidFill>
                      <a:prstDash val="solid"/>
                      <a:round/>
                      <a:headEnd type="none" w="med" len="med"/>
                      <a:tailEnd type="none" w="med" len="med"/>
                    </a:lnB>
                    <a:noFill/>
                  </a:tcPr>
                </a:tc>
                <a:extLst>
                  <a:ext uri="{0D108BD9-81ED-4DB2-BD59-A6C34878D82A}">
                    <a16:rowId xmlns:a16="http://schemas.microsoft.com/office/drawing/2014/main" val="2898339951"/>
                  </a:ext>
                </a:extLst>
              </a:tr>
              <a:tr h="359390">
                <a:tc>
                  <a:txBody>
                    <a:bodyPr/>
                    <a:lstStyle/>
                    <a:p>
                      <a:pPr marL="0" marR="0" algn="ctr">
                        <a:spcBef>
                          <a:spcPts val="0"/>
                        </a:spcBef>
                        <a:spcAft>
                          <a:spcPts val="0"/>
                        </a:spcAft>
                      </a:pPr>
                      <a:r>
                        <a:rPr lang="en-US" sz="1600" b="1" dirty="0">
                          <a:effectLst/>
                          <a:latin typeface="Arial" panose="020B0604020202020204" pitchFamily="34" charset="0"/>
                          <a:ea typeface="MS PGothic" panose="020B0600070205080204" pitchFamily="34" charset="-128"/>
                          <a:cs typeface="Times New Roman" panose="02020603050405020304" pitchFamily="18" charset="0"/>
                        </a:rPr>
                        <a:t>R8</a:t>
                      </a:r>
                      <a:endParaRPr lang="en-US" sz="1600" dirty="0">
                        <a:effectLst/>
                        <a:latin typeface="Arial" panose="020B060402020202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dirty="0">
                          <a:effectLst/>
                          <a:latin typeface="+mn-lt"/>
                          <a:ea typeface="Arial" panose="020B0604020202020204" pitchFamily="34" charset="0"/>
                          <a:cs typeface="Times New Roman" panose="02020603050405020304" pitchFamily="18" charset="0"/>
                        </a:rPr>
                        <a:t>Maintain the current size of </a:t>
                      </a:r>
                      <a:r>
                        <a:rPr lang="en-US" sz="1600" dirty="0" err="1">
                          <a:effectLst/>
                          <a:latin typeface="+mn-lt"/>
                          <a:ea typeface="Arial" panose="020B0604020202020204" pitchFamily="34" charset="0"/>
                          <a:cs typeface="Times New Roman" panose="02020603050405020304" pitchFamily="18" charset="0"/>
                        </a:rPr>
                        <a:t>NomCom</a:t>
                      </a:r>
                      <a:endParaRPr lang="en-US" sz="1600" dirty="0">
                        <a:effectLst/>
                        <a:latin typeface="+mn-lt"/>
                        <a:ea typeface="Arial" panose="020B0604020202020204" pitchFamily="34" charset="0"/>
                        <a:cs typeface="Times New Roman" panose="02020603050405020304" pitchFamily="18" charset="0"/>
                      </a:endParaRP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513523817"/>
                  </a:ext>
                </a:extLst>
              </a:tr>
              <a:tr h="589841">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R9</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mn-lt"/>
                          <a:ea typeface="Arial" panose="020B0604020202020204" pitchFamily="34" charset="0"/>
                          <a:cs typeface="Times New Roman" panose="02020603050405020304" pitchFamily="18" charset="0"/>
                        </a:rPr>
                        <a:t>All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members should be fully participating and voting members, except for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leadership.</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3993128164"/>
                  </a:ext>
                </a:extLst>
              </a:tr>
              <a:tr h="499624">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R10</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mn-lt"/>
                          <a:ea typeface="Arial" panose="020B0604020202020204" pitchFamily="34" charset="0"/>
                          <a:cs typeface="Times New Roman" panose="02020603050405020304" pitchFamily="18" charset="0"/>
                        </a:rPr>
                        <a:t>Representation on the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should be re-balanced immediately and then be reviewed every five years.</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2135018623"/>
                  </a:ext>
                </a:extLst>
              </a:tr>
              <a:tr h="518904">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R11</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mn-lt"/>
                          <a:ea typeface="Arial" panose="020B0604020202020204" pitchFamily="34" charset="0"/>
                          <a:cs typeface="Times New Roman" panose="02020603050405020304" pitchFamily="18" charset="0"/>
                        </a:rPr>
                        <a:t>The senior staff member supporting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should be accountable to and report to the office of the CEO.</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454658799"/>
                  </a:ext>
                </a:extLst>
              </a:tr>
              <a:tr h="474416">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R12</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leadership should have input on the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budget and staffing resources.</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3119515622"/>
                  </a:ext>
                </a:extLst>
              </a:tr>
              <a:tr h="813479">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R13</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mn-lt"/>
                          <a:ea typeface="Arial" panose="020B0604020202020204" pitchFamily="34" charset="0"/>
                          <a:cs typeface="Times New Roman" panose="02020603050405020304" pitchFamily="18" charset="0"/>
                        </a:rPr>
                        <a:t>Publish a “Process Diagram” and codify key elements of the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process. Each year, the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should be required to highlight and explain process changes to the ICANN community in an open session.</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330109032"/>
                  </a:ext>
                </a:extLst>
              </a:tr>
              <a:tr h="591477">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R14</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mn-lt"/>
                          <a:ea typeface="Arial" panose="020B0604020202020204" pitchFamily="34" charset="0"/>
                          <a:cs typeface="Times New Roman" panose="02020603050405020304" pitchFamily="18" charset="0"/>
                        </a:rPr>
                        <a:t>Formalize communication between the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and the Board, SOs/ACs, and the PTI Board to understand needed competencies and experience.</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990256828"/>
                  </a:ext>
                </a:extLst>
              </a:tr>
            </a:tbl>
          </a:graphicData>
        </a:graphic>
      </p:graphicFrame>
    </p:spTree>
    <p:extLst>
      <p:ext uri="{BB962C8B-B14F-4D97-AF65-F5344CB8AC3E}">
        <p14:creationId xmlns:p14="http://schemas.microsoft.com/office/powerpoint/2010/main" val="19486427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Recommendations</a:t>
            </a:r>
          </a:p>
        </p:txBody>
      </p:sp>
      <p:graphicFrame>
        <p:nvGraphicFramePr>
          <p:cNvPr id="6" name="Table 5">
            <a:extLst>
              <a:ext uri="{FF2B5EF4-FFF2-40B4-BE49-F238E27FC236}">
                <a16:creationId xmlns:a16="http://schemas.microsoft.com/office/drawing/2014/main" id="{7F5252D7-481C-E34E-978B-04CB79BF1B48}"/>
              </a:ext>
            </a:extLst>
          </p:cNvPr>
          <p:cNvGraphicFramePr>
            <a:graphicFrameLocks noGrp="1"/>
          </p:cNvGraphicFramePr>
          <p:nvPr>
            <p:extLst>
              <p:ext uri="{D42A27DB-BD31-4B8C-83A1-F6EECF244321}">
                <p14:modId xmlns:p14="http://schemas.microsoft.com/office/powerpoint/2010/main" val="1309021241"/>
              </p:ext>
            </p:extLst>
          </p:nvPr>
        </p:nvGraphicFramePr>
        <p:xfrm>
          <a:off x="374904" y="1177387"/>
          <a:ext cx="8308253" cy="4410979"/>
        </p:xfrm>
        <a:graphic>
          <a:graphicData uri="http://schemas.openxmlformats.org/drawingml/2006/table">
            <a:tbl>
              <a:tblPr firstRow="1" firstCol="1" bandRow="1"/>
              <a:tblGrid>
                <a:gridCol w="825289">
                  <a:extLst>
                    <a:ext uri="{9D8B030D-6E8A-4147-A177-3AD203B41FA5}">
                      <a16:colId xmlns:a16="http://schemas.microsoft.com/office/drawing/2014/main" val="2229128327"/>
                    </a:ext>
                  </a:extLst>
                </a:gridCol>
                <a:gridCol w="7482964">
                  <a:extLst>
                    <a:ext uri="{9D8B030D-6E8A-4147-A177-3AD203B41FA5}">
                      <a16:colId xmlns:a16="http://schemas.microsoft.com/office/drawing/2014/main" val="1715639542"/>
                    </a:ext>
                  </a:extLst>
                </a:gridCol>
              </a:tblGrid>
              <a:tr h="237208">
                <a:tc>
                  <a:txBody>
                    <a:bodyPr/>
                    <a:lstStyle/>
                    <a:p>
                      <a:pPr marL="0" marR="0" algn="ctr">
                        <a:spcBef>
                          <a:spcPts val="0"/>
                        </a:spcBef>
                        <a:spcAft>
                          <a:spcPts val="0"/>
                        </a:spcAft>
                      </a:pPr>
                      <a:r>
                        <a:rPr lang="en-US" sz="1600" b="1" dirty="0">
                          <a:solidFill>
                            <a:srgbClr val="FFFFFF"/>
                          </a:solidFill>
                          <a:effectLst/>
                          <a:latin typeface="Arial" panose="020B0604020202020204" pitchFamily="34" charset="0"/>
                          <a:ea typeface="Arial" panose="020B0604020202020204" pitchFamily="34" charset="0"/>
                          <a:cs typeface="Times New Roman" panose="02020603050405020304" pitchFamily="18" charset="0"/>
                        </a:rPr>
                        <a:t>#</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rgbClr val="1768B1"/>
                      </a:solidFill>
                      <a:prstDash val="solid"/>
                      <a:round/>
                      <a:headEnd type="none" w="med" len="med"/>
                      <a:tailEnd type="none" w="med" len="med"/>
                    </a:lnL>
                    <a:lnR>
                      <a:noFill/>
                    </a:lnR>
                    <a:lnT w="12700" cap="flat" cmpd="sng" algn="ctr">
                      <a:solidFill>
                        <a:srgbClr val="1768B1"/>
                      </a:solidFill>
                      <a:prstDash val="solid"/>
                      <a:round/>
                      <a:headEnd type="none" w="med" len="med"/>
                      <a:tailEnd type="none" w="med" len="med"/>
                    </a:lnT>
                    <a:lnB w="12700" cap="flat" cmpd="sng" algn="ctr">
                      <a:solidFill>
                        <a:srgbClr val="1768B1"/>
                      </a:solidFill>
                      <a:prstDash val="solid"/>
                      <a:round/>
                      <a:headEnd type="none" w="med" len="med"/>
                      <a:tailEnd type="none" w="med" len="med"/>
                    </a:lnB>
                    <a:solidFill>
                      <a:srgbClr val="1768B1"/>
                    </a:solidFill>
                  </a:tcPr>
                </a:tc>
                <a:tc>
                  <a:txBody>
                    <a:bodyPr/>
                    <a:lstStyle/>
                    <a:p>
                      <a:pPr marL="0" marR="0" algn="ctr">
                        <a:spcBef>
                          <a:spcPts val="0"/>
                        </a:spcBef>
                        <a:spcAft>
                          <a:spcPts val="0"/>
                        </a:spcAft>
                      </a:pPr>
                      <a:r>
                        <a:rPr lang="en-US" sz="1600" b="1" dirty="0">
                          <a:solidFill>
                            <a:srgbClr val="FFFFFF"/>
                          </a:solidFill>
                          <a:effectLst/>
                          <a:latin typeface="Arial" panose="020B0604020202020204" pitchFamily="34" charset="0"/>
                          <a:ea typeface="Arial" panose="020B0604020202020204" pitchFamily="34" charset="0"/>
                          <a:cs typeface="Times New Roman" panose="02020603050405020304" pitchFamily="18" charset="0"/>
                        </a:rPr>
                        <a:t>Recommendation</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a:noFill/>
                    </a:lnL>
                    <a:lnR>
                      <a:noFill/>
                    </a:lnR>
                    <a:lnT w="12700" cap="flat" cmpd="sng" algn="ctr">
                      <a:solidFill>
                        <a:srgbClr val="1768B1"/>
                      </a:solidFill>
                      <a:prstDash val="solid"/>
                      <a:round/>
                      <a:headEnd type="none" w="med" len="med"/>
                      <a:tailEnd type="none" w="med" len="med"/>
                    </a:lnT>
                    <a:lnB w="12700" cap="flat" cmpd="sng" algn="ctr">
                      <a:solidFill>
                        <a:srgbClr val="1768B1"/>
                      </a:solidFill>
                      <a:prstDash val="solid"/>
                      <a:round/>
                      <a:headEnd type="none" w="med" len="med"/>
                      <a:tailEnd type="none" w="med" len="med"/>
                    </a:lnB>
                    <a:solidFill>
                      <a:srgbClr val="1768B1"/>
                    </a:solidFill>
                  </a:tcPr>
                </a:tc>
                <a:extLst>
                  <a:ext uri="{0D108BD9-81ED-4DB2-BD59-A6C34878D82A}">
                    <a16:rowId xmlns:a16="http://schemas.microsoft.com/office/drawing/2014/main" val="2225626622"/>
                  </a:ext>
                </a:extLst>
              </a:tr>
              <a:tr h="800578">
                <a:tc>
                  <a:txBody>
                    <a:bodyPr/>
                    <a:lstStyle/>
                    <a:p>
                      <a:pPr marL="0" marR="0" algn="ctr">
                        <a:spcBef>
                          <a:spcPts val="0"/>
                        </a:spcBef>
                        <a:spcAft>
                          <a:spcPts val="0"/>
                        </a:spcAft>
                      </a:pPr>
                      <a:r>
                        <a:rPr lang="en-US" sz="1600" b="1" dirty="0">
                          <a:effectLst/>
                          <a:latin typeface="Arial" panose="020B0604020202020204" pitchFamily="34" charset="0"/>
                          <a:ea typeface="MS PGothic" panose="020B0600070205080204" pitchFamily="34" charset="-128"/>
                          <a:cs typeface="Times New Roman" panose="02020603050405020304" pitchFamily="18" charset="0"/>
                        </a:rPr>
                        <a:t>R15</a:t>
                      </a:r>
                      <a:endParaRPr lang="en-US" sz="1600" dirty="0">
                        <a:effectLst/>
                        <a:latin typeface="Arial" panose="020B060402020202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1768B1"/>
                      </a:solidFill>
                      <a:prstDash val="solid"/>
                      <a:round/>
                      <a:headEnd type="none" w="med" len="med"/>
                      <a:tailEnd type="none" w="med" len="med"/>
                    </a:lnT>
                    <a:lnB w="12700" cap="flat" cmpd="sng" algn="ctr">
                      <a:solidFill>
                        <a:srgbClr val="5AA5E9"/>
                      </a:solidFill>
                      <a:prstDash val="solid"/>
                      <a:round/>
                      <a:headEnd type="none" w="med" len="med"/>
                      <a:tailEnd type="none" w="med" len="med"/>
                    </a:lnB>
                    <a:noFill/>
                  </a:tcPr>
                </a:tc>
                <a:tc>
                  <a:txBody>
                    <a:bodyPr/>
                    <a:lstStyle/>
                    <a:p>
                      <a:r>
                        <a:rPr lang="en-US" sz="1600" b="0" kern="1200" dirty="0">
                          <a:solidFill>
                            <a:schemeClr val="tx1"/>
                          </a:solidFill>
                          <a:effectLst/>
                          <a:latin typeface="+mn-lt"/>
                          <a:ea typeface="+mn-ea"/>
                          <a:cs typeface="+mn-cs"/>
                        </a:rPr>
                        <a:t>The </a:t>
                      </a:r>
                      <a:r>
                        <a:rPr lang="en-US" sz="1600" b="0" kern="1200" dirty="0" err="1">
                          <a:solidFill>
                            <a:schemeClr val="tx1"/>
                          </a:solidFill>
                          <a:effectLst/>
                          <a:latin typeface="+mn-lt"/>
                          <a:ea typeface="+mn-ea"/>
                          <a:cs typeface="+mn-cs"/>
                        </a:rPr>
                        <a:t>NomCom</a:t>
                      </a:r>
                      <a:r>
                        <a:rPr lang="en-US" sz="1600" b="0" kern="1200" dirty="0">
                          <a:solidFill>
                            <a:schemeClr val="tx1"/>
                          </a:solidFill>
                          <a:effectLst/>
                          <a:latin typeface="+mn-lt"/>
                          <a:ea typeface="+mn-ea"/>
                          <a:cs typeface="+mn-cs"/>
                        </a:rPr>
                        <a:t> should publish detailed job descriptions for Board, SO/AC, and PTI Board positions. The job descriptions, in combination with specific needed competencies identified each year by the </a:t>
                      </a:r>
                      <a:r>
                        <a:rPr lang="en-US" sz="1600" b="0" kern="1200" dirty="0" err="1">
                          <a:solidFill>
                            <a:schemeClr val="tx1"/>
                          </a:solidFill>
                          <a:effectLst/>
                          <a:latin typeface="+mn-lt"/>
                          <a:ea typeface="+mn-ea"/>
                          <a:cs typeface="+mn-cs"/>
                        </a:rPr>
                        <a:t>NomCom</a:t>
                      </a:r>
                      <a:r>
                        <a:rPr lang="en-US" sz="1600" b="0" kern="1200" dirty="0">
                          <a:solidFill>
                            <a:schemeClr val="tx1"/>
                          </a:solidFill>
                          <a:effectLst/>
                          <a:latin typeface="+mn-lt"/>
                          <a:ea typeface="+mn-ea"/>
                          <a:cs typeface="+mn-cs"/>
                        </a:rPr>
                        <a:t>, should form a basis for recruiting and evaluation efforts.</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1768B1"/>
                      </a:solidFill>
                      <a:prstDash val="solid"/>
                      <a:round/>
                      <a:headEnd type="none" w="med" len="med"/>
                      <a:tailEnd type="none" w="med" len="med"/>
                    </a:lnT>
                    <a:lnB w="12700" cap="flat" cmpd="sng" algn="ctr">
                      <a:solidFill>
                        <a:srgbClr val="5AA5E9"/>
                      </a:solidFill>
                      <a:prstDash val="solid"/>
                      <a:round/>
                      <a:headEnd type="none" w="med" len="med"/>
                      <a:tailEnd type="none" w="med" len="med"/>
                    </a:lnB>
                    <a:noFill/>
                  </a:tcPr>
                </a:tc>
                <a:extLst>
                  <a:ext uri="{0D108BD9-81ED-4DB2-BD59-A6C34878D82A}">
                    <a16:rowId xmlns:a16="http://schemas.microsoft.com/office/drawing/2014/main" val="2898339951"/>
                  </a:ext>
                </a:extLst>
              </a:tr>
              <a:tr h="474416">
                <a:tc>
                  <a:txBody>
                    <a:bodyPr/>
                    <a:lstStyle/>
                    <a:p>
                      <a:pPr marL="0" marR="0" algn="ctr">
                        <a:spcBef>
                          <a:spcPts val="0"/>
                        </a:spcBef>
                        <a:spcAft>
                          <a:spcPts val="0"/>
                        </a:spcAft>
                      </a:pPr>
                      <a:r>
                        <a:rPr lang="en-US" sz="1600" b="1" dirty="0">
                          <a:effectLst/>
                          <a:latin typeface="Arial" panose="020B0604020202020204" pitchFamily="34" charset="0"/>
                          <a:ea typeface="MS PGothic" panose="020B0600070205080204" pitchFamily="34" charset="-128"/>
                          <a:cs typeface="Times New Roman" panose="02020603050405020304" pitchFamily="18" charset="0"/>
                        </a:rPr>
                        <a:t>R16</a:t>
                      </a:r>
                      <a:endParaRPr lang="en-US" sz="1600" dirty="0">
                        <a:effectLst/>
                        <a:latin typeface="Arial" panose="020B060402020202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dirty="0">
                          <a:effectLst/>
                          <a:latin typeface="+mn-lt"/>
                          <a:ea typeface="Arial" panose="020B0604020202020204" pitchFamily="34" charset="0"/>
                          <a:cs typeface="Times New Roman" panose="02020603050405020304" pitchFamily="18" charset="0"/>
                        </a:rPr>
                        <a:t>Implement and codify a system for providing feedback to the </a:t>
                      </a:r>
                      <a:r>
                        <a:rPr lang="en-US" sz="1600" dirty="0" err="1">
                          <a:effectLst/>
                          <a:latin typeface="+mn-lt"/>
                          <a:ea typeface="Arial" panose="020B0604020202020204" pitchFamily="34" charset="0"/>
                          <a:cs typeface="Times New Roman" panose="02020603050405020304" pitchFamily="18" charset="0"/>
                        </a:rPr>
                        <a:t>NomCom</a:t>
                      </a:r>
                      <a:r>
                        <a:rPr lang="en-US" sz="1600" dirty="0">
                          <a:effectLst/>
                          <a:latin typeface="+mn-lt"/>
                          <a:ea typeface="Arial" panose="020B0604020202020204" pitchFamily="34" charset="0"/>
                          <a:cs typeface="Times New Roman" panose="02020603050405020304" pitchFamily="18" charset="0"/>
                        </a:rPr>
                        <a:t> regarding the contributions and participation of members up for re-appointment by the </a:t>
                      </a:r>
                      <a:r>
                        <a:rPr lang="en-US" sz="1600" dirty="0" err="1">
                          <a:effectLst/>
                          <a:latin typeface="+mn-lt"/>
                          <a:ea typeface="Arial" panose="020B0604020202020204" pitchFamily="34" charset="0"/>
                          <a:cs typeface="Times New Roman" panose="02020603050405020304" pitchFamily="18" charset="0"/>
                        </a:rPr>
                        <a:t>NomCom</a:t>
                      </a:r>
                      <a:r>
                        <a:rPr lang="en-US" sz="1600" dirty="0">
                          <a:effectLst/>
                          <a:latin typeface="+mn-lt"/>
                          <a:ea typeface="Arial" panose="020B0604020202020204" pitchFamily="34" charset="0"/>
                          <a:cs typeface="Times New Roman" panose="02020603050405020304" pitchFamily="18" charset="0"/>
                        </a:rPr>
                        <a:t>.</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513523817"/>
                  </a:ext>
                </a:extLst>
              </a:tr>
              <a:tr h="497595">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R17</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mn-lt"/>
                          <a:ea typeface="Arial" panose="020B0604020202020204" pitchFamily="34" charset="0"/>
                          <a:cs typeface="Times New Roman" panose="02020603050405020304" pitchFamily="18" charset="0"/>
                        </a:rPr>
                        <a:t>Maintain current diversity requirements for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appointees. </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3993128164"/>
                  </a:ext>
                </a:extLst>
              </a:tr>
              <a:tr h="499624">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R18</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mn-lt"/>
                          <a:ea typeface="Arial" panose="020B0604020202020204" pitchFamily="34" charset="0"/>
                          <a:cs typeface="Times New Roman" panose="02020603050405020304" pitchFamily="18" charset="0"/>
                        </a:rPr>
                        <a:t>Publish a candidate communication schedule and codify a communication process with candidates.</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2135018623"/>
                  </a:ext>
                </a:extLst>
              </a:tr>
              <a:tr h="518904">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R19</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mn-lt"/>
                          <a:ea typeface="Arial" panose="020B0604020202020204" pitchFamily="34" charset="0"/>
                          <a:cs typeface="Times New Roman" panose="02020603050405020304" pitchFamily="18" charset="0"/>
                        </a:rPr>
                        <a:t>ICANN staff and the recruiting consultant, along with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members, should leverage the detailed job description and desired competencies and experience to develop a marketing plan to better target prospective candidates.</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454658799"/>
                  </a:ext>
                </a:extLst>
              </a:tr>
              <a:tr h="474416">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R20</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r>
                        <a:rPr lang="en-US" sz="1600" b="0" kern="1200" dirty="0">
                          <a:solidFill>
                            <a:schemeClr val="tx1"/>
                          </a:solidFill>
                          <a:effectLst/>
                          <a:latin typeface="+mn-lt"/>
                          <a:ea typeface="+mn-ea"/>
                          <a:cs typeface="+mn-cs"/>
                        </a:rPr>
                        <a:t>The evaluation consultant should undertake a preliminary screen of all Board candidates and provide blinded assessments to the </a:t>
                      </a:r>
                      <a:r>
                        <a:rPr lang="en-US" sz="1600" b="0" kern="1200" dirty="0" err="1">
                          <a:solidFill>
                            <a:schemeClr val="tx1"/>
                          </a:solidFill>
                          <a:effectLst/>
                          <a:latin typeface="+mn-lt"/>
                          <a:ea typeface="+mn-ea"/>
                          <a:cs typeface="+mn-cs"/>
                        </a:rPr>
                        <a:t>NomCom</a:t>
                      </a:r>
                      <a:r>
                        <a:rPr lang="en-US" sz="1600" b="0" kern="1200" dirty="0">
                          <a:solidFill>
                            <a:schemeClr val="tx1"/>
                          </a:solidFill>
                          <a:effectLst/>
                          <a:latin typeface="+mn-lt"/>
                          <a:ea typeface="+mn-ea"/>
                          <a:cs typeface="+mn-cs"/>
                        </a:rPr>
                        <a:t> to assist the </a:t>
                      </a:r>
                      <a:r>
                        <a:rPr lang="en-US" sz="1600" b="0" kern="1200" dirty="0" err="1">
                          <a:solidFill>
                            <a:schemeClr val="tx1"/>
                          </a:solidFill>
                          <a:effectLst/>
                          <a:latin typeface="+mn-lt"/>
                          <a:ea typeface="+mn-ea"/>
                          <a:cs typeface="+mn-cs"/>
                        </a:rPr>
                        <a:t>NomCom</a:t>
                      </a:r>
                      <a:r>
                        <a:rPr lang="en-US" sz="1600" b="0" kern="1200" dirty="0">
                          <a:solidFill>
                            <a:schemeClr val="tx1"/>
                          </a:solidFill>
                          <a:effectLst/>
                          <a:latin typeface="+mn-lt"/>
                          <a:ea typeface="+mn-ea"/>
                          <a:cs typeface="+mn-cs"/>
                        </a:rPr>
                        <a:t> with reducing the pool of candidates to the deep-dive shortlist.</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3119515622"/>
                  </a:ext>
                </a:extLst>
              </a:tr>
            </a:tbl>
          </a:graphicData>
        </a:graphic>
      </p:graphicFrame>
    </p:spTree>
    <p:extLst>
      <p:ext uri="{BB962C8B-B14F-4D97-AF65-F5344CB8AC3E}">
        <p14:creationId xmlns:p14="http://schemas.microsoft.com/office/powerpoint/2010/main" val="3310379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Recommendations</a:t>
            </a:r>
          </a:p>
        </p:txBody>
      </p:sp>
      <p:graphicFrame>
        <p:nvGraphicFramePr>
          <p:cNvPr id="6" name="Table 5">
            <a:extLst>
              <a:ext uri="{FF2B5EF4-FFF2-40B4-BE49-F238E27FC236}">
                <a16:creationId xmlns:a16="http://schemas.microsoft.com/office/drawing/2014/main" id="{7F5252D7-481C-E34E-978B-04CB79BF1B48}"/>
              </a:ext>
            </a:extLst>
          </p:cNvPr>
          <p:cNvGraphicFramePr>
            <a:graphicFrameLocks noGrp="1"/>
          </p:cNvGraphicFramePr>
          <p:nvPr>
            <p:extLst>
              <p:ext uri="{D42A27DB-BD31-4B8C-83A1-F6EECF244321}">
                <p14:modId xmlns:p14="http://schemas.microsoft.com/office/powerpoint/2010/main" val="1511689638"/>
              </p:ext>
            </p:extLst>
          </p:nvPr>
        </p:nvGraphicFramePr>
        <p:xfrm>
          <a:off x="374904" y="1133218"/>
          <a:ext cx="8319976" cy="4591563"/>
        </p:xfrm>
        <a:graphic>
          <a:graphicData uri="http://schemas.openxmlformats.org/drawingml/2006/table">
            <a:tbl>
              <a:tblPr firstRow="1" firstCol="1" bandRow="1"/>
              <a:tblGrid>
                <a:gridCol w="826453">
                  <a:extLst>
                    <a:ext uri="{9D8B030D-6E8A-4147-A177-3AD203B41FA5}">
                      <a16:colId xmlns:a16="http://schemas.microsoft.com/office/drawing/2014/main" val="2229128327"/>
                    </a:ext>
                  </a:extLst>
                </a:gridCol>
                <a:gridCol w="7493523">
                  <a:extLst>
                    <a:ext uri="{9D8B030D-6E8A-4147-A177-3AD203B41FA5}">
                      <a16:colId xmlns:a16="http://schemas.microsoft.com/office/drawing/2014/main" val="1715639542"/>
                    </a:ext>
                  </a:extLst>
                </a:gridCol>
              </a:tblGrid>
              <a:tr h="237208">
                <a:tc>
                  <a:txBody>
                    <a:bodyPr/>
                    <a:lstStyle/>
                    <a:p>
                      <a:pPr marL="0" marR="0" algn="ctr">
                        <a:spcBef>
                          <a:spcPts val="0"/>
                        </a:spcBef>
                        <a:spcAft>
                          <a:spcPts val="0"/>
                        </a:spcAft>
                      </a:pPr>
                      <a:r>
                        <a:rPr lang="en-US" sz="1600" b="1" dirty="0">
                          <a:solidFill>
                            <a:srgbClr val="FFFFFF"/>
                          </a:solidFill>
                          <a:effectLst/>
                          <a:latin typeface="Arial" panose="020B0604020202020204" pitchFamily="34" charset="0"/>
                          <a:ea typeface="Arial" panose="020B0604020202020204" pitchFamily="34" charset="0"/>
                          <a:cs typeface="Times New Roman" panose="02020603050405020304" pitchFamily="18" charset="0"/>
                        </a:rPr>
                        <a:t>#</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rgbClr val="1768B1"/>
                      </a:solidFill>
                      <a:prstDash val="solid"/>
                      <a:round/>
                      <a:headEnd type="none" w="med" len="med"/>
                      <a:tailEnd type="none" w="med" len="med"/>
                    </a:lnL>
                    <a:lnR>
                      <a:noFill/>
                    </a:lnR>
                    <a:lnT w="12700" cap="flat" cmpd="sng" algn="ctr">
                      <a:solidFill>
                        <a:srgbClr val="1768B1"/>
                      </a:solidFill>
                      <a:prstDash val="solid"/>
                      <a:round/>
                      <a:headEnd type="none" w="med" len="med"/>
                      <a:tailEnd type="none" w="med" len="med"/>
                    </a:lnT>
                    <a:lnB w="12700" cap="flat" cmpd="sng" algn="ctr">
                      <a:solidFill>
                        <a:srgbClr val="1768B1"/>
                      </a:solidFill>
                      <a:prstDash val="solid"/>
                      <a:round/>
                      <a:headEnd type="none" w="med" len="med"/>
                      <a:tailEnd type="none" w="med" len="med"/>
                    </a:lnB>
                    <a:solidFill>
                      <a:srgbClr val="1768B1"/>
                    </a:solidFill>
                  </a:tcPr>
                </a:tc>
                <a:tc>
                  <a:txBody>
                    <a:bodyPr/>
                    <a:lstStyle/>
                    <a:p>
                      <a:pPr marL="0" marR="0" algn="ctr">
                        <a:spcBef>
                          <a:spcPts val="0"/>
                        </a:spcBef>
                        <a:spcAft>
                          <a:spcPts val="0"/>
                        </a:spcAft>
                      </a:pPr>
                      <a:r>
                        <a:rPr lang="en-US" sz="1600" b="1" dirty="0">
                          <a:solidFill>
                            <a:srgbClr val="FFFFFF"/>
                          </a:solidFill>
                          <a:effectLst/>
                          <a:latin typeface="Arial" panose="020B0604020202020204" pitchFamily="34" charset="0"/>
                          <a:ea typeface="Arial" panose="020B0604020202020204" pitchFamily="34" charset="0"/>
                          <a:cs typeface="Times New Roman" panose="02020603050405020304" pitchFamily="18" charset="0"/>
                        </a:rPr>
                        <a:t>Recommendation</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a:noFill/>
                    </a:lnL>
                    <a:lnR>
                      <a:noFill/>
                    </a:lnR>
                    <a:lnT w="12700" cap="flat" cmpd="sng" algn="ctr">
                      <a:solidFill>
                        <a:srgbClr val="1768B1"/>
                      </a:solidFill>
                      <a:prstDash val="solid"/>
                      <a:round/>
                      <a:headEnd type="none" w="med" len="med"/>
                      <a:tailEnd type="none" w="med" len="med"/>
                    </a:lnT>
                    <a:lnB w="12700" cap="flat" cmpd="sng" algn="ctr">
                      <a:solidFill>
                        <a:srgbClr val="1768B1"/>
                      </a:solidFill>
                      <a:prstDash val="solid"/>
                      <a:round/>
                      <a:headEnd type="none" w="med" len="med"/>
                      <a:tailEnd type="none" w="med" len="med"/>
                    </a:lnB>
                    <a:solidFill>
                      <a:srgbClr val="1768B1"/>
                    </a:solidFill>
                  </a:tcPr>
                </a:tc>
                <a:extLst>
                  <a:ext uri="{0D108BD9-81ED-4DB2-BD59-A6C34878D82A}">
                    <a16:rowId xmlns:a16="http://schemas.microsoft.com/office/drawing/2014/main" val="2225626622"/>
                  </a:ext>
                </a:extLst>
              </a:tr>
              <a:tr h="800578">
                <a:tc>
                  <a:txBody>
                    <a:bodyPr/>
                    <a:lstStyle/>
                    <a:p>
                      <a:pPr marL="0" marR="0" algn="ctr">
                        <a:spcBef>
                          <a:spcPts val="0"/>
                        </a:spcBef>
                        <a:spcAft>
                          <a:spcPts val="0"/>
                        </a:spcAft>
                      </a:pPr>
                      <a:r>
                        <a:rPr lang="en-US" sz="1600" b="1" dirty="0">
                          <a:effectLst/>
                          <a:latin typeface="Arial" panose="020B0604020202020204" pitchFamily="34" charset="0"/>
                          <a:ea typeface="MS PGothic" panose="020B0600070205080204" pitchFamily="34" charset="-128"/>
                          <a:cs typeface="Times New Roman" panose="02020603050405020304" pitchFamily="18" charset="0"/>
                        </a:rPr>
                        <a:t>R21</a:t>
                      </a:r>
                      <a:endParaRPr lang="en-US" sz="1600" dirty="0">
                        <a:effectLst/>
                        <a:latin typeface="Arial" panose="020B060402020202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1768B1"/>
                      </a:solidFill>
                      <a:prstDash val="solid"/>
                      <a:round/>
                      <a:headEnd type="none" w="med" len="med"/>
                      <a:tailEnd type="none" w="med" len="med"/>
                    </a:lnT>
                    <a:lnB w="12700" cap="flat" cmpd="sng" algn="ctr">
                      <a:solidFill>
                        <a:srgbClr val="5AA5E9"/>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b="0" kern="1200" dirty="0">
                          <a:solidFill>
                            <a:schemeClr val="tx1"/>
                          </a:solidFill>
                          <a:effectLst/>
                          <a:latin typeface="+mn-lt"/>
                          <a:ea typeface="+mn-ea"/>
                          <a:cs typeface="+mn-cs"/>
                        </a:rPr>
                        <a:t>The </a:t>
                      </a:r>
                      <a:r>
                        <a:rPr lang="en-US" sz="1600" b="0" kern="1200" dirty="0" err="1">
                          <a:solidFill>
                            <a:schemeClr val="tx1"/>
                          </a:solidFill>
                          <a:effectLst/>
                          <a:latin typeface="+mn-lt"/>
                          <a:ea typeface="+mn-ea"/>
                          <a:cs typeface="+mn-cs"/>
                        </a:rPr>
                        <a:t>NomCom</a:t>
                      </a:r>
                      <a:r>
                        <a:rPr lang="en-US" sz="1600" b="0" kern="1200" dirty="0">
                          <a:solidFill>
                            <a:schemeClr val="tx1"/>
                          </a:solidFill>
                          <a:effectLst/>
                          <a:latin typeface="+mn-lt"/>
                          <a:ea typeface="+mn-ea"/>
                          <a:cs typeface="+mn-cs"/>
                        </a:rPr>
                        <a:t> should use a standardized tool to evaluate and prioritize candidates, based on desired competencies and experience as determined annually. This tool will not replace qualitative assessments of candidates.</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1768B1"/>
                      </a:solidFill>
                      <a:prstDash val="solid"/>
                      <a:round/>
                      <a:headEnd type="none" w="med" len="med"/>
                      <a:tailEnd type="none" w="med" len="med"/>
                    </a:lnT>
                    <a:lnB w="12700" cap="flat" cmpd="sng" algn="ctr">
                      <a:solidFill>
                        <a:srgbClr val="5AA5E9"/>
                      </a:solidFill>
                      <a:prstDash val="solid"/>
                      <a:round/>
                      <a:headEnd type="none" w="med" len="med"/>
                      <a:tailEnd type="none" w="med" len="med"/>
                    </a:lnB>
                    <a:noFill/>
                  </a:tcPr>
                </a:tc>
                <a:extLst>
                  <a:ext uri="{0D108BD9-81ED-4DB2-BD59-A6C34878D82A}">
                    <a16:rowId xmlns:a16="http://schemas.microsoft.com/office/drawing/2014/main" val="2898339951"/>
                  </a:ext>
                </a:extLst>
              </a:tr>
              <a:tr h="88877">
                <a:tc>
                  <a:txBody>
                    <a:bodyPr/>
                    <a:lstStyle/>
                    <a:p>
                      <a:pPr marL="0" marR="0" algn="ctr">
                        <a:spcBef>
                          <a:spcPts val="0"/>
                        </a:spcBef>
                        <a:spcAft>
                          <a:spcPts val="0"/>
                        </a:spcAft>
                      </a:pPr>
                      <a:r>
                        <a:rPr lang="en-US" sz="1600" b="1" dirty="0">
                          <a:effectLst/>
                          <a:latin typeface="Arial" panose="020B0604020202020204" pitchFamily="34" charset="0"/>
                          <a:ea typeface="MS PGothic" panose="020B0600070205080204" pitchFamily="34" charset="-128"/>
                          <a:cs typeface="Times New Roman" panose="02020603050405020304" pitchFamily="18" charset="0"/>
                        </a:rPr>
                        <a:t>R22</a:t>
                      </a:r>
                      <a:endParaRPr lang="en-US" sz="1600" dirty="0">
                        <a:effectLst/>
                        <a:latin typeface="Arial" panose="020B0604020202020204" pitchFamily="34" charset="0"/>
                        <a:ea typeface="MS PGothic" panose="020B0600070205080204" pitchFamily="34" charset="-128"/>
                        <a:cs typeface="Times New Roman" panose="02020603050405020304" pitchFamily="18" charset="0"/>
                      </a:endParaRP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600" dirty="0">
                          <a:effectLst/>
                          <a:latin typeface="+mn-lt"/>
                          <a:ea typeface="Arial" panose="020B0604020202020204" pitchFamily="34" charset="0"/>
                          <a:cs typeface="Times New Roman" panose="02020603050405020304" pitchFamily="18" charset="0"/>
                        </a:rPr>
                        <a:t>The </a:t>
                      </a:r>
                      <a:r>
                        <a:rPr lang="en-US" sz="1600" dirty="0" err="1">
                          <a:effectLst/>
                          <a:latin typeface="+mn-lt"/>
                          <a:ea typeface="Arial" panose="020B0604020202020204" pitchFamily="34" charset="0"/>
                          <a:cs typeface="Times New Roman" panose="02020603050405020304" pitchFamily="18" charset="0"/>
                        </a:rPr>
                        <a:t>NomCom</a:t>
                      </a:r>
                      <a:r>
                        <a:rPr lang="en-US" sz="1600" dirty="0">
                          <a:effectLst/>
                          <a:latin typeface="+mn-lt"/>
                          <a:ea typeface="Arial" panose="020B0604020202020204" pitchFamily="34" charset="0"/>
                          <a:cs typeface="Times New Roman" panose="02020603050405020304" pitchFamily="18" charset="0"/>
                        </a:rPr>
                        <a:t> should provide consistent interview questions and an interviewer evaluation form for the candidates interviewed during the deep-dive phase and the final face-to-face interviews. </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513523817"/>
                  </a:ext>
                </a:extLst>
              </a:tr>
              <a:tr h="589841">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R23</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mn-lt"/>
                          <a:ea typeface="Arial" panose="020B0604020202020204" pitchFamily="34" charset="0"/>
                          <a:cs typeface="Times New Roman" panose="02020603050405020304" pitchFamily="18" charset="0"/>
                        </a:rPr>
                        <a:t>The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should publish additional data on the candidate pool and the recruiting source of candidates.</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3993128164"/>
                  </a:ext>
                </a:extLst>
              </a:tr>
              <a:tr h="499624">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R24</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mn-lt"/>
                          <a:ea typeface="Arial" panose="020B0604020202020204" pitchFamily="34" charset="0"/>
                          <a:cs typeface="Times New Roman" panose="02020603050405020304" pitchFamily="18" charset="0"/>
                        </a:rPr>
                        <a:t>An empowered body of current and former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members should be formed to ensure greater continuity across </a:t>
                      </a:r>
                      <a:r>
                        <a:rPr lang="en-US" sz="1600" b="0" dirty="0" err="1">
                          <a:solidFill>
                            <a:schemeClr val="tx1"/>
                          </a:solidFill>
                          <a:effectLst/>
                          <a:latin typeface="+mn-lt"/>
                          <a:ea typeface="Arial" panose="020B0604020202020204" pitchFamily="34" charset="0"/>
                          <a:cs typeface="Times New Roman" panose="02020603050405020304" pitchFamily="18" charset="0"/>
                        </a:rPr>
                        <a:t>NomCom’s</a:t>
                      </a:r>
                      <a:r>
                        <a:rPr lang="en-US" sz="1600" b="0" dirty="0">
                          <a:solidFill>
                            <a:schemeClr val="tx1"/>
                          </a:solidFill>
                          <a:effectLst/>
                          <a:latin typeface="+mn-lt"/>
                          <a:ea typeface="Arial" panose="020B0604020202020204" pitchFamily="34" charset="0"/>
                          <a:cs typeface="Times New Roman" panose="02020603050405020304" pitchFamily="18" charset="0"/>
                        </a:rPr>
                        <a:t>, and in particular, to recommend and assist in implementing improvements to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operations.</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2135018623"/>
                  </a:ext>
                </a:extLst>
              </a:tr>
              <a:tr h="518904">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R25</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algn="just">
                        <a:spcBef>
                          <a:spcPts val="0"/>
                        </a:spcBef>
                        <a:spcAft>
                          <a:spcPts val="0"/>
                        </a:spcAft>
                      </a:pPr>
                      <a:r>
                        <a:rPr lang="en-US" sz="1600" b="0" dirty="0">
                          <a:solidFill>
                            <a:schemeClr val="tx1"/>
                          </a:solidFill>
                          <a:effectLst/>
                          <a:latin typeface="+mn-lt"/>
                          <a:ea typeface="Arial" panose="020B0604020202020204" pitchFamily="34" charset="0"/>
                          <a:cs typeface="Times New Roman" panose="02020603050405020304" pitchFamily="18" charset="0"/>
                        </a:rPr>
                        <a:t>Improve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selection decisions by assessing the performance and needs of all bodies receiving </a:t>
                      </a:r>
                      <a:r>
                        <a:rPr lang="en-US" sz="1600" b="0" dirty="0" err="1">
                          <a:solidFill>
                            <a:schemeClr val="tx1"/>
                          </a:solidFill>
                          <a:effectLst/>
                          <a:latin typeface="+mn-lt"/>
                          <a:ea typeface="Arial" panose="020B0604020202020204" pitchFamily="34" charset="0"/>
                          <a:cs typeface="Times New Roman" panose="02020603050405020304" pitchFamily="18" charset="0"/>
                        </a:rPr>
                        <a:t>NomCom</a:t>
                      </a:r>
                      <a:r>
                        <a:rPr lang="en-US" sz="1600" b="0" dirty="0">
                          <a:solidFill>
                            <a:schemeClr val="tx1"/>
                          </a:solidFill>
                          <a:effectLst/>
                          <a:latin typeface="+mn-lt"/>
                          <a:ea typeface="Arial" panose="020B0604020202020204" pitchFamily="34" charset="0"/>
                          <a:cs typeface="Times New Roman" panose="02020603050405020304" pitchFamily="18" charset="0"/>
                        </a:rPr>
                        <a:t> appointees. </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454658799"/>
                  </a:ext>
                </a:extLst>
              </a:tr>
              <a:tr h="474416">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R26</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b="0" kern="1200" dirty="0">
                          <a:solidFill>
                            <a:schemeClr val="tx1"/>
                          </a:solidFill>
                          <a:effectLst/>
                          <a:latin typeface="+mn-lt"/>
                          <a:ea typeface="+mn-ea"/>
                          <a:cs typeface="+mn-cs"/>
                        </a:rPr>
                        <a:t>ICANN should investigate advancing its nominations process into a Leadership Development function.</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3119515622"/>
                  </a:ext>
                </a:extLst>
              </a:tr>
              <a:tr h="474416">
                <a:tc>
                  <a:txBody>
                    <a:bodyPr/>
                    <a:lstStyle/>
                    <a:p>
                      <a:pPr marL="0" marR="0" algn="ctr">
                        <a:spcBef>
                          <a:spcPts val="0"/>
                        </a:spcBef>
                        <a:spcAft>
                          <a:spcPts val="0"/>
                        </a:spcAft>
                      </a:pPr>
                      <a:r>
                        <a:rPr lang="en-US" sz="1600" b="1" dirty="0">
                          <a:solidFill>
                            <a:schemeClr val="tx1"/>
                          </a:solidFill>
                          <a:effectLst/>
                          <a:latin typeface="Arial" panose="020B0604020202020204" pitchFamily="34" charset="0"/>
                          <a:ea typeface="MS PGothic" panose="020B0600070205080204" pitchFamily="34" charset="-128"/>
                          <a:cs typeface="Times New Roman" panose="02020603050405020304" pitchFamily="18" charset="0"/>
                        </a:rPr>
                        <a:t>R27</a:t>
                      </a:r>
                    </a:p>
                  </a:txBody>
                  <a:tcPr marL="68580" marR="68580" marT="0" marB="0" anchor="ctr">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b="0" kern="1200" dirty="0">
                          <a:solidFill>
                            <a:schemeClr val="tx1"/>
                          </a:solidFill>
                          <a:effectLst/>
                          <a:latin typeface="+mn-lt"/>
                          <a:ea typeface="+mn-ea"/>
                          <a:cs typeface="+mn-cs"/>
                        </a:rPr>
                        <a:t>ICANN should investigate advancing its nominations process into a Leadership Development function.</a:t>
                      </a:r>
                    </a:p>
                  </a:txBody>
                  <a:tcPr marL="68580" marR="68580" marT="0" marB="0">
                    <a:lnL w="12700" cap="flat" cmpd="sng" algn="ctr">
                      <a:solidFill>
                        <a:srgbClr val="5AA5E9"/>
                      </a:solidFill>
                      <a:prstDash val="solid"/>
                      <a:round/>
                      <a:headEnd type="none" w="med" len="med"/>
                      <a:tailEnd type="none" w="med" len="med"/>
                    </a:lnL>
                    <a:lnR w="12700" cap="flat" cmpd="sng" algn="ctr">
                      <a:solidFill>
                        <a:srgbClr val="5AA5E9"/>
                      </a:solidFill>
                      <a:prstDash val="solid"/>
                      <a:round/>
                      <a:headEnd type="none" w="med" len="med"/>
                      <a:tailEnd type="none" w="med" len="med"/>
                    </a:lnR>
                    <a:lnT w="12700" cap="flat" cmpd="sng" algn="ctr">
                      <a:solidFill>
                        <a:srgbClr val="5AA5E9"/>
                      </a:solidFill>
                      <a:prstDash val="solid"/>
                      <a:round/>
                      <a:headEnd type="none" w="med" len="med"/>
                      <a:tailEnd type="none" w="med" len="med"/>
                    </a:lnT>
                    <a:lnB w="12700" cap="flat" cmpd="sng" algn="ctr">
                      <a:solidFill>
                        <a:srgbClr val="5AA5E9"/>
                      </a:solidFill>
                      <a:prstDash val="solid"/>
                      <a:round/>
                      <a:headEnd type="none" w="med" len="med"/>
                      <a:tailEnd type="none" w="med" len="med"/>
                    </a:lnB>
                  </a:tcPr>
                </a:tc>
                <a:extLst>
                  <a:ext uri="{0D108BD9-81ED-4DB2-BD59-A6C34878D82A}">
                    <a16:rowId xmlns:a16="http://schemas.microsoft.com/office/drawing/2014/main" val="1717775980"/>
                  </a:ext>
                </a:extLst>
              </a:tr>
            </a:tbl>
          </a:graphicData>
        </a:graphic>
      </p:graphicFrame>
    </p:spTree>
    <p:extLst>
      <p:ext uri="{BB962C8B-B14F-4D97-AF65-F5344CB8AC3E}">
        <p14:creationId xmlns:p14="http://schemas.microsoft.com/office/powerpoint/2010/main" val="2547686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normAutofit/>
          </a:bodyPr>
          <a:lstStyle/>
          <a:p>
            <a:pPr algn="ctr"/>
            <a:endParaRPr lang="en-US" dirty="0">
              <a:latin typeface="Arial"/>
              <a:cs typeface="Arial"/>
            </a:endParaRPr>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normAutofit/>
          </a:bodyPr>
          <a:lstStyle/>
          <a:p>
            <a:pPr algn="ctr"/>
            <a:endParaRPr lang="en-US">
              <a:latin typeface="Arial"/>
              <a:cs typeface="Arial"/>
            </a:endParaRPr>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Arial"/>
              <a:cs typeface="Arial"/>
            </a:endParaRPr>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Arial"/>
              <a:cs typeface="Arial"/>
            </a:endParaRPr>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normAutofit/>
          </a:bodyPr>
          <a:lstStyle/>
          <a:p>
            <a:pPr algn="ctr"/>
            <a:endParaRPr lang="en-US">
              <a:latin typeface="Arial"/>
              <a:cs typeface="Arial"/>
            </a:endParaRPr>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normAutofit/>
          </a:bodyPr>
          <a:lstStyle/>
          <a:p>
            <a:pPr algn="ctr"/>
            <a:endParaRPr lang="en-US">
              <a:latin typeface="Arial"/>
              <a:cs typeface="Arial"/>
            </a:endParaRPr>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Arial"/>
              <a:cs typeface="Arial"/>
            </a:endParaRPr>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Arial"/>
              <a:cs typeface="Arial"/>
            </a:endParaRPr>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normAutofit lnSpcReduction="10000"/>
          </a:bodyPr>
          <a:lstStyle/>
          <a:p>
            <a:pPr algn="ctr"/>
            <a:endParaRPr lang="en-US">
              <a:latin typeface="Arial"/>
              <a:cs typeface="Arial"/>
            </a:endParaRPr>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lnSpcReduction="10000"/>
          </a:bodyPr>
          <a:lstStyle/>
          <a:p>
            <a:pPr algn="ctr"/>
            <a:endParaRPr lang="en-US">
              <a:latin typeface="Arial"/>
              <a:cs typeface="Arial"/>
            </a:endParaRPr>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lnSpcReduction="10000"/>
          </a:bodyPr>
          <a:lstStyle/>
          <a:p>
            <a:pPr algn="ctr"/>
            <a:endParaRPr lang="en-US">
              <a:latin typeface="Arial"/>
              <a:cs typeface="Arial"/>
            </a:endParaRPr>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lnSpcReduction="10000"/>
          </a:bodyPr>
          <a:lstStyle/>
          <a:p>
            <a:pPr algn="ctr"/>
            <a:endParaRPr lang="en-US">
              <a:latin typeface="Arial"/>
              <a:cs typeface="Arial"/>
            </a:endParaRPr>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dirty="0">
              <a:latin typeface="Arial"/>
              <a:cs typeface="Arial"/>
            </a:endParaRPr>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Arial"/>
              <a:cs typeface="Arial"/>
            </a:endParaRPr>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lnSpcReduction="10000"/>
          </a:bodyPr>
          <a:lstStyle/>
          <a:p>
            <a:pPr algn="ctr"/>
            <a:endParaRPr lang="en-US">
              <a:latin typeface="Arial"/>
              <a:cs typeface="Arial"/>
            </a:endParaRPr>
          </a:p>
        </p:txBody>
      </p:sp>
      <p:sp>
        <p:nvSpPr>
          <p:cNvPr id="26" name="TextBox 25"/>
          <p:cNvSpPr txBox="1"/>
          <p:nvPr/>
        </p:nvSpPr>
        <p:spPr>
          <a:xfrm>
            <a:off x="886759" y="2191594"/>
            <a:ext cx="2080048" cy="1077218"/>
          </a:xfrm>
          <a:prstGeom prst="rect">
            <a:avLst/>
          </a:prstGeom>
          <a:noFill/>
        </p:spPr>
        <p:txBody>
          <a:bodyPr wrap="square" rtlCol="0" anchor="ctr">
            <a:normAutofit/>
          </a:bodyPr>
          <a:lstStyle/>
          <a:p>
            <a:pPr algn="ctr"/>
            <a:r>
              <a:rPr lang="en-US" sz="1600" b="1" dirty="0">
                <a:solidFill>
                  <a:srgbClr val="FFFFFF"/>
                </a:solidFill>
                <a:latin typeface="Arial"/>
                <a:cs typeface="Arial"/>
              </a:rPr>
              <a:t>Who Are We?</a:t>
            </a:r>
          </a:p>
        </p:txBody>
      </p:sp>
      <p:sp>
        <p:nvSpPr>
          <p:cNvPr id="28" name="TextBox 27"/>
          <p:cNvSpPr txBox="1"/>
          <p:nvPr/>
        </p:nvSpPr>
        <p:spPr>
          <a:xfrm>
            <a:off x="3577189" y="2329698"/>
            <a:ext cx="2080048" cy="1077218"/>
          </a:xfrm>
          <a:prstGeom prst="rect">
            <a:avLst/>
          </a:prstGeom>
          <a:noFill/>
        </p:spPr>
        <p:txBody>
          <a:bodyPr wrap="square" rtlCol="0" anchor="ctr">
            <a:normAutofit/>
          </a:bodyPr>
          <a:lstStyle/>
          <a:p>
            <a:pPr algn="ctr"/>
            <a:r>
              <a:rPr lang="en-US" sz="1600" b="1" dirty="0">
                <a:solidFill>
                  <a:srgbClr val="FFFFFF"/>
                </a:solidFill>
                <a:latin typeface="Arial"/>
                <a:cs typeface="Arial"/>
              </a:rPr>
              <a:t>Implementation Work Phases</a:t>
            </a:r>
          </a:p>
        </p:txBody>
      </p:sp>
      <p:sp>
        <p:nvSpPr>
          <p:cNvPr id="29" name="TextBox 28"/>
          <p:cNvSpPr txBox="1"/>
          <p:nvPr/>
        </p:nvSpPr>
        <p:spPr>
          <a:xfrm>
            <a:off x="6278614" y="2403843"/>
            <a:ext cx="2080048" cy="1077218"/>
          </a:xfrm>
          <a:prstGeom prst="rect">
            <a:avLst/>
          </a:prstGeom>
          <a:noFill/>
        </p:spPr>
        <p:txBody>
          <a:bodyPr wrap="square" rtlCol="0">
            <a:normAutofit/>
          </a:bodyPr>
          <a:lstStyle/>
          <a:p>
            <a:pPr algn="ctr"/>
            <a:r>
              <a:rPr lang="en-US" sz="1600" b="1" dirty="0">
                <a:solidFill>
                  <a:srgbClr val="FFFFFF"/>
                </a:solidFill>
                <a:latin typeface="Arial"/>
                <a:cs typeface="Arial"/>
              </a:rPr>
              <a:t>Detailed Implementation Plan and Recommendations</a:t>
            </a:r>
          </a:p>
        </p:txBody>
      </p:sp>
      <p:sp>
        <p:nvSpPr>
          <p:cNvPr id="43" name="TextBox 42"/>
          <p:cNvSpPr txBox="1"/>
          <p:nvPr/>
        </p:nvSpPr>
        <p:spPr>
          <a:xfrm>
            <a:off x="876375" y="4766865"/>
            <a:ext cx="2080048" cy="1077218"/>
          </a:xfrm>
          <a:prstGeom prst="rect">
            <a:avLst/>
          </a:prstGeom>
          <a:noFill/>
        </p:spPr>
        <p:txBody>
          <a:bodyPr wrap="square" rtlCol="0" anchor="ctr">
            <a:normAutofit/>
          </a:bodyPr>
          <a:lstStyle/>
          <a:p>
            <a:pPr algn="ctr"/>
            <a:r>
              <a:rPr lang="en-US" sz="1600" b="1" dirty="0">
                <a:solidFill>
                  <a:srgbClr val="FFFFFF"/>
                </a:solidFill>
                <a:latin typeface="Arial"/>
                <a:cs typeface="Arial"/>
              </a:rPr>
              <a:t>Next Steps &amp; Community Outreach</a:t>
            </a:r>
          </a:p>
        </p:txBody>
      </p:sp>
      <p:sp>
        <p:nvSpPr>
          <p:cNvPr id="44" name="TextBox 43"/>
          <p:cNvSpPr txBox="1"/>
          <p:nvPr/>
        </p:nvSpPr>
        <p:spPr>
          <a:xfrm>
            <a:off x="3531976" y="4769294"/>
            <a:ext cx="2080048" cy="1077218"/>
          </a:xfrm>
          <a:prstGeom prst="rect">
            <a:avLst/>
          </a:prstGeom>
          <a:noFill/>
        </p:spPr>
        <p:txBody>
          <a:bodyPr wrap="square" rtlCol="0" anchor="ctr">
            <a:normAutofit/>
          </a:bodyPr>
          <a:lstStyle/>
          <a:p>
            <a:pPr algn="ctr"/>
            <a:r>
              <a:rPr lang="en-US" sz="1600" b="1" dirty="0">
                <a:solidFill>
                  <a:srgbClr val="FFFFFF"/>
                </a:solidFill>
                <a:latin typeface="Arial"/>
                <a:cs typeface="Arial"/>
              </a:rPr>
              <a:t>Q&amp;A</a:t>
            </a:r>
          </a:p>
        </p:txBody>
      </p:sp>
      <p:sp>
        <p:nvSpPr>
          <p:cNvPr id="45" name="TextBox 44"/>
          <p:cNvSpPr txBox="1"/>
          <p:nvPr/>
        </p:nvSpPr>
        <p:spPr>
          <a:xfrm>
            <a:off x="6284356" y="4806410"/>
            <a:ext cx="2080048" cy="1077218"/>
          </a:xfrm>
          <a:prstGeom prst="rect">
            <a:avLst/>
          </a:prstGeom>
          <a:noFill/>
        </p:spPr>
        <p:txBody>
          <a:bodyPr wrap="square" rtlCol="0">
            <a:normAutofit/>
          </a:bodyPr>
          <a:lstStyle/>
          <a:p>
            <a:pPr algn="ctr"/>
            <a:r>
              <a:rPr lang="en-US" sz="1600" b="1" dirty="0">
                <a:solidFill>
                  <a:srgbClr val="FFFFFF"/>
                </a:solidFill>
                <a:latin typeface="Arial"/>
                <a:cs typeface="Arial"/>
              </a:rPr>
              <a:t>Q&amp;A</a:t>
            </a:r>
          </a:p>
        </p:txBody>
      </p:sp>
      <p:sp>
        <p:nvSpPr>
          <p:cNvPr id="24" name="TextBox 23"/>
          <p:cNvSpPr txBox="1"/>
          <p:nvPr/>
        </p:nvSpPr>
        <p:spPr>
          <a:xfrm>
            <a:off x="651511" y="1519144"/>
            <a:ext cx="2539800" cy="446276"/>
          </a:xfrm>
          <a:prstGeom prst="rect">
            <a:avLst/>
          </a:prstGeom>
          <a:noFill/>
        </p:spPr>
        <p:txBody>
          <a:bodyPr wrap="square" rtlCol="0">
            <a:normAutofit/>
          </a:bodyPr>
          <a:lstStyle/>
          <a:p>
            <a:pPr algn="ctr"/>
            <a:r>
              <a:rPr lang="en-US" sz="2300" b="1" dirty="0">
                <a:solidFill>
                  <a:srgbClr val="FFFFFF"/>
                </a:solidFill>
                <a:latin typeface="Arial"/>
                <a:cs typeface="Arial"/>
              </a:rPr>
              <a:t>1</a:t>
            </a:r>
          </a:p>
        </p:txBody>
      </p:sp>
      <p:sp>
        <p:nvSpPr>
          <p:cNvPr id="25" name="TextBox 24"/>
          <p:cNvSpPr txBox="1"/>
          <p:nvPr/>
        </p:nvSpPr>
        <p:spPr>
          <a:xfrm>
            <a:off x="3350124" y="1508195"/>
            <a:ext cx="2539800" cy="446276"/>
          </a:xfrm>
          <a:prstGeom prst="rect">
            <a:avLst/>
          </a:prstGeom>
          <a:noFill/>
        </p:spPr>
        <p:txBody>
          <a:bodyPr wrap="square" rtlCol="0">
            <a:normAutofit/>
          </a:bodyPr>
          <a:lstStyle/>
          <a:p>
            <a:pPr algn="ctr"/>
            <a:r>
              <a:rPr lang="en-US" sz="2300" b="1" dirty="0">
                <a:solidFill>
                  <a:srgbClr val="FFFFFF"/>
                </a:solidFill>
                <a:latin typeface="Arial"/>
                <a:cs typeface="Arial"/>
              </a:rPr>
              <a:t>2</a:t>
            </a:r>
          </a:p>
        </p:txBody>
      </p:sp>
      <p:sp>
        <p:nvSpPr>
          <p:cNvPr id="27" name="TextBox 26"/>
          <p:cNvSpPr txBox="1"/>
          <p:nvPr/>
        </p:nvSpPr>
        <p:spPr>
          <a:xfrm>
            <a:off x="6048738" y="1508195"/>
            <a:ext cx="2539800" cy="446276"/>
          </a:xfrm>
          <a:prstGeom prst="rect">
            <a:avLst/>
          </a:prstGeom>
          <a:noFill/>
        </p:spPr>
        <p:txBody>
          <a:bodyPr wrap="square" rtlCol="0">
            <a:normAutofit/>
          </a:bodyPr>
          <a:lstStyle/>
          <a:p>
            <a:pPr algn="ctr"/>
            <a:r>
              <a:rPr lang="en-US" sz="2300" b="1" dirty="0">
                <a:solidFill>
                  <a:srgbClr val="FFFFFF"/>
                </a:solidFill>
                <a:latin typeface="Arial"/>
                <a:cs typeface="Arial"/>
              </a:rPr>
              <a:t>3</a:t>
            </a:r>
          </a:p>
        </p:txBody>
      </p:sp>
      <p:sp>
        <p:nvSpPr>
          <p:cNvPr id="30" name="TextBox 29"/>
          <p:cNvSpPr txBox="1"/>
          <p:nvPr/>
        </p:nvSpPr>
        <p:spPr>
          <a:xfrm>
            <a:off x="651511" y="3910762"/>
            <a:ext cx="2539800" cy="446276"/>
          </a:xfrm>
          <a:prstGeom prst="rect">
            <a:avLst/>
          </a:prstGeom>
          <a:noFill/>
        </p:spPr>
        <p:txBody>
          <a:bodyPr wrap="square" rtlCol="0">
            <a:normAutofit/>
          </a:bodyPr>
          <a:lstStyle/>
          <a:p>
            <a:pPr algn="ctr"/>
            <a:r>
              <a:rPr lang="en-US" sz="2300" b="1" dirty="0">
                <a:solidFill>
                  <a:srgbClr val="FFFFFF"/>
                </a:solidFill>
                <a:latin typeface="Arial"/>
                <a:cs typeface="Arial"/>
              </a:rPr>
              <a:t>4</a:t>
            </a:r>
          </a:p>
        </p:txBody>
      </p:sp>
      <p:sp>
        <p:nvSpPr>
          <p:cNvPr id="31" name="TextBox 30"/>
          <p:cNvSpPr txBox="1"/>
          <p:nvPr/>
        </p:nvSpPr>
        <p:spPr>
          <a:xfrm>
            <a:off x="3350124" y="3910762"/>
            <a:ext cx="2539800" cy="446276"/>
          </a:xfrm>
          <a:prstGeom prst="rect">
            <a:avLst/>
          </a:prstGeom>
          <a:noFill/>
        </p:spPr>
        <p:txBody>
          <a:bodyPr wrap="square" rtlCol="0">
            <a:normAutofit/>
          </a:bodyPr>
          <a:lstStyle/>
          <a:p>
            <a:pPr algn="ctr"/>
            <a:r>
              <a:rPr lang="en-US" sz="2300" b="1" dirty="0">
                <a:solidFill>
                  <a:srgbClr val="FFFFFF"/>
                </a:solidFill>
                <a:latin typeface="Arial"/>
                <a:cs typeface="Arial"/>
              </a:rPr>
              <a:t>5</a:t>
            </a:r>
          </a:p>
        </p:txBody>
      </p:sp>
      <p:sp>
        <p:nvSpPr>
          <p:cNvPr id="2" name="Title 1"/>
          <p:cNvSpPr>
            <a:spLocks noGrp="1"/>
          </p:cNvSpPr>
          <p:nvPr>
            <p:ph type="title"/>
          </p:nvPr>
        </p:nvSpPr>
        <p:spPr>
          <a:xfrm>
            <a:off x="361265" y="-200868"/>
            <a:ext cx="8012951" cy="450663"/>
          </a:xfrm>
        </p:spPr>
        <p:txBody>
          <a:bodyPr>
            <a:normAutofit fontScale="90000"/>
          </a:bodyPr>
          <a:lstStyle/>
          <a:p>
            <a:r>
              <a:rPr lang="en-US" dirty="0"/>
              <a:t>Agenda</a:t>
            </a:r>
          </a:p>
        </p:txBody>
      </p:sp>
    </p:spTree>
    <p:extLst>
      <p:ext uri="{BB962C8B-B14F-4D97-AF65-F5344CB8AC3E}">
        <p14:creationId xmlns:p14="http://schemas.microsoft.com/office/powerpoint/2010/main" val="361651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Who Are We?</a:t>
            </a:r>
          </a:p>
        </p:txBody>
      </p:sp>
      <p:sp>
        <p:nvSpPr>
          <p:cNvPr id="5" name="Text Placeholder 4"/>
          <p:cNvSpPr>
            <a:spLocks noGrp="1"/>
          </p:cNvSpPr>
          <p:nvPr>
            <p:ph type="body" sz="quarter" idx="11"/>
          </p:nvPr>
        </p:nvSpPr>
        <p:spPr/>
        <p:txBody>
          <a:bodyPr/>
          <a:lstStyle/>
          <a:p>
            <a:r>
              <a:rPr lang="en-US" dirty="0"/>
              <a:t>Agenda Item #1</a:t>
            </a:r>
          </a:p>
        </p:txBody>
      </p:sp>
    </p:spTree>
    <p:extLst>
      <p:ext uri="{BB962C8B-B14F-4D97-AF65-F5344CB8AC3E}">
        <p14:creationId xmlns:p14="http://schemas.microsoft.com/office/powerpoint/2010/main" val="1376595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61577"/>
            <a:ext cx="8012951" cy="450663"/>
          </a:xfrm>
          <a:prstGeom prst="rect">
            <a:avLst/>
          </a:prstGeom>
        </p:spPr>
        <p:txBody>
          <a:bodyPr>
            <a:normAutofit fontScale="90000"/>
          </a:bodyPr>
          <a:lstStyle/>
          <a:p>
            <a:r>
              <a:rPr lang="en-US" dirty="0">
                <a:latin typeface="Arial"/>
                <a:cs typeface="Arial"/>
              </a:rPr>
              <a:t>Mandate</a:t>
            </a:r>
          </a:p>
        </p:txBody>
      </p:sp>
      <p:sp>
        <p:nvSpPr>
          <p:cNvPr id="3" name="Rectangle 2"/>
          <p:cNvSpPr/>
          <p:nvPr/>
        </p:nvSpPr>
        <p:spPr>
          <a:xfrm flipH="1">
            <a:off x="2569210" y="3430276"/>
            <a:ext cx="2267066" cy="22205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AU" sz="6000" dirty="0">
              <a:solidFill>
                <a:prstClr val="white"/>
              </a:solidFill>
              <a:cs typeface="Arial"/>
            </a:endParaRPr>
          </a:p>
        </p:txBody>
      </p:sp>
      <p:sp>
        <p:nvSpPr>
          <p:cNvPr id="6" name="Rectangle 5"/>
          <p:cNvSpPr/>
          <p:nvPr/>
        </p:nvSpPr>
        <p:spPr>
          <a:xfrm>
            <a:off x="-18170" y="1150706"/>
            <a:ext cx="2522432" cy="45000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id-ID" sz="1350">
              <a:solidFill>
                <a:prstClr val="white"/>
              </a:solidFill>
              <a:cs typeface="Arial"/>
            </a:endParaRPr>
          </a:p>
        </p:txBody>
      </p:sp>
      <p:sp>
        <p:nvSpPr>
          <p:cNvPr id="8" name="Text Placeholder 32"/>
          <p:cNvSpPr txBox="1">
            <a:spLocks/>
          </p:cNvSpPr>
          <p:nvPr/>
        </p:nvSpPr>
        <p:spPr>
          <a:xfrm>
            <a:off x="191674" y="1761891"/>
            <a:ext cx="2036183" cy="3088008"/>
          </a:xfrm>
          <a:prstGeom prst="rect">
            <a:avLst/>
          </a:prstGeom>
        </p:spPr>
        <p:txBody>
          <a:bodyPr lIns="0" tIns="0" rIns="0" bIns="0">
            <a:normAutofit fontScale="925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600" dirty="0">
                <a:solidFill>
                  <a:schemeClr val="bg1"/>
                </a:solidFill>
                <a:latin typeface="+mn-lt"/>
                <a:cs typeface="Arial"/>
              </a:rPr>
              <a:t>ICANN Board accepted the </a:t>
            </a:r>
            <a:r>
              <a:rPr lang="en-US" sz="1600" b="1" dirty="0">
                <a:solidFill>
                  <a:schemeClr val="bg1"/>
                </a:solidFill>
                <a:latin typeface="+mn-lt"/>
                <a:cs typeface="Arial"/>
              </a:rPr>
              <a:t>Nominating Committee (</a:t>
            </a:r>
            <a:r>
              <a:rPr lang="en-US" sz="1600" b="1" dirty="0" err="1">
                <a:solidFill>
                  <a:schemeClr val="bg1"/>
                </a:solidFill>
                <a:latin typeface="+mn-lt"/>
                <a:cs typeface="Arial"/>
              </a:rPr>
              <a:t>NomCom</a:t>
            </a:r>
            <a:r>
              <a:rPr lang="en-US" sz="1600" b="1" dirty="0">
                <a:solidFill>
                  <a:schemeClr val="bg1"/>
                </a:solidFill>
                <a:latin typeface="+mn-lt"/>
                <a:cs typeface="Arial"/>
              </a:rPr>
              <a:t>) Review Feasibility Assessment and Initial Implementation Plan (FAIIP)</a:t>
            </a:r>
            <a:r>
              <a:rPr lang="en-US" sz="1600" dirty="0">
                <a:solidFill>
                  <a:schemeClr val="bg1"/>
                </a:solidFill>
                <a:latin typeface="+mn-lt"/>
                <a:cs typeface="Arial"/>
              </a:rPr>
              <a:t> from the </a:t>
            </a:r>
            <a:r>
              <a:rPr lang="en-US" sz="1600" dirty="0" err="1">
                <a:solidFill>
                  <a:schemeClr val="bg1"/>
                </a:solidFill>
                <a:latin typeface="+mn-lt"/>
                <a:cs typeface="Arial"/>
              </a:rPr>
              <a:t>NomCom</a:t>
            </a:r>
            <a:r>
              <a:rPr lang="en-US" sz="1600" dirty="0">
                <a:solidFill>
                  <a:schemeClr val="bg1"/>
                </a:solidFill>
                <a:latin typeface="+mn-lt"/>
                <a:cs typeface="Arial"/>
              </a:rPr>
              <a:t> Review Implementation Planning Team, subject to appropriate implementation costing. </a:t>
            </a:r>
            <a:endParaRPr lang="id-ID" sz="1600" dirty="0">
              <a:solidFill>
                <a:schemeClr val="bg1"/>
              </a:solidFill>
              <a:latin typeface="+mn-lt"/>
              <a:cs typeface="Arial"/>
            </a:endParaRPr>
          </a:p>
        </p:txBody>
      </p:sp>
      <p:sp>
        <p:nvSpPr>
          <p:cNvPr id="9" name="Text Placeholder 33"/>
          <p:cNvSpPr txBox="1">
            <a:spLocks/>
          </p:cNvSpPr>
          <p:nvPr/>
        </p:nvSpPr>
        <p:spPr>
          <a:xfrm>
            <a:off x="191053" y="1319840"/>
            <a:ext cx="2298836" cy="442051"/>
          </a:xfrm>
          <a:prstGeom prst="rect">
            <a:avLst/>
          </a:prstGeom>
        </p:spPr>
        <p:txBody>
          <a:bodyPr lIns="0" tIns="0" rIns="0" bIns="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a:solidFill>
                  <a:schemeClr val="bg1"/>
                </a:solidFill>
                <a:latin typeface="+mn-lt"/>
                <a:ea typeface="Segoe UI" panose="020B0502040204020203" pitchFamily="34" charset="0"/>
                <a:cs typeface="Arial"/>
              </a:rPr>
              <a:t>14 March 2019</a:t>
            </a:r>
          </a:p>
        </p:txBody>
      </p:sp>
      <p:sp>
        <p:nvSpPr>
          <p:cNvPr id="11" name="Rectangle 10"/>
          <p:cNvSpPr/>
          <p:nvPr/>
        </p:nvSpPr>
        <p:spPr>
          <a:xfrm>
            <a:off x="2569212" y="1150706"/>
            <a:ext cx="6574788" cy="22242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id-ID" sz="1350">
              <a:solidFill>
                <a:prstClr val="white"/>
              </a:solidFill>
              <a:cs typeface="Arial"/>
            </a:endParaRPr>
          </a:p>
        </p:txBody>
      </p:sp>
      <p:sp>
        <p:nvSpPr>
          <p:cNvPr id="12" name="Text Placeholder 32"/>
          <p:cNvSpPr txBox="1">
            <a:spLocks/>
          </p:cNvSpPr>
          <p:nvPr/>
        </p:nvSpPr>
        <p:spPr>
          <a:xfrm>
            <a:off x="2746028" y="1581141"/>
            <a:ext cx="6295230" cy="1793767"/>
          </a:xfrm>
          <a:prstGeom prst="rect">
            <a:avLst/>
          </a:prstGeom>
        </p:spPr>
        <p:txBody>
          <a:bodyPr lIns="0" tIns="0" rIns="0" bIns="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500" dirty="0">
                <a:solidFill>
                  <a:prstClr val="white"/>
                </a:solidFill>
                <a:latin typeface="+mn-lt"/>
                <a:cs typeface="Arial"/>
              </a:rPr>
              <a:t>ICANN org to work with the NomCom Review Implementation Planning Team, who had drafted the FAIIP, to </a:t>
            </a:r>
            <a:r>
              <a:rPr lang="en-US" sz="1500" b="1" dirty="0">
                <a:solidFill>
                  <a:prstClr val="white"/>
                </a:solidFill>
                <a:latin typeface="+mn-lt"/>
                <a:cs typeface="Arial"/>
              </a:rPr>
              <a:t>convene an implementation working group </a:t>
            </a:r>
            <a:r>
              <a:rPr lang="en-US" sz="1500" dirty="0">
                <a:solidFill>
                  <a:prstClr val="white"/>
                </a:solidFill>
                <a:latin typeface="+mn-lt"/>
                <a:cs typeface="Arial"/>
              </a:rPr>
              <a:t>to: </a:t>
            </a:r>
          </a:p>
          <a:p>
            <a:pPr marL="228600" indent="-228600">
              <a:lnSpc>
                <a:spcPct val="100000"/>
              </a:lnSpc>
              <a:spcBef>
                <a:spcPts val="0"/>
              </a:spcBef>
              <a:buAutoNum type="arabicParenR"/>
            </a:pPr>
            <a:r>
              <a:rPr lang="en-US" sz="1500" dirty="0">
                <a:solidFill>
                  <a:prstClr val="white"/>
                </a:solidFill>
                <a:latin typeface="+mn-lt"/>
                <a:cs typeface="Arial"/>
              </a:rPr>
              <a:t>draft a detailed implementation plan of the recommendations, and </a:t>
            </a:r>
          </a:p>
          <a:p>
            <a:pPr marL="228600" indent="-228600">
              <a:lnSpc>
                <a:spcPct val="100000"/>
              </a:lnSpc>
              <a:spcBef>
                <a:spcPts val="0"/>
              </a:spcBef>
              <a:buAutoNum type="arabicParenR"/>
            </a:pPr>
            <a:r>
              <a:rPr lang="en-US" sz="1500" dirty="0">
                <a:solidFill>
                  <a:prstClr val="white"/>
                </a:solidFill>
                <a:latin typeface="+mn-lt"/>
                <a:cs typeface="Arial"/>
              </a:rPr>
              <a:t>oversee the implementation of the recommendations.</a:t>
            </a:r>
          </a:p>
          <a:p>
            <a:pPr marL="228600" indent="-228600">
              <a:lnSpc>
                <a:spcPct val="100000"/>
              </a:lnSpc>
              <a:spcBef>
                <a:spcPts val="0"/>
              </a:spcBef>
              <a:buAutoNum type="arabicParenR"/>
            </a:pPr>
            <a:endParaRPr lang="en-US" sz="1500" dirty="0">
              <a:solidFill>
                <a:prstClr val="white"/>
              </a:solidFill>
              <a:latin typeface="+mn-lt"/>
              <a:cs typeface="Arial"/>
            </a:endParaRPr>
          </a:p>
          <a:p>
            <a:pPr marL="0" indent="0">
              <a:lnSpc>
                <a:spcPct val="100000"/>
              </a:lnSpc>
              <a:spcBef>
                <a:spcPts val="0"/>
              </a:spcBef>
              <a:buNone/>
            </a:pPr>
            <a:r>
              <a:rPr lang="en-US" sz="1500" dirty="0">
                <a:solidFill>
                  <a:prstClr val="white"/>
                </a:solidFill>
                <a:latin typeface="+mn-lt"/>
                <a:cs typeface="Arial"/>
              </a:rPr>
              <a:t>With its resolution, the Board has authorized the NomCom Review Implementation Working Group to make implementation-related decisions. Already, the Working Group has reached out to the community to obtain input prior to finalizing the detailed implementation.</a:t>
            </a:r>
          </a:p>
          <a:p>
            <a:pPr marL="0" indent="0">
              <a:lnSpc>
                <a:spcPct val="100000"/>
              </a:lnSpc>
              <a:spcBef>
                <a:spcPts val="0"/>
              </a:spcBef>
              <a:buNone/>
            </a:pPr>
            <a:endParaRPr lang="id-ID" sz="1200" dirty="0">
              <a:solidFill>
                <a:prstClr val="white"/>
              </a:solidFill>
              <a:latin typeface="+mn-lt"/>
              <a:cs typeface="Arial"/>
            </a:endParaRPr>
          </a:p>
        </p:txBody>
      </p:sp>
      <p:sp>
        <p:nvSpPr>
          <p:cNvPr id="13" name="Text Placeholder 33"/>
          <p:cNvSpPr txBox="1">
            <a:spLocks/>
          </p:cNvSpPr>
          <p:nvPr/>
        </p:nvSpPr>
        <p:spPr>
          <a:xfrm>
            <a:off x="2727858" y="1319841"/>
            <a:ext cx="3004749" cy="442051"/>
          </a:xfrm>
          <a:prstGeom prst="rect">
            <a:avLst/>
          </a:prstGeom>
        </p:spPr>
        <p:txBody>
          <a:bodyPr lIns="0" tIns="0" rIns="0" bIns="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a:solidFill>
                  <a:schemeClr val="bg1"/>
                </a:solidFill>
                <a:latin typeface="+mn-lt"/>
                <a:ea typeface="Segoe UI" panose="020B0502040204020203" pitchFamily="34" charset="0"/>
                <a:cs typeface="Arial"/>
              </a:rPr>
              <a:t>Board Request</a:t>
            </a:r>
          </a:p>
        </p:txBody>
      </p:sp>
      <p:sp>
        <p:nvSpPr>
          <p:cNvPr id="15" name="Rectangle 14"/>
          <p:cNvSpPr/>
          <p:nvPr/>
        </p:nvSpPr>
        <p:spPr>
          <a:xfrm flipH="1">
            <a:off x="4897470" y="3430276"/>
            <a:ext cx="4246530" cy="222051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id-ID" sz="1350">
              <a:solidFill>
                <a:prstClr val="white"/>
              </a:solidFill>
              <a:cs typeface="Arial"/>
            </a:endParaRPr>
          </a:p>
        </p:txBody>
      </p:sp>
      <p:sp>
        <p:nvSpPr>
          <p:cNvPr id="16" name="Text Placeholder 32"/>
          <p:cNvSpPr txBox="1">
            <a:spLocks/>
          </p:cNvSpPr>
          <p:nvPr/>
        </p:nvSpPr>
        <p:spPr>
          <a:xfrm>
            <a:off x="5289843" y="4166706"/>
            <a:ext cx="3558432" cy="1165032"/>
          </a:xfrm>
          <a:prstGeom prst="rect">
            <a:avLst/>
          </a:prstGeom>
          <a:noFill/>
        </p:spPr>
        <p:txBody>
          <a:bodyPr lIns="0" tIns="0" rIns="0" bIns="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500" dirty="0">
                <a:solidFill>
                  <a:prstClr val="white"/>
                </a:solidFill>
                <a:latin typeface="+mn-lt"/>
                <a:cs typeface="Arial"/>
              </a:rPr>
              <a:t>The </a:t>
            </a:r>
            <a:r>
              <a:rPr lang="en-US" sz="1500" dirty="0" err="1">
                <a:solidFill>
                  <a:prstClr val="white"/>
                </a:solidFill>
                <a:latin typeface="+mn-lt"/>
                <a:cs typeface="Arial"/>
              </a:rPr>
              <a:t>NomCom</a:t>
            </a:r>
            <a:r>
              <a:rPr lang="en-US" sz="1500" dirty="0">
                <a:solidFill>
                  <a:prstClr val="white"/>
                </a:solidFill>
                <a:latin typeface="+mn-lt"/>
                <a:cs typeface="Arial"/>
              </a:rPr>
              <a:t> RIWG submitted to the OEC the </a:t>
            </a:r>
            <a:r>
              <a:rPr lang="en-US" sz="1500" b="1" dirty="0">
                <a:solidFill>
                  <a:prstClr val="white"/>
                </a:solidFill>
                <a:latin typeface="+mn-lt"/>
                <a:cs typeface="Arial"/>
              </a:rPr>
              <a:t>detailed implementation plan</a:t>
            </a:r>
            <a:r>
              <a:rPr lang="en-US" sz="1500" dirty="0">
                <a:solidFill>
                  <a:prstClr val="white"/>
                </a:solidFill>
                <a:latin typeface="+mn-lt"/>
                <a:cs typeface="Arial"/>
              </a:rPr>
              <a:t>, including appropriate implementation costing.</a:t>
            </a:r>
            <a:endParaRPr lang="id-ID" sz="1500" dirty="0">
              <a:solidFill>
                <a:prstClr val="white"/>
              </a:solidFill>
              <a:latin typeface="+mn-lt"/>
              <a:cs typeface="Arial"/>
            </a:endParaRPr>
          </a:p>
        </p:txBody>
      </p:sp>
      <p:sp>
        <p:nvSpPr>
          <p:cNvPr id="17" name="Text Placeholder 33"/>
          <p:cNvSpPr txBox="1">
            <a:spLocks/>
          </p:cNvSpPr>
          <p:nvPr/>
        </p:nvSpPr>
        <p:spPr>
          <a:xfrm>
            <a:off x="5289843" y="3724655"/>
            <a:ext cx="3004749" cy="442051"/>
          </a:xfrm>
          <a:prstGeom prst="rect">
            <a:avLst/>
          </a:prstGeom>
          <a:noFill/>
        </p:spPr>
        <p:txBody>
          <a:bodyPr lIns="0" tIns="0" rIns="0" bIns="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AU" sz="1600" b="1" dirty="0">
                <a:solidFill>
                  <a:schemeClr val="bg1"/>
                </a:solidFill>
                <a:latin typeface="+mn-lt"/>
                <a:ea typeface="Segoe UI" panose="020B0502040204020203" pitchFamily="34" charset="0"/>
                <a:cs typeface="Arial"/>
              </a:rPr>
              <a:t>13 September 2019</a:t>
            </a:r>
          </a:p>
        </p:txBody>
      </p:sp>
      <p:pic>
        <p:nvPicPr>
          <p:cNvPr id="23" name="Picture 22" descr="0084-calendar.eps">
            <a:extLst>
              <a:ext uri="{FF2B5EF4-FFF2-40B4-BE49-F238E27FC236}">
                <a16:creationId xmlns:a16="http://schemas.microsoft.com/office/drawing/2014/main" id="{52C59935-5EA7-A24C-AE0D-37BF3E2A67C2}"/>
              </a:ext>
            </a:extLst>
          </p:cNvPr>
          <p:cNvPicPr>
            <a:picLocks noChangeAspect="1"/>
          </p:cNvPicPr>
          <p:nvPr/>
        </p:nvPicPr>
        <p:blipFill>
          <a:blip r:embed="rId3">
            <a:duotone>
              <a:schemeClr val="accent3">
                <a:shade val="45000"/>
                <a:satMod val="135000"/>
              </a:schemeClr>
              <a:prstClr val="white"/>
            </a:duotone>
            <a:alphaModFix/>
            <a:lum bright="97000"/>
            <a:extLst>
              <a:ext uri="{28A0092B-C50C-407E-A947-70E740481C1C}">
                <a14:useLocalDpi xmlns:a14="http://schemas.microsoft.com/office/drawing/2010/main"/>
              </a:ext>
            </a:extLst>
          </a:blip>
          <a:stretch>
            <a:fillRect/>
          </a:stretch>
        </p:blipFill>
        <p:spPr>
          <a:xfrm>
            <a:off x="3191453" y="3942198"/>
            <a:ext cx="1083773" cy="1196666"/>
          </a:xfrm>
          <a:prstGeom prst="rect">
            <a:avLst/>
          </a:prstGeom>
        </p:spPr>
      </p:pic>
    </p:spTree>
    <p:extLst>
      <p:ext uri="{BB962C8B-B14F-4D97-AF65-F5344CB8AC3E}">
        <p14:creationId xmlns:p14="http://schemas.microsoft.com/office/powerpoint/2010/main" val="1006962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40EADA67-3ECA-5D4B-A6D9-B7DF5DB0B9C2}"/>
              </a:ext>
            </a:extLst>
          </p:cNvPr>
          <p:cNvGraphicFramePr>
            <a:graphicFrameLocks/>
          </p:cNvGraphicFramePr>
          <p:nvPr>
            <p:extLst>
              <p:ext uri="{D42A27DB-BD31-4B8C-83A1-F6EECF244321}">
                <p14:modId xmlns:p14="http://schemas.microsoft.com/office/powerpoint/2010/main" val="1804321118"/>
              </p:ext>
            </p:extLst>
          </p:nvPr>
        </p:nvGraphicFramePr>
        <p:xfrm>
          <a:off x="1075645" y="1064171"/>
          <a:ext cx="6611468" cy="3225003"/>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149599B8-FDA6-2441-AEE3-326A4FEBE3FE}"/>
              </a:ext>
            </a:extLst>
          </p:cNvPr>
          <p:cNvSpPr>
            <a:spLocks noGrp="1"/>
          </p:cNvSpPr>
          <p:nvPr>
            <p:ph type="title"/>
          </p:nvPr>
        </p:nvSpPr>
        <p:spPr/>
        <p:txBody>
          <a:bodyPr/>
          <a:lstStyle/>
          <a:p>
            <a:r>
              <a:rPr lang="en-US" dirty="0"/>
              <a:t>Membership</a:t>
            </a:r>
          </a:p>
        </p:txBody>
      </p:sp>
      <p:sp>
        <p:nvSpPr>
          <p:cNvPr id="3" name="Rectangle 2">
            <a:extLst>
              <a:ext uri="{FF2B5EF4-FFF2-40B4-BE49-F238E27FC236}">
                <a16:creationId xmlns:a16="http://schemas.microsoft.com/office/drawing/2014/main" id="{5F3A5DB2-F2E3-FA4B-BDEA-AD9D66D58C88}"/>
              </a:ext>
            </a:extLst>
          </p:cNvPr>
          <p:cNvSpPr/>
          <p:nvPr/>
        </p:nvSpPr>
        <p:spPr>
          <a:xfrm>
            <a:off x="374904" y="809453"/>
            <a:ext cx="8182942" cy="5493812"/>
          </a:xfrm>
          <a:prstGeom prst="rect">
            <a:avLst/>
          </a:prstGeom>
        </p:spPr>
        <p:txBody>
          <a:bodyPr wrap="square">
            <a:spAutoFit/>
          </a:bodyPr>
          <a:lstStyle/>
          <a:p>
            <a:pPr marL="285750" indent="-285750">
              <a:buFont typeface="Arial" panose="020B0604020202020204" pitchFamily="34" charset="0"/>
              <a:buChar char="•"/>
            </a:pPr>
            <a:r>
              <a:rPr lang="en-US" dirty="0"/>
              <a:t>32 Members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sz="1700" dirty="0"/>
              <a:t>No representatives from ASO, GAC, SSAC, and IPC</a:t>
            </a:r>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r>
              <a:rPr lang="en-US" sz="1700" dirty="0"/>
              <a:t>Held 20 teleconferences to-date</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While the </a:t>
            </a:r>
            <a:r>
              <a:rPr lang="en-US" sz="1600" dirty="0" err="1"/>
              <a:t>NomComRIWG</a:t>
            </a:r>
            <a:r>
              <a:rPr lang="en-US" sz="1600" dirty="0"/>
              <a:t> oversees the implementation process, the group remains open to newcomers. </a:t>
            </a:r>
            <a:r>
              <a:rPr lang="en-US" sz="1700" b="1" dirty="0"/>
              <a:t>If interested to join the </a:t>
            </a:r>
            <a:r>
              <a:rPr lang="en-US" sz="1700" b="1" dirty="0" err="1"/>
              <a:t>NomCom</a:t>
            </a:r>
            <a:r>
              <a:rPr lang="en-US" sz="1700" b="1" dirty="0"/>
              <a:t> Review implementation working group,</a:t>
            </a:r>
            <a:r>
              <a:rPr lang="en-US" sz="1700" dirty="0"/>
              <a:t> please send an email to </a:t>
            </a:r>
            <a:r>
              <a:rPr lang="en-US" sz="1700" dirty="0">
                <a:hlinkClick r:id="rId3"/>
              </a:rPr>
              <a:t>reviews@icann.org</a:t>
            </a:r>
            <a:endParaRPr lang="en-US" sz="1700" dirty="0"/>
          </a:p>
        </p:txBody>
      </p:sp>
    </p:spTree>
    <p:extLst>
      <p:ext uri="{BB962C8B-B14F-4D97-AF65-F5344CB8AC3E}">
        <p14:creationId xmlns:p14="http://schemas.microsoft.com/office/powerpoint/2010/main" val="1592695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Working Group Methodology</a:t>
            </a:r>
          </a:p>
        </p:txBody>
      </p:sp>
      <p:sp>
        <p:nvSpPr>
          <p:cNvPr id="4" name="TextBox 3"/>
          <p:cNvSpPr txBox="1"/>
          <p:nvPr/>
        </p:nvSpPr>
        <p:spPr>
          <a:xfrm>
            <a:off x="374904" y="1432315"/>
            <a:ext cx="5249719" cy="4431983"/>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dirty="0" err="1"/>
              <a:t>NomCom</a:t>
            </a:r>
            <a:r>
              <a:rPr lang="en-US" dirty="0"/>
              <a:t> Review </a:t>
            </a:r>
            <a:r>
              <a:rPr lang="en-US" b="1" dirty="0"/>
              <a:t>mandated by ICANN’s Bylaws Article IV, Section 4.4</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Transparent </a:t>
            </a:r>
            <a:r>
              <a:rPr lang="en-US" dirty="0"/>
              <a:t>| meetings, documents, mailing list, action items are available via the </a:t>
            </a:r>
            <a:r>
              <a:rPr lang="en-US" dirty="0" err="1"/>
              <a:t>NomComRIWG</a:t>
            </a:r>
            <a:r>
              <a:rPr lang="en-US" dirty="0"/>
              <a:t> dedicated </a:t>
            </a:r>
            <a:r>
              <a:rPr lang="en-US" dirty="0">
                <a:hlinkClick r:id="rId2"/>
              </a:rPr>
              <a:t>wiki</a:t>
            </a:r>
            <a:r>
              <a:rPr lang="en-US" dirty="0"/>
              <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Open</a:t>
            </a:r>
            <a:r>
              <a:rPr lang="en-US" dirty="0"/>
              <a:t> to any volunteer(s)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Consensus-based decision making</a:t>
            </a:r>
          </a:p>
          <a:p>
            <a:endParaRPr lang="en-US" dirty="0"/>
          </a:p>
          <a:p>
            <a:pPr marL="285750" indent="-285750">
              <a:buFont typeface="Arial" panose="020B0604020202020204" pitchFamily="34" charset="0"/>
              <a:buChar char="•"/>
            </a:pPr>
            <a:r>
              <a:rPr lang="en-US" b="1" dirty="0"/>
              <a:t>Fact-based analysis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Appropriate </a:t>
            </a:r>
            <a:r>
              <a:rPr lang="en-US" b="1" dirty="0"/>
              <a:t>Community outreach </a:t>
            </a:r>
            <a:r>
              <a:rPr lang="en-US" dirty="0"/>
              <a:t>when necessary</a:t>
            </a:r>
          </a:p>
          <a:p>
            <a:pPr marL="285750" indent="-285750">
              <a:buFont typeface="Arial" panose="020B0604020202020204" pitchFamily="34" charset="0"/>
              <a:buChar char="•"/>
            </a:pPr>
            <a:endParaRPr lang="en-US" dirty="0"/>
          </a:p>
        </p:txBody>
      </p:sp>
      <p:graphicFrame>
        <p:nvGraphicFramePr>
          <p:cNvPr id="5" name="Diagram 4"/>
          <p:cNvGraphicFramePr/>
          <p:nvPr/>
        </p:nvGraphicFramePr>
        <p:xfrm>
          <a:off x="4572000" y="1265719"/>
          <a:ext cx="3572143" cy="31704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50412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379721" y="3611013"/>
            <a:ext cx="8521495" cy="104245"/>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dirty="0">
              <a:solidFill>
                <a:schemeClr val="tx1"/>
              </a:solidFill>
              <a:cs typeface="Arial"/>
            </a:endParaRPr>
          </a:p>
        </p:txBody>
      </p:sp>
      <p:sp>
        <p:nvSpPr>
          <p:cNvPr id="7" name="Oval 6"/>
          <p:cNvSpPr/>
          <p:nvPr/>
        </p:nvSpPr>
        <p:spPr>
          <a:xfrm>
            <a:off x="6883552" y="3579823"/>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sp>
        <p:nvSpPr>
          <p:cNvPr id="15" name="Oval 14"/>
          <p:cNvSpPr/>
          <p:nvPr/>
        </p:nvSpPr>
        <p:spPr>
          <a:xfrm>
            <a:off x="1949288" y="3569549"/>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sp>
        <p:nvSpPr>
          <p:cNvPr id="16" name="Oval 15"/>
          <p:cNvSpPr/>
          <p:nvPr/>
        </p:nvSpPr>
        <p:spPr>
          <a:xfrm>
            <a:off x="3208164" y="3569549"/>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sp>
        <p:nvSpPr>
          <p:cNvPr id="33" name="Oval 32"/>
          <p:cNvSpPr/>
          <p:nvPr/>
        </p:nvSpPr>
        <p:spPr>
          <a:xfrm>
            <a:off x="4422710" y="3569549"/>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sp>
        <p:nvSpPr>
          <p:cNvPr id="17" name="Oval 16"/>
          <p:cNvSpPr/>
          <p:nvPr/>
        </p:nvSpPr>
        <p:spPr>
          <a:xfrm>
            <a:off x="5643619" y="3579823"/>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grpSp>
        <p:nvGrpSpPr>
          <p:cNvPr id="14" name="Group 13"/>
          <p:cNvGrpSpPr/>
          <p:nvPr/>
        </p:nvGrpSpPr>
        <p:grpSpPr>
          <a:xfrm>
            <a:off x="6336906" y="1905415"/>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12" name="TextBox 11"/>
            <p:cNvSpPr txBox="1"/>
            <p:nvPr/>
          </p:nvSpPr>
          <p:spPr>
            <a:xfrm>
              <a:off x="594799" y="2386020"/>
              <a:ext cx="1273358" cy="691099"/>
            </a:xfrm>
            <a:prstGeom prst="rect">
              <a:avLst/>
            </a:prstGeom>
            <a:noFill/>
          </p:spPr>
          <p:txBody>
            <a:bodyPr wrap="square" rtlCol="0">
              <a:normAutofit/>
            </a:bodyPr>
            <a:lstStyle/>
            <a:p>
              <a:pPr algn="ctr"/>
              <a:r>
                <a:rPr lang="en-US" dirty="0">
                  <a:solidFill>
                    <a:schemeClr val="bg1"/>
                  </a:solidFill>
                  <a:cs typeface="Arial"/>
                </a:rPr>
                <a:t>ICANN66Nov 2019</a:t>
              </a:r>
            </a:p>
          </p:txBody>
        </p:sp>
      </p:grpSp>
      <p:grpSp>
        <p:nvGrpSpPr>
          <p:cNvPr id="18" name="Group 17"/>
          <p:cNvGrpSpPr/>
          <p:nvPr/>
        </p:nvGrpSpPr>
        <p:grpSpPr>
          <a:xfrm>
            <a:off x="79735" y="1951336"/>
            <a:ext cx="1352546" cy="1784472"/>
            <a:chOff x="2017029" y="2043501"/>
            <a:chExt cx="1446230" cy="1908073"/>
          </a:xfrm>
        </p:grpSpPr>
        <p:sp>
          <p:nvSpPr>
            <p:cNvPr id="13" name="Oval 12"/>
            <p:cNvSpPr/>
            <p:nvPr/>
          </p:nvSpPr>
          <p:spPr>
            <a:xfrm>
              <a:off x="2690831" y="3773800"/>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grpSp>
          <p:nvGrpSpPr>
            <p:cNvPr id="22" name="Group 21"/>
            <p:cNvGrpSpPr/>
            <p:nvPr/>
          </p:nvGrpSpPr>
          <p:grpSpPr>
            <a:xfrm>
              <a:off x="2017029" y="2043501"/>
              <a:ext cx="1446230" cy="1346792"/>
              <a:chOff x="480701" y="2043501"/>
              <a:chExt cx="1446230"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24" name="TextBox 23"/>
              <p:cNvSpPr txBox="1"/>
              <p:nvPr/>
            </p:nvSpPr>
            <p:spPr>
              <a:xfrm>
                <a:off x="480701" y="2373688"/>
                <a:ext cx="1446230" cy="691099"/>
              </a:xfrm>
              <a:prstGeom prst="rect">
                <a:avLst/>
              </a:prstGeom>
              <a:noFill/>
            </p:spPr>
            <p:txBody>
              <a:bodyPr wrap="square" rtlCol="0">
                <a:normAutofit/>
              </a:bodyPr>
              <a:lstStyle/>
              <a:p>
                <a:pPr algn="ctr"/>
                <a:r>
                  <a:rPr lang="en-US" dirty="0">
                    <a:solidFill>
                      <a:schemeClr val="bg1"/>
                    </a:solidFill>
                    <a:cs typeface="Arial"/>
                  </a:rPr>
                  <a:t>27 March 2018</a:t>
                </a:r>
              </a:p>
            </p:txBody>
          </p:sp>
        </p:grpSp>
      </p:grpSp>
      <p:grpSp>
        <p:nvGrpSpPr>
          <p:cNvPr id="25" name="Group 24"/>
          <p:cNvGrpSpPr/>
          <p:nvPr/>
        </p:nvGrpSpPr>
        <p:grpSpPr>
          <a:xfrm>
            <a:off x="1396322" y="1915689"/>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28" name="TextBox 27"/>
            <p:cNvSpPr txBox="1"/>
            <p:nvPr/>
          </p:nvSpPr>
          <p:spPr>
            <a:xfrm>
              <a:off x="594800" y="2386020"/>
              <a:ext cx="1273358" cy="691099"/>
            </a:xfrm>
            <a:prstGeom prst="rect">
              <a:avLst/>
            </a:prstGeom>
            <a:noFill/>
          </p:spPr>
          <p:txBody>
            <a:bodyPr wrap="square" rtlCol="0">
              <a:normAutofit/>
            </a:bodyPr>
            <a:lstStyle/>
            <a:p>
              <a:pPr algn="ctr"/>
              <a:r>
                <a:rPr lang="en-US" dirty="0">
                  <a:solidFill>
                    <a:schemeClr val="bg1"/>
                  </a:solidFill>
                  <a:cs typeface="Arial"/>
                </a:rPr>
                <a:t>5 June 2018</a:t>
              </a:r>
            </a:p>
          </p:txBody>
        </p:sp>
      </p:grpSp>
      <p:grpSp>
        <p:nvGrpSpPr>
          <p:cNvPr id="29" name="Group 28"/>
          <p:cNvGrpSpPr/>
          <p:nvPr/>
        </p:nvGrpSpPr>
        <p:grpSpPr>
          <a:xfrm>
            <a:off x="2629873" y="1915689"/>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34" name="TextBox 33"/>
            <p:cNvSpPr txBox="1"/>
            <p:nvPr/>
          </p:nvSpPr>
          <p:spPr>
            <a:xfrm>
              <a:off x="594800" y="2386020"/>
              <a:ext cx="1273358" cy="691099"/>
            </a:xfrm>
            <a:prstGeom prst="rect">
              <a:avLst/>
            </a:prstGeom>
            <a:noFill/>
          </p:spPr>
          <p:txBody>
            <a:bodyPr wrap="square" rtlCol="0">
              <a:normAutofit/>
            </a:bodyPr>
            <a:lstStyle/>
            <a:p>
              <a:pPr algn="ctr"/>
              <a:r>
                <a:rPr lang="en-US" sz="1600" dirty="0">
                  <a:solidFill>
                    <a:schemeClr val="bg1"/>
                  </a:solidFill>
                  <a:cs typeface="Arial"/>
                </a:rPr>
                <a:t>14 Dec 2018</a:t>
              </a:r>
            </a:p>
            <a:p>
              <a:pPr algn="ctr"/>
              <a:endParaRPr lang="en-US" sz="1700" dirty="0">
                <a:solidFill>
                  <a:schemeClr val="bg1"/>
                </a:solidFill>
                <a:cs typeface="Arial"/>
              </a:endParaRPr>
            </a:p>
          </p:txBody>
        </p:sp>
      </p:grpSp>
      <p:grpSp>
        <p:nvGrpSpPr>
          <p:cNvPr id="43" name="Group 42"/>
          <p:cNvGrpSpPr/>
          <p:nvPr/>
        </p:nvGrpSpPr>
        <p:grpSpPr>
          <a:xfrm>
            <a:off x="3863424" y="1915689"/>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45" name="TextBox 44"/>
            <p:cNvSpPr txBox="1"/>
            <p:nvPr/>
          </p:nvSpPr>
          <p:spPr>
            <a:xfrm>
              <a:off x="594800" y="2386020"/>
              <a:ext cx="1273358" cy="691099"/>
            </a:xfrm>
            <a:prstGeom prst="rect">
              <a:avLst/>
            </a:prstGeom>
            <a:noFill/>
          </p:spPr>
          <p:txBody>
            <a:bodyPr wrap="square" rtlCol="0">
              <a:normAutofit/>
            </a:bodyPr>
            <a:lstStyle/>
            <a:p>
              <a:pPr algn="ctr"/>
              <a:r>
                <a:rPr lang="en-US" dirty="0">
                  <a:solidFill>
                    <a:schemeClr val="bg1"/>
                  </a:solidFill>
                  <a:cs typeface="Arial"/>
                </a:rPr>
                <a:t>14 March 2019</a:t>
              </a:r>
            </a:p>
            <a:p>
              <a:pPr algn="ctr"/>
              <a:endParaRPr lang="en-US" dirty="0">
                <a:solidFill>
                  <a:schemeClr val="bg1"/>
                </a:solidFill>
                <a:cs typeface="Arial"/>
              </a:endParaRPr>
            </a:p>
          </p:txBody>
        </p:sp>
      </p:grpSp>
      <p:grpSp>
        <p:nvGrpSpPr>
          <p:cNvPr id="35" name="Group 34"/>
          <p:cNvGrpSpPr/>
          <p:nvPr/>
        </p:nvGrpSpPr>
        <p:grpSpPr>
          <a:xfrm>
            <a:off x="5096973" y="1915689"/>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37" name="TextBox 36"/>
            <p:cNvSpPr txBox="1"/>
            <p:nvPr/>
          </p:nvSpPr>
          <p:spPr>
            <a:xfrm>
              <a:off x="594800" y="2386020"/>
              <a:ext cx="1273358" cy="691099"/>
            </a:xfrm>
            <a:prstGeom prst="rect">
              <a:avLst/>
            </a:prstGeom>
            <a:noFill/>
          </p:spPr>
          <p:txBody>
            <a:bodyPr wrap="square" rtlCol="0">
              <a:normAutofit/>
            </a:bodyPr>
            <a:lstStyle/>
            <a:p>
              <a:pPr algn="ctr"/>
              <a:r>
                <a:rPr lang="en-US" dirty="0">
                  <a:solidFill>
                    <a:schemeClr val="bg1"/>
                  </a:solidFill>
                  <a:cs typeface="Arial"/>
                </a:rPr>
                <a:t>13 Sep 2019</a:t>
              </a:r>
            </a:p>
          </p:txBody>
        </p:sp>
      </p:grpSp>
      <p:sp>
        <p:nvSpPr>
          <p:cNvPr id="38" name="TextBox 37"/>
          <p:cNvSpPr txBox="1"/>
          <p:nvPr/>
        </p:nvSpPr>
        <p:spPr>
          <a:xfrm>
            <a:off x="6307446" y="3900001"/>
            <a:ext cx="1320995" cy="1117260"/>
          </a:xfrm>
          <a:prstGeom prst="rect">
            <a:avLst/>
          </a:prstGeom>
          <a:noFill/>
        </p:spPr>
        <p:txBody>
          <a:bodyPr wrap="square" rtlCol="0">
            <a:noAutofit/>
          </a:bodyPr>
          <a:lstStyle/>
          <a:p>
            <a:pPr algn="ctr"/>
            <a:r>
              <a:rPr lang="en-US" sz="1200" b="1" dirty="0">
                <a:cs typeface="Arial"/>
              </a:rPr>
              <a:t>Board Considers Detailed Implementation</a:t>
            </a:r>
          </a:p>
          <a:p>
            <a:pPr algn="ctr"/>
            <a:endParaRPr lang="en-US" sz="1200" dirty="0">
              <a:cs typeface="Arial"/>
            </a:endParaRPr>
          </a:p>
        </p:txBody>
      </p:sp>
      <p:sp>
        <p:nvSpPr>
          <p:cNvPr id="39" name="TextBox 38"/>
          <p:cNvSpPr txBox="1"/>
          <p:nvPr/>
        </p:nvSpPr>
        <p:spPr>
          <a:xfrm>
            <a:off x="24770" y="3907014"/>
            <a:ext cx="1358917" cy="847225"/>
          </a:xfrm>
          <a:prstGeom prst="rect">
            <a:avLst/>
          </a:prstGeom>
          <a:noFill/>
        </p:spPr>
        <p:txBody>
          <a:bodyPr wrap="square" rtlCol="0">
            <a:noAutofit/>
          </a:bodyPr>
          <a:lstStyle/>
          <a:p>
            <a:pPr algn="ctr"/>
            <a:r>
              <a:rPr lang="en-US" sz="1200" b="1" dirty="0">
                <a:cs typeface="Arial"/>
              </a:rPr>
              <a:t>Selection of Independent Examiner</a:t>
            </a:r>
          </a:p>
        </p:txBody>
      </p:sp>
      <p:sp>
        <p:nvSpPr>
          <p:cNvPr id="40" name="TextBox 39"/>
          <p:cNvSpPr txBox="1"/>
          <p:nvPr/>
        </p:nvSpPr>
        <p:spPr>
          <a:xfrm>
            <a:off x="1451760" y="3889010"/>
            <a:ext cx="1190873" cy="847225"/>
          </a:xfrm>
          <a:prstGeom prst="rect">
            <a:avLst/>
          </a:prstGeom>
          <a:noFill/>
        </p:spPr>
        <p:txBody>
          <a:bodyPr wrap="square" rtlCol="0">
            <a:noAutofit/>
          </a:bodyPr>
          <a:lstStyle/>
          <a:p>
            <a:pPr algn="ctr"/>
            <a:r>
              <a:rPr lang="en-US" sz="1200" b="1" dirty="0">
                <a:cs typeface="Arial"/>
              </a:rPr>
              <a:t>Independent Examiner submitted Final Report published</a:t>
            </a:r>
          </a:p>
        </p:txBody>
      </p:sp>
      <p:sp>
        <p:nvSpPr>
          <p:cNvPr id="41" name="TextBox 40"/>
          <p:cNvSpPr txBox="1"/>
          <p:nvPr/>
        </p:nvSpPr>
        <p:spPr>
          <a:xfrm>
            <a:off x="2573536" y="3889009"/>
            <a:ext cx="1358917" cy="1851391"/>
          </a:xfrm>
          <a:prstGeom prst="rect">
            <a:avLst/>
          </a:prstGeom>
          <a:noFill/>
        </p:spPr>
        <p:txBody>
          <a:bodyPr wrap="square" rtlCol="0">
            <a:noAutofit/>
          </a:bodyPr>
          <a:lstStyle/>
          <a:p>
            <a:pPr algn="ctr"/>
            <a:r>
              <a:rPr lang="en-US" sz="1200" b="1" dirty="0">
                <a:cs typeface="Arial"/>
              </a:rPr>
              <a:t>Review Implementation Planning Team submitted Feasibility Assessment and Initial Implementation Plan (FAIIP)</a:t>
            </a:r>
            <a:endParaRPr lang="en-US" sz="1200" dirty="0">
              <a:cs typeface="Arial"/>
            </a:endParaRPr>
          </a:p>
        </p:txBody>
      </p:sp>
      <p:sp>
        <p:nvSpPr>
          <p:cNvPr id="42" name="TextBox 41"/>
          <p:cNvSpPr txBox="1"/>
          <p:nvPr/>
        </p:nvSpPr>
        <p:spPr>
          <a:xfrm>
            <a:off x="3826380" y="3879167"/>
            <a:ext cx="1358917" cy="1202460"/>
          </a:xfrm>
          <a:prstGeom prst="rect">
            <a:avLst/>
          </a:prstGeom>
          <a:noFill/>
        </p:spPr>
        <p:txBody>
          <a:bodyPr wrap="square" rtlCol="0">
            <a:noAutofit/>
          </a:bodyPr>
          <a:lstStyle/>
          <a:p>
            <a:pPr algn="ctr"/>
            <a:r>
              <a:rPr lang="en-US" sz="1200" b="1" dirty="0">
                <a:cs typeface="Arial"/>
              </a:rPr>
              <a:t>Board accepted Final Report and FAIIP </a:t>
            </a:r>
          </a:p>
        </p:txBody>
      </p:sp>
      <p:sp>
        <p:nvSpPr>
          <p:cNvPr id="2" name="Title 1"/>
          <p:cNvSpPr>
            <a:spLocks noGrp="1"/>
          </p:cNvSpPr>
          <p:nvPr>
            <p:ph type="title"/>
          </p:nvPr>
        </p:nvSpPr>
        <p:spPr>
          <a:prstGeom prst="rect">
            <a:avLst/>
          </a:prstGeom>
        </p:spPr>
        <p:txBody>
          <a:bodyPr>
            <a:normAutofit fontScale="90000"/>
          </a:bodyPr>
          <a:lstStyle/>
          <a:p>
            <a:r>
              <a:rPr lang="en-US" dirty="0">
                <a:latin typeface="+mn-lt"/>
              </a:rPr>
              <a:t>Background – NomCom2 Review Timeline</a:t>
            </a:r>
            <a:endParaRPr lang="en-US" dirty="0">
              <a:latin typeface="+mn-lt"/>
              <a:cs typeface="Arial"/>
            </a:endParaRPr>
          </a:p>
        </p:txBody>
      </p:sp>
      <p:sp>
        <p:nvSpPr>
          <p:cNvPr id="46" name="TextBox 45"/>
          <p:cNvSpPr txBox="1"/>
          <p:nvPr/>
        </p:nvSpPr>
        <p:spPr>
          <a:xfrm>
            <a:off x="5095647" y="3901636"/>
            <a:ext cx="1339133" cy="845725"/>
          </a:xfrm>
          <a:prstGeom prst="rect">
            <a:avLst/>
          </a:prstGeom>
          <a:noFill/>
        </p:spPr>
        <p:txBody>
          <a:bodyPr wrap="square" rtlCol="0">
            <a:noAutofit/>
          </a:bodyPr>
          <a:lstStyle/>
          <a:p>
            <a:pPr algn="ctr"/>
            <a:r>
              <a:rPr lang="en-US" sz="1200" b="1" dirty="0"/>
              <a:t>Detailed Implementation Plan Submitted to Organization Effectiveness Committee (OEC)</a:t>
            </a:r>
            <a:endParaRPr lang="en-US" sz="1000" b="1" dirty="0">
              <a:cs typeface="Arial"/>
            </a:endParaRPr>
          </a:p>
        </p:txBody>
      </p:sp>
      <p:sp>
        <p:nvSpPr>
          <p:cNvPr id="48" name="Oval 47">
            <a:extLst>
              <a:ext uri="{FF2B5EF4-FFF2-40B4-BE49-F238E27FC236}">
                <a16:creationId xmlns:a16="http://schemas.microsoft.com/office/drawing/2014/main" id="{99BBC6F1-9173-804F-8888-2440DC714EC5}"/>
              </a:ext>
            </a:extLst>
          </p:cNvPr>
          <p:cNvSpPr/>
          <p:nvPr/>
        </p:nvSpPr>
        <p:spPr>
          <a:xfrm>
            <a:off x="8133036" y="3593804"/>
            <a:ext cx="166258" cy="166258"/>
          </a:xfrm>
          <a:prstGeom prst="ellipse">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cs typeface="Arial"/>
            </a:endParaRPr>
          </a:p>
        </p:txBody>
      </p:sp>
      <p:grpSp>
        <p:nvGrpSpPr>
          <p:cNvPr id="50" name="Group 49">
            <a:extLst>
              <a:ext uri="{FF2B5EF4-FFF2-40B4-BE49-F238E27FC236}">
                <a16:creationId xmlns:a16="http://schemas.microsoft.com/office/drawing/2014/main" id="{1CFB11E4-1A19-1D40-AE6D-9D8CF3907317}"/>
              </a:ext>
            </a:extLst>
          </p:cNvPr>
          <p:cNvGrpSpPr/>
          <p:nvPr/>
        </p:nvGrpSpPr>
        <p:grpSpPr>
          <a:xfrm>
            <a:off x="7586390" y="1919396"/>
            <a:ext cx="1259550" cy="1259550"/>
            <a:chOff x="569487" y="2043501"/>
            <a:chExt cx="1346792" cy="1346792"/>
          </a:xfrm>
          <a:solidFill>
            <a:schemeClr val="accent1">
              <a:lumMod val="60000"/>
              <a:lumOff val="40000"/>
            </a:schemeClr>
          </a:solidFill>
        </p:grpSpPr>
        <p:sp>
          <p:nvSpPr>
            <p:cNvPr id="51" name="Teardrop 50">
              <a:extLst>
                <a:ext uri="{FF2B5EF4-FFF2-40B4-BE49-F238E27FC236}">
                  <a16:creationId xmlns:a16="http://schemas.microsoft.com/office/drawing/2014/main" id="{CDB5077E-5C5A-6D4A-AB69-570EBF5CFC00}"/>
                </a:ext>
              </a:extLst>
            </p:cNvPr>
            <p:cNvSpPr/>
            <p:nvPr/>
          </p:nvSpPr>
          <p:spPr>
            <a:xfrm rot="8100000">
              <a:off x="569487" y="2043501"/>
              <a:ext cx="1346792" cy="1346792"/>
            </a:xfrm>
            <a:prstGeom prst="teardrop">
              <a:avLst>
                <a:gd name="adj" fmla="val 9612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a:cs typeface="Arial"/>
              </a:endParaRPr>
            </a:p>
          </p:txBody>
        </p:sp>
        <p:sp>
          <p:nvSpPr>
            <p:cNvPr id="52" name="TextBox 51">
              <a:extLst>
                <a:ext uri="{FF2B5EF4-FFF2-40B4-BE49-F238E27FC236}">
                  <a16:creationId xmlns:a16="http://schemas.microsoft.com/office/drawing/2014/main" id="{4CAE467B-28DE-FF4A-9BF0-52713B9E3239}"/>
                </a:ext>
              </a:extLst>
            </p:cNvPr>
            <p:cNvSpPr txBox="1"/>
            <p:nvPr/>
          </p:nvSpPr>
          <p:spPr>
            <a:xfrm>
              <a:off x="716634" y="2265178"/>
              <a:ext cx="1067934" cy="845947"/>
            </a:xfrm>
            <a:prstGeom prst="rect">
              <a:avLst/>
            </a:prstGeom>
            <a:noFill/>
          </p:spPr>
          <p:txBody>
            <a:bodyPr wrap="square" rtlCol="0">
              <a:normAutofit fontScale="92500" lnSpcReduction="10000"/>
            </a:bodyPr>
            <a:lstStyle/>
            <a:p>
              <a:pPr algn="ctr"/>
              <a:r>
                <a:rPr lang="en-US" dirty="0">
                  <a:solidFill>
                    <a:schemeClr val="bg1"/>
                  </a:solidFill>
                  <a:cs typeface="Arial"/>
                </a:rPr>
                <a:t>After Nov 2019</a:t>
              </a:r>
            </a:p>
          </p:txBody>
        </p:sp>
      </p:grpSp>
      <p:sp>
        <p:nvSpPr>
          <p:cNvPr id="53" name="TextBox 52">
            <a:extLst>
              <a:ext uri="{FF2B5EF4-FFF2-40B4-BE49-F238E27FC236}">
                <a16:creationId xmlns:a16="http://schemas.microsoft.com/office/drawing/2014/main" id="{F1BF356A-854D-BF4C-BE8E-20B64A9DC051}"/>
              </a:ext>
            </a:extLst>
          </p:cNvPr>
          <p:cNvSpPr txBox="1"/>
          <p:nvPr/>
        </p:nvSpPr>
        <p:spPr>
          <a:xfrm>
            <a:off x="7620728" y="3892716"/>
            <a:ext cx="1358917" cy="1117260"/>
          </a:xfrm>
          <a:prstGeom prst="rect">
            <a:avLst/>
          </a:prstGeom>
          <a:noFill/>
        </p:spPr>
        <p:txBody>
          <a:bodyPr wrap="square" rtlCol="0">
            <a:noAutofit/>
          </a:bodyPr>
          <a:lstStyle/>
          <a:p>
            <a:pPr algn="ctr"/>
            <a:r>
              <a:rPr lang="en-US" sz="1200" b="1" dirty="0">
                <a:cs typeface="Arial"/>
              </a:rPr>
              <a:t>Subject to Board approval of Detailed Implementation Plan: </a:t>
            </a:r>
          </a:p>
          <a:p>
            <a:pPr algn="ctr"/>
            <a:r>
              <a:rPr lang="en-US" sz="1200" b="1" dirty="0">
                <a:cs typeface="Arial"/>
              </a:rPr>
              <a:t>Start of Implementation </a:t>
            </a:r>
          </a:p>
          <a:p>
            <a:pPr algn="ctr"/>
            <a:endParaRPr lang="en-US" sz="1200" dirty="0">
              <a:cs typeface="Arial"/>
            </a:endParaRPr>
          </a:p>
        </p:txBody>
      </p:sp>
      <p:sp>
        <p:nvSpPr>
          <p:cNvPr id="5" name="Rounded Rectangle 4">
            <a:extLst>
              <a:ext uri="{FF2B5EF4-FFF2-40B4-BE49-F238E27FC236}">
                <a16:creationId xmlns:a16="http://schemas.microsoft.com/office/drawing/2014/main" id="{4F8708DF-D3C3-E04E-933D-203A3C25A478}"/>
              </a:ext>
            </a:extLst>
          </p:cNvPr>
          <p:cNvSpPr/>
          <p:nvPr/>
        </p:nvSpPr>
        <p:spPr>
          <a:xfrm>
            <a:off x="6364685" y="1676452"/>
            <a:ext cx="1218666" cy="3522972"/>
          </a:xfrm>
          <a:prstGeom prst="round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4046452"/>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Presentation7" id="{0EB056D1-DF82-ED43-A75A-15472DCA2F45}" vid="{0BDCD195-BFED-5145-8A5D-0651D729DA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ICANNPPT_Arial_4x3_June 2017_potx</Template>
  <TotalTime>3785</TotalTime>
  <Words>3344</Words>
  <Application>Microsoft Macintosh PowerPoint</Application>
  <PresentationFormat>On-screen Show (4:3)</PresentationFormat>
  <Paragraphs>439</Paragraphs>
  <Slides>32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Wingdings</vt:lpstr>
      <vt:lpstr>ICANNPPT_Arial_4x3_June 2017_potx</vt:lpstr>
      <vt:lpstr>PowerPoint Presentation</vt:lpstr>
      <vt:lpstr>Nominating Committee Review</vt:lpstr>
      <vt:lpstr>Presenters</vt:lpstr>
      <vt:lpstr>Agenda</vt:lpstr>
      <vt:lpstr>Who Are We?</vt:lpstr>
      <vt:lpstr>Mandate</vt:lpstr>
      <vt:lpstr>Membership</vt:lpstr>
      <vt:lpstr>Working Group Methodology</vt:lpstr>
      <vt:lpstr>Background – NomCom2 Review Timeline</vt:lpstr>
      <vt:lpstr>Two Work Phases</vt:lpstr>
      <vt:lpstr>Work Phases</vt:lpstr>
      <vt:lpstr>Work Phases</vt:lpstr>
      <vt:lpstr>Detailed Implementation Plan and Recommendations</vt:lpstr>
      <vt:lpstr>Detailed Implementation Plan</vt:lpstr>
      <vt:lpstr>Recommendations</vt:lpstr>
      <vt:lpstr>Recommendations</vt:lpstr>
      <vt:lpstr>Work Phase 2: Next Steps &amp; Community Outreach</vt:lpstr>
      <vt:lpstr>Work Phase 2: Next Steps</vt:lpstr>
      <vt:lpstr>Outreach</vt:lpstr>
      <vt:lpstr>Outreach</vt:lpstr>
      <vt:lpstr>Outreach</vt:lpstr>
      <vt:lpstr>Outreach</vt:lpstr>
      <vt:lpstr>Outreach</vt:lpstr>
      <vt:lpstr>Outreach</vt:lpstr>
      <vt:lpstr>Outreach</vt:lpstr>
      <vt:lpstr>Q&amp;A</vt:lpstr>
      <vt:lpstr>Thank you!</vt:lpstr>
      <vt:lpstr>Appendix</vt:lpstr>
      <vt:lpstr>Recommendations</vt:lpstr>
      <vt:lpstr>Recommendations</vt:lpstr>
      <vt:lpstr>Recommendations</vt:lpstr>
      <vt:lpstr>Recommendations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Jean-Baptiste Deroulez</dc:creator>
  <cp:lastModifiedBy>Lars Hoffmann</cp:lastModifiedBy>
  <cp:revision>83</cp:revision>
  <cp:lastPrinted>2018-03-02T16:33:35Z</cp:lastPrinted>
  <dcterms:created xsi:type="dcterms:W3CDTF">2019-10-15T14:49:43Z</dcterms:created>
  <dcterms:modified xsi:type="dcterms:W3CDTF">2019-11-03T16:05:23Z</dcterms:modified>
</cp:coreProperties>
</file>