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handoutMasterIdLst>
    <p:handoutMasterId r:id="rId14"/>
  </p:handoutMasterIdLst>
  <p:sldIdLst>
    <p:sldId id="537" r:id="rId2"/>
    <p:sldId id="381" r:id="rId3"/>
    <p:sldId id="577" r:id="rId4"/>
    <p:sldId id="575" r:id="rId5"/>
    <p:sldId id="576" r:id="rId6"/>
    <p:sldId id="574" r:id="rId7"/>
    <p:sldId id="579" r:id="rId8"/>
    <p:sldId id="580" r:id="rId9"/>
    <p:sldId id="581" r:id="rId10"/>
    <p:sldId id="582" r:id="rId11"/>
    <p:sldId id="578"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DEDE"/>
    <a:srgbClr val="0E4B91"/>
    <a:srgbClr val="000000"/>
    <a:srgbClr val="002B49"/>
    <a:srgbClr val="9C240F"/>
    <a:srgbClr val="CB460F"/>
    <a:srgbClr val="FA5B36"/>
    <a:srgbClr val="18548A"/>
    <a:srgbClr val="15538C"/>
    <a:srgbClr val="0B2F49"/>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038" autoAdjust="0"/>
    <p:restoredTop sz="94088" autoAdjust="0"/>
  </p:normalViewPr>
  <p:slideViewPr>
    <p:cSldViewPr snapToGrid="0" snapToObjects="1">
      <p:cViewPr varScale="1">
        <p:scale>
          <a:sx n="117" d="100"/>
          <a:sy n="117" d="100"/>
        </p:scale>
        <p:origin x="1976" y="176"/>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9/8/19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9/8/19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20.emf"/><Relationship Id="rId16" Type="http://schemas.openxmlformats.org/officeDocument/2006/relationships/image" Target="../media/image25.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3.png"/><Relationship Id="rId5" Type="http://schemas.openxmlformats.org/officeDocument/2006/relationships/image" Target="../media/image21.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6.png"/><Relationship Id="rId4" Type="http://schemas.openxmlformats.org/officeDocument/2006/relationships/hyperlink" Target="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24.png"/><Relationship Id="rId22" Type="http://schemas.openxmlformats.org/officeDocument/2006/relationships/image" Target="../media/image27.tiff"/></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emf"/><Relationship Id="rId1" Type="http://schemas.openxmlformats.org/officeDocument/2006/relationships/slideMaster" Target="../slideMasters/slideMaster1.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normAutofit/>
          </a:bodyPr>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normAutofit/>
          </a:bodyPr>
          <a:lstStyle>
            <a:lvl1pPr>
              <a:defRPr>
                <a:latin typeface="+mj-lt"/>
              </a:defRPr>
            </a:lvl1pPr>
          </a:lstStyle>
          <a:p>
            <a:r>
              <a:rPr lang="en-US"/>
              <a:t>Click to edit Master title style</a:t>
            </a:r>
            <a:endParaRPr lang="en-US" dirty="0"/>
          </a:p>
        </p:txBody>
      </p:sp>
      <p:sp>
        <p:nvSpPr>
          <p:cNvPr id="1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7744845"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7744845"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7744845"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7744845"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normAutofit/>
          </a:bodyPr>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4" y="3562904"/>
            <a:ext cx="7744845"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4" y="4252817"/>
            <a:ext cx="7744845"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4" y="4544352"/>
            <a:ext cx="7744845"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4" y="2854692"/>
            <a:ext cx="7744845"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a:bodyPr>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fontScale="92500" lnSpcReduction="10000"/>
          </a:bodyPr>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normAutofit/>
          </a:bodyPr>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accent6">
                    <a:lumMod val="50000"/>
                  </a:schemeClr>
                </a:solidFill>
              </a:defRPr>
            </a:lvl1pPr>
          </a:lstStyle>
          <a:p>
            <a:r>
              <a:rPr lang="en-US" dirty="0"/>
              <a:t>Engage with ICANN</a:t>
            </a:r>
          </a:p>
        </p:txBody>
      </p:sp>
      <p:grpSp>
        <p:nvGrpSpPr>
          <p:cNvPr id="53" name="Group 52"/>
          <p:cNvGrpSpPr/>
          <p:nvPr userDrawn="1"/>
        </p:nvGrpSpPr>
        <p:grpSpPr>
          <a:xfrm>
            <a:off x="2543489" y="3169143"/>
            <a:ext cx="6809361" cy="2600048"/>
            <a:chOff x="2543489" y="3169143"/>
            <a:chExt cx="6809361" cy="2600048"/>
          </a:xfrm>
        </p:grpSpPr>
        <p:grpSp>
          <p:nvGrpSpPr>
            <p:cNvPr id="54" name="Group 53"/>
            <p:cNvGrpSpPr/>
            <p:nvPr/>
          </p:nvGrpSpPr>
          <p:grpSpPr>
            <a:xfrm>
              <a:off x="2543489" y="5403431"/>
              <a:ext cx="3416667" cy="365760"/>
              <a:chOff x="5325979" y="4715893"/>
              <a:chExt cx="3416667" cy="365760"/>
            </a:xfrm>
          </p:grpSpPr>
          <p:sp>
            <p:nvSpPr>
              <p:cNvPr id="76"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77" name="Picture 76"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55" name="Group 54"/>
            <p:cNvGrpSpPr/>
            <p:nvPr/>
          </p:nvGrpSpPr>
          <p:grpSpPr>
            <a:xfrm>
              <a:off x="5716248" y="3169143"/>
              <a:ext cx="3636602" cy="365760"/>
              <a:chOff x="1235726" y="5571713"/>
              <a:chExt cx="3636602" cy="365760"/>
            </a:xfrm>
          </p:grpSpPr>
          <p:sp>
            <p:nvSpPr>
              <p:cNvPr id="74"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75" name="Picture 7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56" name="Group 55"/>
            <p:cNvGrpSpPr/>
            <p:nvPr/>
          </p:nvGrpSpPr>
          <p:grpSpPr>
            <a:xfrm>
              <a:off x="2543489" y="3169143"/>
              <a:ext cx="2809587" cy="365760"/>
              <a:chOff x="1235726" y="3073176"/>
              <a:chExt cx="2809587" cy="365760"/>
            </a:xfrm>
          </p:grpSpPr>
          <p:sp>
            <p:nvSpPr>
              <p:cNvPr id="72"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73" name="Picture 72"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57" name="Group 56"/>
            <p:cNvGrpSpPr/>
            <p:nvPr/>
          </p:nvGrpSpPr>
          <p:grpSpPr>
            <a:xfrm>
              <a:off x="2543489" y="3913906"/>
              <a:ext cx="3730320" cy="365760"/>
              <a:chOff x="1235727" y="3892739"/>
              <a:chExt cx="3730320" cy="365760"/>
            </a:xfrm>
          </p:grpSpPr>
          <p:sp>
            <p:nvSpPr>
              <p:cNvPr id="70"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71" name="Picture 70"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58" name="Group 57"/>
            <p:cNvGrpSpPr/>
            <p:nvPr/>
          </p:nvGrpSpPr>
          <p:grpSpPr>
            <a:xfrm>
              <a:off x="2543489" y="4658669"/>
              <a:ext cx="3636602" cy="365760"/>
              <a:chOff x="1235726" y="4721075"/>
              <a:chExt cx="3636602" cy="365760"/>
            </a:xfrm>
          </p:grpSpPr>
          <p:pic>
            <p:nvPicPr>
              <p:cNvPr id="68" name="Picture 67"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69"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59" name="Group 58"/>
            <p:cNvGrpSpPr/>
            <p:nvPr/>
          </p:nvGrpSpPr>
          <p:grpSpPr>
            <a:xfrm>
              <a:off x="5716248" y="4658669"/>
              <a:ext cx="2586167" cy="365760"/>
              <a:chOff x="5325979" y="3073176"/>
              <a:chExt cx="2586167" cy="365760"/>
            </a:xfrm>
          </p:grpSpPr>
          <p:sp>
            <p:nvSpPr>
              <p:cNvPr id="66"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67" name="Picture 66"/>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60" name="Group 59"/>
            <p:cNvGrpSpPr/>
            <p:nvPr/>
          </p:nvGrpSpPr>
          <p:grpSpPr>
            <a:xfrm>
              <a:off x="5716248" y="3913906"/>
              <a:ext cx="3416667" cy="365760"/>
              <a:chOff x="5325979" y="5571713"/>
              <a:chExt cx="3416667" cy="365760"/>
            </a:xfrm>
          </p:grpSpPr>
          <p:sp>
            <p:nvSpPr>
              <p:cNvPr id="64"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65" name="Picture 6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grpSp>
          <p:nvGrpSpPr>
            <p:cNvPr id="61" name="Group 60"/>
            <p:cNvGrpSpPr/>
            <p:nvPr/>
          </p:nvGrpSpPr>
          <p:grpSpPr>
            <a:xfrm>
              <a:off x="5716248" y="5403431"/>
              <a:ext cx="3416667" cy="358717"/>
              <a:chOff x="6434703" y="4228306"/>
              <a:chExt cx="3416667" cy="358717"/>
            </a:xfrm>
          </p:grpSpPr>
          <p:sp>
            <p:nvSpPr>
              <p:cNvPr id="62" name="Text Placeholder 32"/>
              <p:cNvSpPr txBox="1">
                <a:spLocks/>
              </p:cNvSpPr>
              <p:nvPr/>
            </p:nvSpPr>
            <p:spPr>
              <a:xfrm>
                <a:off x="6902063" y="4247298"/>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1"/>
                  </a:rPr>
                  <a:t>instagram.com/icannorg</a:t>
                </a:r>
                <a:endParaRPr lang="en-US" sz="1400" dirty="0">
                  <a:solidFill>
                    <a:srgbClr val="0A304B"/>
                  </a:solidFill>
                  <a:latin typeface="+mn-lt"/>
                  <a:ea typeface="Segoe UI" panose="020B0502040204020203" pitchFamily="34" charset="0"/>
                  <a:cs typeface="Arial"/>
                </a:endParaRPr>
              </a:p>
            </p:txBody>
          </p:sp>
          <p:pic>
            <p:nvPicPr>
              <p:cNvPr id="63" name="Picture 6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434703" y="4228306"/>
                <a:ext cx="358717" cy="358717"/>
              </a:xfrm>
              <a:prstGeom prst="rect">
                <a:avLst/>
              </a:prstGeom>
            </p:spPr>
          </p:pic>
        </p:grpSp>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itle 4"/>
          <p:cNvSpPr>
            <a:spLocks noGrp="1"/>
          </p:cNvSpPr>
          <p:nvPr>
            <p:ph type="title" hasCustomPrompt="1"/>
          </p:nvPr>
        </p:nvSpPr>
        <p:spPr>
          <a:xfrm>
            <a:off x="374904" y="42394"/>
            <a:ext cx="8856010" cy="531346"/>
          </a:xfrm>
          <a:prstGeom prst="rect">
            <a:avLst/>
          </a:prstGeom>
        </p:spPr>
        <p:txBody>
          <a:bodyPr lIns="0" rIns="0">
            <a:normAutofit/>
          </a:bodyPr>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grpSp>
        <p:nvGrpSpPr>
          <p:cNvPr id="10" name="Group 9"/>
          <p:cNvGrpSpPr/>
          <p:nvPr userDrawn="1"/>
        </p:nvGrpSpPr>
        <p:grpSpPr>
          <a:xfrm>
            <a:off x="2188569" y="3214997"/>
            <a:ext cx="6160437" cy="2426437"/>
            <a:chOff x="2188569" y="3214997"/>
            <a:chExt cx="6160437" cy="2426437"/>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2183" y="5245434"/>
              <a:ext cx="2365413" cy="396000"/>
            </a:xfrm>
            <a:prstGeom prst="rect">
              <a:avLst/>
            </a:prstGeom>
          </p:spPr>
        </p:pic>
        <p:pic>
          <p:nvPicPr>
            <p:cNvPr id="3" name="Picture 2"/>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2183" y="3216852"/>
              <a:ext cx="2310353" cy="396000"/>
            </a:xfrm>
            <a:prstGeom prst="rect">
              <a:avLst/>
            </a:prstGeom>
          </p:spPr>
        </p:pic>
        <p:pic>
          <p:nvPicPr>
            <p:cNvPr id="4" name="Picture 3"/>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62183" y="3893046"/>
              <a:ext cx="2786823" cy="396000"/>
            </a:xfrm>
            <a:prstGeom prst="rect">
              <a:avLst/>
            </a:prstGeom>
          </p:spPr>
        </p:pic>
        <p:pic>
          <p:nvPicPr>
            <p:cNvPr id="5" name="Picture 4"/>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562183" y="4569240"/>
              <a:ext cx="1893176" cy="396000"/>
            </a:xfrm>
            <a:prstGeom prst="rect">
              <a:avLst/>
            </a:prstGeom>
          </p:spPr>
        </p:pic>
        <p:pic>
          <p:nvPicPr>
            <p:cNvPr id="6" name="Picture 5"/>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191308" y="3891809"/>
              <a:ext cx="2291295" cy="396000"/>
            </a:xfrm>
            <a:prstGeom prst="rect">
              <a:avLst/>
            </a:prstGeom>
          </p:spPr>
        </p:pic>
        <p:pic>
          <p:nvPicPr>
            <p:cNvPr id="7" name="Picture 6"/>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2188569" y="4568621"/>
              <a:ext cx="2344236" cy="396000"/>
            </a:xfrm>
            <a:prstGeom prst="rect">
              <a:avLst/>
            </a:prstGeom>
          </p:spPr>
        </p:pic>
        <p:pic>
          <p:nvPicPr>
            <p:cNvPr id="8" name="Picture 7"/>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188569" y="5245434"/>
              <a:ext cx="1717413" cy="396000"/>
            </a:xfrm>
            <a:prstGeom prst="rect">
              <a:avLst/>
            </a:prstGeom>
          </p:spPr>
        </p:pic>
        <p:pic>
          <p:nvPicPr>
            <p:cNvPr id="9" name="Picture 8"/>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191310" y="3214997"/>
              <a:ext cx="1145646" cy="396000"/>
            </a:xfrm>
            <a:prstGeom prst="rect">
              <a:avLst/>
            </a:prstGeom>
          </p:spPr>
        </p:pic>
      </p:grpSp>
    </p:spTree>
    <p:extLst>
      <p:ext uri="{BB962C8B-B14F-4D97-AF65-F5344CB8AC3E}">
        <p14:creationId xmlns:p14="http://schemas.microsoft.com/office/powerpoint/2010/main" val="98850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Drag picture to placeholder or click icon to add</a:t>
            </a:r>
            <a:endParaRPr lang="en-US" dirty="0"/>
          </a:p>
        </p:txBody>
      </p:sp>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Drag picture to placeholder or click icon to add</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0" cstate="screen">
            <a:extLst>
              <a:ext uri="{28A0092B-C50C-407E-A947-70E740481C1C}">
                <a14:useLocalDpi xmlns:a14="http://schemas.microsoft.com/office/drawing/2010/main"/>
              </a:ext>
            </a:extLst>
          </a:blip>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726" y="0"/>
            <a:ext cx="7744845" cy="2854692"/>
          </a:xfrm>
        </p:spPr>
        <p:txBody>
          <a:bodyPr>
            <a:normAutofit/>
          </a:bodyPr>
          <a:lstStyle/>
          <a:p>
            <a:br>
              <a:rPr lang="pl-PL" dirty="0"/>
            </a:br>
            <a:r>
              <a:rPr lang="pl-PL" dirty="0"/>
              <a:t>From „hot </a:t>
            </a:r>
            <a:r>
              <a:rPr lang="pl-PL" dirty="0" err="1"/>
              <a:t>topics</a:t>
            </a:r>
            <a:r>
              <a:rPr lang="pl-PL" dirty="0"/>
              <a:t>” </a:t>
            </a:r>
            <a:br>
              <a:rPr lang="pl-PL" dirty="0"/>
            </a:br>
            <a:r>
              <a:rPr lang="pl-PL" dirty="0"/>
              <a:t>to „</a:t>
            </a:r>
            <a:r>
              <a:rPr lang="pl-PL" dirty="0" err="1"/>
              <a:t>AtLarge</a:t>
            </a:r>
            <a:r>
              <a:rPr lang="pl-PL" dirty="0"/>
              <a:t> policy platform” </a:t>
            </a:r>
            <a:br>
              <a:rPr lang="pl-PL" dirty="0"/>
            </a:br>
            <a:r>
              <a:rPr lang="en-US" sz="2400" dirty="0"/>
              <a:t>Development of the ALAC Hot Policy Topics Document</a:t>
            </a:r>
          </a:p>
        </p:txBody>
      </p:sp>
      <p:sp>
        <p:nvSpPr>
          <p:cNvPr id="3" name="Text Placeholder 2"/>
          <p:cNvSpPr>
            <a:spLocks noGrp="1"/>
          </p:cNvSpPr>
          <p:nvPr>
            <p:ph type="body" sz="quarter" idx="10"/>
          </p:nvPr>
        </p:nvSpPr>
        <p:spPr/>
        <p:txBody>
          <a:bodyPr>
            <a:normAutofit/>
          </a:bodyPr>
          <a:lstStyle/>
          <a:p>
            <a:r>
              <a:rPr lang="pl-PL" dirty="0"/>
              <a:t>RALO </a:t>
            </a:r>
            <a:r>
              <a:rPr lang="pl-PL" dirty="0" err="1"/>
              <a:t>Chairs</a:t>
            </a:r>
            <a:r>
              <a:rPr lang="pl-PL" dirty="0"/>
              <a:t> </a:t>
            </a:r>
            <a:r>
              <a:rPr lang="pl-PL" dirty="0" err="1"/>
              <a:t>call</a:t>
            </a:r>
            <a:endParaRPr lang="en-US" dirty="0"/>
          </a:p>
        </p:txBody>
      </p:sp>
      <p:sp>
        <p:nvSpPr>
          <p:cNvPr id="4" name="Text Placeholder 3"/>
          <p:cNvSpPr>
            <a:spLocks noGrp="1"/>
          </p:cNvSpPr>
          <p:nvPr>
            <p:ph type="body" sz="quarter" idx="11"/>
          </p:nvPr>
        </p:nvSpPr>
        <p:spPr/>
        <p:txBody>
          <a:bodyPr>
            <a:normAutofit lnSpcReduction="10000"/>
          </a:bodyPr>
          <a:lstStyle/>
          <a:p>
            <a:r>
              <a:rPr lang="en-US" dirty="0"/>
              <a:t>Monday, </a:t>
            </a:r>
            <a:r>
              <a:rPr lang="pl-PL" dirty="0"/>
              <a:t>9 </a:t>
            </a:r>
            <a:r>
              <a:rPr lang="pl-PL" dirty="0" err="1"/>
              <a:t>September</a:t>
            </a:r>
            <a:r>
              <a:rPr lang="pl-PL" dirty="0"/>
              <a:t> </a:t>
            </a:r>
            <a:r>
              <a:rPr lang="en-US" dirty="0"/>
              <a:t>2019</a:t>
            </a:r>
          </a:p>
        </p:txBody>
      </p:sp>
      <p:sp>
        <p:nvSpPr>
          <p:cNvPr id="5" name="Text Placeholder 4"/>
          <p:cNvSpPr>
            <a:spLocks noGrp="1"/>
          </p:cNvSpPr>
          <p:nvPr>
            <p:ph type="body" sz="quarter" idx="12"/>
          </p:nvPr>
        </p:nvSpPr>
        <p:spPr/>
        <p:txBody>
          <a:bodyPr>
            <a:normAutofit/>
          </a:bodyPr>
          <a:lstStyle/>
          <a:p>
            <a:r>
              <a:rPr lang="pl-PL" dirty="0"/>
              <a:t>15:00</a:t>
            </a:r>
            <a:r>
              <a:rPr lang="en-US" dirty="0"/>
              <a:t> – </a:t>
            </a:r>
            <a:r>
              <a:rPr lang="pl-PL" dirty="0"/>
              <a:t>16</a:t>
            </a:r>
            <a:r>
              <a:rPr lang="en-US" dirty="0"/>
              <a:t>:</a:t>
            </a:r>
            <a:r>
              <a:rPr lang="pl-PL" dirty="0"/>
              <a:t>00</a:t>
            </a:r>
            <a:r>
              <a:rPr lang="en-US" dirty="0"/>
              <a:t> (</a:t>
            </a:r>
            <a:r>
              <a:rPr lang="pl-PL" dirty="0"/>
              <a:t>UCT</a:t>
            </a:r>
            <a:r>
              <a:rPr lang="en-US" dirty="0"/>
              <a:t>)</a:t>
            </a:r>
          </a:p>
        </p:txBody>
      </p:sp>
      <p:sp>
        <p:nvSpPr>
          <p:cNvPr id="6" name="Text Placeholder 5"/>
          <p:cNvSpPr>
            <a:spLocks noGrp="1"/>
          </p:cNvSpPr>
          <p:nvPr>
            <p:ph type="body" sz="quarter" idx="13"/>
          </p:nvPr>
        </p:nvSpPr>
        <p:spPr>
          <a:xfrm>
            <a:off x="610726" y="2896257"/>
            <a:ext cx="7744845" cy="716808"/>
          </a:xfrm>
        </p:spPr>
        <p:txBody>
          <a:bodyPr>
            <a:normAutofit/>
          </a:bodyPr>
          <a:lstStyle/>
          <a:p>
            <a:r>
              <a:rPr lang="en-US" dirty="0"/>
              <a:t>Joanna Kulesza, Jonathan </a:t>
            </a:r>
            <a:r>
              <a:rPr lang="en-US" dirty="0" err="1"/>
              <a:t>Zuck</a:t>
            </a:r>
            <a:endParaRPr lang="en-US" dirty="0"/>
          </a:p>
        </p:txBody>
      </p:sp>
    </p:spTree>
    <p:extLst>
      <p:ext uri="{BB962C8B-B14F-4D97-AF65-F5344CB8AC3E}">
        <p14:creationId xmlns:p14="http://schemas.microsoft.com/office/powerpoint/2010/main" val="1463717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74904" y="147777"/>
            <a:ext cx="8012951" cy="965394"/>
          </a:xfrm>
        </p:spPr>
        <p:txBody>
          <a:bodyPr>
            <a:noAutofit/>
          </a:bodyPr>
          <a:lstStyle/>
          <a:p>
            <a:r>
              <a:rPr lang="en-US" b="0" dirty="0"/>
              <a:t> </a:t>
            </a:r>
            <a:r>
              <a:rPr lang="pl-PL" dirty="0" err="1"/>
              <a:t>AtLarge</a:t>
            </a:r>
            <a:r>
              <a:rPr lang="pl-PL" dirty="0"/>
              <a:t> Policy Platform</a:t>
            </a:r>
            <a:br>
              <a:rPr lang="pl-PL" b="0" dirty="0"/>
            </a:br>
            <a:r>
              <a:rPr lang="pl-PL" sz="1800" b="0" dirty="0" err="1"/>
              <a:t>further</a:t>
            </a:r>
            <a:r>
              <a:rPr lang="pl-PL" sz="1800" b="0" dirty="0"/>
              <a:t> </a:t>
            </a:r>
            <a:r>
              <a:rPr lang="pl-PL" sz="1800" b="0" dirty="0" err="1"/>
              <a:t>steps</a:t>
            </a:r>
            <a:r>
              <a:rPr lang="pl-PL" sz="1800" b="0" dirty="0"/>
              <a:t> </a:t>
            </a:r>
            <a:endParaRPr lang="en-US" sz="1800" b="0" dirty="0"/>
          </a:p>
        </p:txBody>
      </p:sp>
      <p:sp>
        <p:nvSpPr>
          <p:cNvPr id="3" name="Content Placeholder 2"/>
          <p:cNvSpPr>
            <a:spLocks noGrp="1"/>
          </p:cNvSpPr>
          <p:nvPr>
            <p:ph sz="quarter" idx="10"/>
          </p:nvPr>
        </p:nvSpPr>
        <p:spPr>
          <a:xfrm>
            <a:off x="480516" y="997059"/>
            <a:ext cx="8117073" cy="5338425"/>
          </a:xfrm>
        </p:spPr>
        <p:txBody>
          <a:bodyPr>
            <a:normAutofit/>
          </a:bodyPr>
          <a:lstStyle/>
          <a:p>
            <a:pPr marL="457200" indent="-457200">
              <a:buFont typeface="+mj-lt"/>
              <a:buAutoNum type="arabicPeriod"/>
            </a:pPr>
            <a:r>
              <a:rPr lang="en-US" sz="2400" dirty="0">
                <a:solidFill>
                  <a:schemeClr val="tx1"/>
                </a:solidFill>
              </a:rPr>
              <a:t>Develop a Policy Platform </a:t>
            </a:r>
            <a:r>
              <a:rPr lang="en-US" sz="2400" b="1" dirty="0">
                <a:solidFill>
                  <a:schemeClr val="tx1"/>
                </a:solidFill>
              </a:rPr>
              <a:t>Wiki space </a:t>
            </a:r>
          </a:p>
          <a:p>
            <a:pPr marL="457200" indent="-457200">
              <a:buFont typeface="+mj-lt"/>
              <a:buAutoNum type="arabicPeriod"/>
            </a:pPr>
            <a:r>
              <a:rPr lang="en-US" sz="2400" dirty="0">
                <a:solidFill>
                  <a:schemeClr val="tx1"/>
                </a:solidFill>
              </a:rPr>
              <a:t>Get ALAC approval for policy platform and its proposed themes</a:t>
            </a:r>
          </a:p>
          <a:p>
            <a:pPr marL="457200" indent="-457200">
              <a:buFont typeface="+mj-lt"/>
              <a:buAutoNum type="arabicPeriod"/>
            </a:pPr>
            <a:r>
              <a:rPr lang="en-US" sz="2400" dirty="0">
                <a:solidFill>
                  <a:schemeClr val="tx1"/>
                </a:solidFill>
              </a:rPr>
              <a:t>Communicate policy platform scope and aims back to the region</a:t>
            </a:r>
          </a:p>
          <a:p>
            <a:pPr marL="457200" indent="-457200">
              <a:buFont typeface="+mj-lt"/>
              <a:buAutoNum type="arabicPeriod"/>
            </a:pPr>
            <a:r>
              <a:rPr lang="en-US" sz="2400" dirty="0">
                <a:solidFill>
                  <a:schemeClr val="tx1"/>
                </a:solidFill>
              </a:rPr>
              <a:t>Sustain the bottom up model of identifying policy themes through </a:t>
            </a:r>
            <a:r>
              <a:rPr lang="en-US" sz="2400" b="1" dirty="0">
                <a:solidFill>
                  <a:schemeClr val="tx1"/>
                </a:solidFill>
              </a:rPr>
              <a:t>regional hot topics documents and direct RALO </a:t>
            </a:r>
            <a:r>
              <a:rPr lang="pl-PL" sz="2400" b="1" dirty="0" err="1">
                <a:solidFill>
                  <a:schemeClr val="tx1"/>
                </a:solidFill>
              </a:rPr>
              <a:t>leaders</a:t>
            </a:r>
            <a:r>
              <a:rPr lang="pl-PL" sz="2400" b="1" dirty="0">
                <a:solidFill>
                  <a:schemeClr val="tx1"/>
                </a:solidFill>
              </a:rPr>
              <a:t> </a:t>
            </a:r>
            <a:r>
              <a:rPr lang="en-US" sz="2400" b="1" dirty="0">
                <a:solidFill>
                  <a:schemeClr val="tx1"/>
                </a:solidFill>
              </a:rPr>
              <a:t>involvement </a:t>
            </a:r>
            <a:endParaRPr lang="pl-PL" sz="2400" b="1" dirty="0">
              <a:solidFill>
                <a:schemeClr val="tx1"/>
              </a:solidFill>
            </a:endParaRPr>
          </a:p>
          <a:p>
            <a:pPr marL="457200" indent="-457200">
              <a:buFont typeface="+mj-lt"/>
              <a:buAutoNum type="arabicPeriod"/>
            </a:pPr>
            <a:r>
              <a:rPr lang="pl-PL" sz="2400" dirty="0" err="1">
                <a:solidFill>
                  <a:schemeClr val="tx1"/>
                </a:solidFill>
              </a:rPr>
              <a:t>Use</a:t>
            </a:r>
            <a:r>
              <a:rPr lang="pl-PL" sz="2400" dirty="0">
                <a:solidFill>
                  <a:schemeClr val="tx1"/>
                </a:solidFill>
              </a:rPr>
              <a:t> policy platform as a </a:t>
            </a:r>
            <a:r>
              <a:rPr lang="pl-PL" sz="2400" dirty="0" err="1">
                <a:solidFill>
                  <a:schemeClr val="tx1"/>
                </a:solidFill>
              </a:rPr>
              <a:t>resource</a:t>
            </a:r>
            <a:r>
              <a:rPr lang="pl-PL" sz="2400" dirty="0">
                <a:solidFill>
                  <a:schemeClr val="tx1"/>
                </a:solidFill>
              </a:rPr>
              <a:t> for </a:t>
            </a:r>
            <a:r>
              <a:rPr lang="pl-PL" sz="2400" dirty="0" err="1">
                <a:solidFill>
                  <a:schemeClr val="tx1"/>
                </a:solidFill>
              </a:rPr>
              <a:t>identifying</a:t>
            </a:r>
            <a:r>
              <a:rPr lang="pl-PL" sz="2400" dirty="0">
                <a:solidFill>
                  <a:schemeClr val="tx1"/>
                </a:solidFill>
              </a:rPr>
              <a:t> pressing end </a:t>
            </a:r>
            <a:r>
              <a:rPr lang="pl-PL" sz="2400" dirty="0" err="1">
                <a:solidFill>
                  <a:schemeClr val="tx1"/>
                </a:solidFill>
              </a:rPr>
              <a:t>user</a:t>
            </a:r>
            <a:r>
              <a:rPr lang="pl-PL" sz="2400" dirty="0">
                <a:solidFill>
                  <a:schemeClr val="tx1"/>
                </a:solidFill>
              </a:rPr>
              <a:t> policy </a:t>
            </a:r>
            <a:r>
              <a:rPr lang="pl-PL" sz="2400" dirty="0" err="1">
                <a:solidFill>
                  <a:schemeClr val="tx1"/>
                </a:solidFill>
              </a:rPr>
              <a:t>themes</a:t>
            </a:r>
            <a:r>
              <a:rPr lang="pl-PL" sz="2400" dirty="0">
                <a:solidFill>
                  <a:schemeClr val="tx1"/>
                </a:solidFill>
              </a:rPr>
              <a:t> and </a:t>
            </a:r>
            <a:r>
              <a:rPr lang="pl-PL" sz="2400" dirty="0" err="1">
                <a:solidFill>
                  <a:schemeClr val="tx1"/>
                </a:solidFill>
              </a:rPr>
              <a:t>organize</a:t>
            </a:r>
            <a:r>
              <a:rPr lang="pl-PL" sz="2400" dirty="0">
                <a:solidFill>
                  <a:schemeClr val="tx1"/>
                </a:solidFill>
              </a:rPr>
              <a:t> </a:t>
            </a:r>
            <a:r>
              <a:rPr lang="pl-PL" sz="2400" dirty="0" err="1">
                <a:solidFill>
                  <a:schemeClr val="tx1"/>
                </a:solidFill>
              </a:rPr>
              <a:t>relevant</a:t>
            </a:r>
            <a:r>
              <a:rPr lang="pl-PL" sz="2400" dirty="0">
                <a:solidFill>
                  <a:schemeClr val="tx1"/>
                </a:solidFill>
              </a:rPr>
              <a:t> </a:t>
            </a:r>
            <a:r>
              <a:rPr lang="pl-PL" sz="2400" dirty="0" err="1">
                <a:solidFill>
                  <a:schemeClr val="tx1"/>
                </a:solidFill>
              </a:rPr>
              <a:t>AtLarge</a:t>
            </a:r>
            <a:r>
              <a:rPr lang="pl-PL" sz="2400" dirty="0">
                <a:solidFill>
                  <a:schemeClr val="tx1"/>
                </a:solidFill>
              </a:rPr>
              <a:t> </a:t>
            </a:r>
            <a:r>
              <a:rPr lang="pl-PL" sz="2400" dirty="0" err="1">
                <a:solidFill>
                  <a:schemeClr val="tx1"/>
                </a:solidFill>
              </a:rPr>
              <a:t>documents</a:t>
            </a:r>
            <a:r>
              <a:rPr lang="pl-PL" sz="2400" dirty="0">
                <a:solidFill>
                  <a:schemeClr val="tx1"/>
                </a:solidFill>
              </a:rPr>
              <a:t>, </a:t>
            </a:r>
            <a:r>
              <a:rPr lang="pl-PL" sz="2400" dirty="0" err="1">
                <a:solidFill>
                  <a:schemeClr val="tx1"/>
                </a:solidFill>
              </a:rPr>
              <a:t>including</a:t>
            </a:r>
            <a:r>
              <a:rPr lang="pl-PL" sz="2400" dirty="0">
                <a:solidFill>
                  <a:schemeClr val="tx1"/>
                </a:solidFill>
              </a:rPr>
              <a:t> ALAC </a:t>
            </a:r>
            <a:r>
              <a:rPr lang="pl-PL" sz="2400" dirty="0" err="1">
                <a:solidFill>
                  <a:schemeClr val="tx1"/>
                </a:solidFill>
              </a:rPr>
              <a:t>adivce</a:t>
            </a:r>
            <a:r>
              <a:rPr lang="pl-PL" sz="2400" dirty="0">
                <a:solidFill>
                  <a:schemeClr val="tx1"/>
                </a:solidFill>
              </a:rPr>
              <a:t>. </a:t>
            </a:r>
            <a:endParaRPr lang="en-US" sz="2400" dirty="0">
              <a:solidFill>
                <a:schemeClr val="tx1"/>
              </a:solidFill>
            </a:endParaRPr>
          </a:p>
          <a:p>
            <a:pPr marL="457200" indent="-457200">
              <a:buFont typeface="+mj-lt"/>
              <a:buAutoNum type="arabicPeriod"/>
            </a:pPr>
            <a:endParaRPr lang="en-US" sz="2400" dirty="0">
              <a:solidFill>
                <a:schemeClr val="tx1"/>
              </a:solidFill>
            </a:endParaRPr>
          </a:p>
        </p:txBody>
      </p:sp>
    </p:spTree>
    <p:extLst>
      <p:ext uri="{BB962C8B-B14F-4D97-AF65-F5344CB8AC3E}">
        <p14:creationId xmlns:p14="http://schemas.microsoft.com/office/powerpoint/2010/main" val="2932212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B4EC3D8-407F-4CE8-882B-905A51847815}"/>
              </a:ext>
            </a:extLst>
          </p:cNvPr>
          <p:cNvSpPr>
            <a:spLocks noGrp="1"/>
          </p:cNvSpPr>
          <p:nvPr>
            <p:ph type="title"/>
          </p:nvPr>
        </p:nvSpPr>
        <p:spPr/>
        <p:txBody>
          <a:bodyPr/>
          <a:lstStyle/>
          <a:p>
            <a:r>
              <a:rPr lang="pl-PL" dirty="0" err="1"/>
              <a:t>Thank</a:t>
            </a:r>
            <a:r>
              <a:rPr lang="pl-PL" dirty="0"/>
              <a:t> </a:t>
            </a:r>
            <a:r>
              <a:rPr lang="pl-PL" dirty="0" err="1"/>
              <a:t>you</a:t>
            </a:r>
            <a:r>
              <a:rPr lang="pl-PL" dirty="0"/>
              <a:t> </a:t>
            </a:r>
          </a:p>
        </p:txBody>
      </p:sp>
      <p:sp>
        <p:nvSpPr>
          <p:cNvPr id="6" name="Symbol zastępczy tekstu 5">
            <a:extLst>
              <a:ext uri="{FF2B5EF4-FFF2-40B4-BE49-F238E27FC236}">
                <a16:creationId xmlns:a16="http://schemas.microsoft.com/office/drawing/2014/main" id="{4D7D7B01-0D51-4D98-9A5F-E8FDE095DEE2}"/>
              </a:ext>
            </a:extLst>
          </p:cNvPr>
          <p:cNvSpPr>
            <a:spLocks noGrp="1"/>
          </p:cNvSpPr>
          <p:nvPr>
            <p:ph type="body" sz="quarter" idx="13"/>
          </p:nvPr>
        </p:nvSpPr>
        <p:spPr/>
        <p:txBody>
          <a:bodyPr/>
          <a:lstStyle/>
          <a:p>
            <a:r>
              <a:rPr lang="pl-PL" dirty="0"/>
              <a:t>Happy to </a:t>
            </a:r>
            <a:r>
              <a:rPr lang="pl-PL" dirty="0" err="1"/>
              <a:t>answer</a:t>
            </a:r>
            <a:r>
              <a:rPr lang="pl-PL" dirty="0"/>
              <a:t> </a:t>
            </a:r>
            <a:r>
              <a:rPr lang="pl-PL" dirty="0" err="1"/>
              <a:t>questions</a:t>
            </a:r>
            <a:r>
              <a:rPr lang="pl-PL" dirty="0"/>
              <a:t> / </a:t>
            </a:r>
            <a:r>
              <a:rPr lang="pl-PL" dirty="0" err="1"/>
              <a:t>hear</a:t>
            </a:r>
            <a:r>
              <a:rPr lang="pl-PL" dirty="0"/>
              <a:t> </a:t>
            </a:r>
            <a:r>
              <a:rPr lang="pl-PL" dirty="0" err="1"/>
              <a:t>comments</a:t>
            </a:r>
            <a:r>
              <a:rPr lang="pl-PL" dirty="0"/>
              <a:t> </a:t>
            </a:r>
          </a:p>
        </p:txBody>
      </p:sp>
    </p:spTree>
    <p:extLst>
      <p:ext uri="{BB962C8B-B14F-4D97-AF65-F5344CB8AC3E}">
        <p14:creationId xmlns:p14="http://schemas.microsoft.com/office/powerpoint/2010/main" val="3075407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pl-PL" sz="2000" b="0" dirty="0" err="1"/>
              <a:t>Bottom-up</a:t>
            </a:r>
            <a:r>
              <a:rPr lang="pl-PL" sz="2000" b="0" dirty="0"/>
              <a:t>: ICANN63 </a:t>
            </a:r>
            <a:r>
              <a:rPr lang="pl-PL" sz="2000" b="0" dirty="0" err="1"/>
              <a:t>regional</a:t>
            </a:r>
            <a:r>
              <a:rPr lang="pl-PL" sz="2000" b="0" dirty="0"/>
              <a:t> hot </a:t>
            </a:r>
            <a:r>
              <a:rPr lang="pl-PL" sz="2000" b="0" dirty="0" err="1"/>
              <a:t>topics</a:t>
            </a:r>
            <a:r>
              <a:rPr lang="pl-PL" sz="2000" b="0" dirty="0"/>
              <a:t> matrix </a:t>
            </a:r>
            <a:r>
              <a:rPr lang="pl-PL" sz="1400" b="0" dirty="0"/>
              <a:t>(by </a:t>
            </a:r>
            <a:r>
              <a:rPr lang="pl-PL" sz="1400" b="0" dirty="0" err="1"/>
              <a:t>Glenn</a:t>
            </a:r>
            <a:r>
              <a:rPr lang="pl-PL" sz="1400" b="0" dirty="0"/>
              <a:t> </a:t>
            </a:r>
            <a:r>
              <a:rPr lang="pl-PL" sz="1400" b="0" dirty="0" err="1"/>
              <a:t>McKnight</a:t>
            </a:r>
            <a:r>
              <a:rPr lang="pl-PL" sz="1400" b="0" dirty="0"/>
              <a:t>)</a:t>
            </a:r>
            <a:endParaRPr lang="en-US" sz="2000" dirty="0"/>
          </a:p>
        </p:txBody>
      </p:sp>
      <p:graphicFrame>
        <p:nvGraphicFramePr>
          <p:cNvPr id="6" name="Symbol zastępczy zawartości 5">
            <a:extLst>
              <a:ext uri="{FF2B5EF4-FFF2-40B4-BE49-F238E27FC236}">
                <a16:creationId xmlns:a16="http://schemas.microsoft.com/office/drawing/2014/main" id="{CB6D3E4D-709A-429C-8486-397C97F8D3EB}"/>
              </a:ext>
            </a:extLst>
          </p:cNvPr>
          <p:cNvGraphicFramePr>
            <a:graphicFrameLocks noGrp="1"/>
          </p:cNvGraphicFramePr>
          <p:nvPr>
            <p:ph sz="quarter" idx="10"/>
            <p:extLst>
              <p:ext uri="{D42A27DB-BD31-4B8C-83A1-F6EECF244321}">
                <p14:modId xmlns:p14="http://schemas.microsoft.com/office/powerpoint/2010/main" val="1245833613"/>
              </p:ext>
            </p:extLst>
          </p:nvPr>
        </p:nvGraphicFramePr>
        <p:xfrm>
          <a:off x="0" y="527808"/>
          <a:ext cx="9144000" cy="6152898"/>
        </p:xfrm>
        <a:graphic>
          <a:graphicData uri="http://schemas.openxmlformats.org/drawingml/2006/table">
            <a:tbl>
              <a:tblPr firstRow="1" firstCol="1" bandRow="1">
                <a:tableStyleId>{5C22544A-7EE6-4342-B048-85BDC9FD1C3A}</a:tableStyleId>
              </a:tblPr>
              <a:tblGrid>
                <a:gridCol w="3685308">
                  <a:extLst>
                    <a:ext uri="{9D8B030D-6E8A-4147-A177-3AD203B41FA5}">
                      <a16:colId xmlns:a16="http://schemas.microsoft.com/office/drawing/2014/main" val="717286014"/>
                    </a:ext>
                  </a:extLst>
                </a:gridCol>
                <a:gridCol w="942109">
                  <a:extLst>
                    <a:ext uri="{9D8B030D-6E8A-4147-A177-3AD203B41FA5}">
                      <a16:colId xmlns:a16="http://schemas.microsoft.com/office/drawing/2014/main" val="3672331435"/>
                    </a:ext>
                  </a:extLst>
                </a:gridCol>
                <a:gridCol w="651164">
                  <a:extLst>
                    <a:ext uri="{9D8B030D-6E8A-4147-A177-3AD203B41FA5}">
                      <a16:colId xmlns:a16="http://schemas.microsoft.com/office/drawing/2014/main" val="1872584901"/>
                    </a:ext>
                  </a:extLst>
                </a:gridCol>
                <a:gridCol w="1281875">
                  <a:extLst>
                    <a:ext uri="{9D8B030D-6E8A-4147-A177-3AD203B41FA5}">
                      <a16:colId xmlns:a16="http://schemas.microsoft.com/office/drawing/2014/main" val="1272024402"/>
                    </a:ext>
                  </a:extLst>
                </a:gridCol>
                <a:gridCol w="754743">
                  <a:extLst>
                    <a:ext uri="{9D8B030D-6E8A-4147-A177-3AD203B41FA5}">
                      <a16:colId xmlns:a16="http://schemas.microsoft.com/office/drawing/2014/main" val="3243534448"/>
                    </a:ext>
                  </a:extLst>
                </a:gridCol>
                <a:gridCol w="720436">
                  <a:extLst>
                    <a:ext uri="{9D8B030D-6E8A-4147-A177-3AD203B41FA5}">
                      <a16:colId xmlns:a16="http://schemas.microsoft.com/office/drawing/2014/main" val="2186823718"/>
                    </a:ext>
                  </a:extLst>
                </a:gridCol>
                <a:gridCol w="1108365">
                  <a:extLst>
                    <a:ext uri="{9D8B030D-6E8A-4147-A177-3AD203B41FA5}">
                      <a16:colId xmlns:a16="http://schemas.microsoft.com/office/drawing/2014/main" val="2070751435"/>
                    </a:ext>
                  </a:extLst>
                </a:gridCol>
              </a:tblGrid>
              <a:tr h="392377">
                <a:tc>
                  <a:txBody>
                    <a:bodyPr/>
                    <a:lstStyle/>
                    <a:p>
                      <a:pPr>
                        <a:lnSpc>
                          <a:spcPct val="107000"/>
                        </a:lnSpc>
                      </a:pPr>
                      <a:endParaRPr lang="pl-PL" sz="700" dirty="0">
                        <a:effectLst/>
                        <a:latin typeface="Calibri" panose="020F0502020204030204" pitchFamily="34" charset="0"/>
                      </a:endParaRPr>
                    </a:p>
                  </a:txBody>
                  <a:tcPr marL="40300" marR="40300" marT="40300" marB="40300"/>
                </a:tc>
                <a:tc>
                  <a:txBody>
                    <a:bodyPr/>
                    <a:lstStyle/>
                    <a:p>
                      <a:pPr algn="ctr">
                        <a:lnSpc>
                          <a:spcPct val="107000"/>
                        </a:lnSpc>
                        <a:spcAft>
                          <a:spcPts val="0"/>
                        </a:spcAft>
                      </a:pPr>
                      <a:r>
                        <a:rPr lang="pl-PL" sz="1050" dirty="0">
                          <a:effectLst/>
                        </a:rPr>
                        <a:t>AFRALO</a:t>
                      </a:r>
                      <a:endParaRPr lang="pl-PL"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050">
                          <a:effectLst/>
                        </a:rPr>
                        <a:t>APRALO</a:t>
                      </a:r>
                      <a:endParaRPr lang="pl-PL" sz="105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050">
                          <a:effectLst/>
                        </a:rPr>
                        <a:t>EURALO</a:t>
                      </a:r>
                      <a:endParaRPr lang="pl-PL" sz="105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050">
                          <a:effectLst/>
                        </a:rPr>
                        <a:t>LACRALO</a:t>
                      </a:r>
                      <a:endParaRPr lang="pl-PL" sz="105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050">
                          <a:effectLst/>
                        </a:rPr>
                        <a:t>NARALO</a:t>
                      </a:r>
                      <a:endParaRPr lang="pl-PL" sz="105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r">
                        <a:lnSpc>
                          <a:spcPct val="107000"/>
                        </a:lnSpc>
                        <a:spcAft>
                          <a:spcPts val="0"/>
                        </a:spcAft>
                      </a:pPr>
                      <a:r>
                        <a:rPr lang="pl-PL" sz="1400" dirty="0" err="1">
                          <a:effectLst/>
                          <a:latin typeface="Calibri" panose="020F0502020204030204" pitchFamily="34" charset="0"/>
                          <a:ea typeface="Calibri" panose="020F0502020204030204" pitchFamily="34" charset="0"/>
                          <a:cs typeface="Times New Roman" panose="02020603050405020304" pitchFamily="18" charset="0"/>
                        </a:rPr>
                        <a:t>total</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solidFill>
                      <a:srgbClr val="DEDEDE"/>
                    </a:solidFill>
                  </a:tcPr>
                </a:tc>
                <a:extLst>
                  <a:ext uri="{0D108BD9-81ED-4DB2-BD59-A6C34878D82A}">
                    <a16:rowId xmlns:a16="http://schemas.microsoft.com/office/drawing/2014/main" val="2175241222"/>
                  </a:ext>
                </a:extLst>
              </a:tr>
              <a:tr h="286527">
                <a:tc>
                  <a:txBody>
                    <a:bodyPr/>
                    <a:lstStyle/>
                    <a:p>
                      <a:pPr>
                        <a:lnSpc>
                          <a:spcPct val="107000"/>
                        </a:lnSpc>
                        <a:spcAft>
                          <a:spcPts val="0"/>
                        </a:spcAft>
                      </a:pPr>
                      <a:r>
                        <a:rPr lang="pl-PL" sz="1200" dirty="0">
                          <a:effectLst/>
                        </a:rPr>
                        <a:t>TRANSPARENCY AND ACCOUNTABILITY</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ea typeface="Calibri" panose="020F0502020204030204" pitchFamily="34" charset="0"/>
                          <a:cs typeface="Times New Roman" panose="02020603050405020304" pitchFamily="18" charset="0"/>
                        </a:rPr>
                        <a:t>X</a:t>
                      </a:r>
                    </a:p>
                  </a:txBody>
                  <a:tcPr marL="40300" marR="40300" marT="40300" marB="40300"/>
                </a:tc>
                <a:tc>
                  <a:txBody>
                    <a:bodyPr/>
                    <a:lstStyle/>
                    <a:p>
                      <a:pPr algn="ctr">
                        <a:lnSpc>
                          <a:spcPct val="107000"/>
                        </a:lnSpc>
                        <a:spcAft>
                          <a:spcPts val="0"/>
                        </a:spcAft>
                      </a:pPr>
                      <a:r>
                        <a:rPr lang="pl-PL" sz="1400" dirty="0">
                          <a:effectLst/>
                          <a:latin typeface="+mj-lt"/>
                        </a:rPr>
                        <a:t>X </a:t>
                      </a:r>
                      <a:r>
                        <a:rPr lang="pl-PL" sz="1100" dirty="0">
                          <a:effectLst/>
                          <a:latin typeface="+mj-lt"/>
                        </a:rPr>
                        <a:t>(</a:t>
                      </a:r>
                      <a:r>
                        <a:rPr lang="pl-PL" sz="1100" dirty="0" err="1">
                          <a:effectLst/>
                          <a:latin typeface="+mj-lt"/>
                        </a:rPr>
                        <a:t>rule</a:t>
                      </a:r>
                      <a:r>
                        <a:rPr lang="pl-PL" sz="1100" dirty="0">
                          <a:effectLst/>
                          <a:latin typeface="+mj-lt"/>
                        </a:rPr>
                        <a:t> of law)</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r>
                        <a:rPr lang="pl-PL" sz="1400" dirty="0">
                          <a:effectLst/>
                          <a:latin typeface="Calibri" panose="020F0502020204030204" pitchFamily="34" charset="0"/>
                        </a:rPr>
                        <a:t>4</a:t>
                      </a:r>
                    </a:p>
                  </a:txBody>
                  <a:tcPr marL="40300" marR="40300" marT="40300" marB="40300">
                    <a:solidFill>
                      <a:srgbClr val="DEDEDE"/>
                    </a:solidFill>
                  </a:tcPr>
                </a:tc>
                <a:extLst>
                  <a:ext uri="{0D108BD9-81ED-4DB2-BD59-A6C34878D82A}">
                    <a16:rowId xmlns:a16="http://schemas.microsoft.com/office/drawing/2014/main" val="1624960702"/>
                  </a:ext>
                </a:extLst>
              </a:tr>
              <a:tr h="286527">
                <a:tc>
                  <a:txBody>
                    <a:bodyPr/>
                    <a:lstStyle/>
                    <a:p>
                      <a:pPr>
                        <a:lnSpc>
                          <a:spcPct val="107000"/>
                        </a:lnSpc>
                        <a:spcAft>
                          <a:spcPts val="0"/>
                        </a:spcAft>
                      </a:pPr>
                      <a:r>
                        <a:rPr lang="pl-PL" sz="1200" dirty="0">
                          <a:effectLst/>
                        </a:rPr>
                        <a:t>CYBERSECURITY</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3</a:t>
                      </a:r>
                    </a:p>
                  </a:txBody>
                  <a:tcPr marL="40300" marR="40300" marT="40300" marB="40300">
                    <a:solidFill>
                      <a:srgbClr val="DEDEDE"/>
                    </a:solidFill>
                  </a:tcPr>
                </a:tc>
                <a:extLst>
                  <a:ext uri="{0D108BD9-81ED-4DB2-BD59-A6C34878D82A}">
                    <a16:rowId xmlns:a16="http://schemas.microsoft.com/office/drawing/2014/main" val="2537254939"/>
                  </a:ext>
                </a:extLst>
              </a:tr>
              <a:tr h="286527">
                <a:tc>
                  <a:txBody>
                    <a:bodyPr/>
                    <a:lstStyle/>
                    <a:p>
                      <a:pPr>
                        <a:lnSpc>
                          <a:spcPct val="107000"/>
                        </a:lnSpc>
                        <a:spcAft>
                          <a:spcPts val="0"/>
                        </a:spcAft>
                      </a:pPr>
                      <a:r>
                        <a:rPr lang="pl-PL" sz="1200" dirty="0">
                          <a:effectLst/>
                        </a:rPr>
                        <a:t>INTERNET ACCESS</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40300" marR="40300" marT="40300" marB="40300">
                    <a:solidFill>
                      <a:srgbClr val="DEDEDE"/>
                    </a:solidFill>
                  </a:tcPr>
                </a:tc>
                <a:extLst>
                  <a:ext uri="{0D108BD9-81ED-4DB2-BD59-A6C34878D82A}">
                    <a16:rowId xmlns:a16="http://schemas.microsoft.com/office/drawing/2014/main" val="3509212704"/>
                  </a:ext>
                </a:extLst>
              </a:tr>
              <a:tr h="286527">
                <a:tc>
                  <a:txBody>
                    <a:bodyPr/>
                    <a:lstStyle/>
                    <a:p>
                      <a:pPr>
                        <a:lnSpc>
                          <a:spcPct val="107000"/>
                        </a:lnSpc>
                        <a:spcAft>
                          <a:spcPts val="0"/>
                        </a:spcAft>
                      </a:pPr>
                      <a:r>
                        <a:rPr lang="pl-PL" sz="1200" dirty="0">
                          <a:effectLst/>
                        </a:rPr>
                        <a:t>DIGITAL LITERACY</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40300" marR="40300" marT="40300" marB="40300">
                    <a:solidFill>
                      <a:srgbClr val="DEDEDE"/>
                    </a:solidFill>
                  </a:tcPr>
                </a:tc>
                <a:extLst>
                  <a:ext uri="{0D108BD9-81ED-4DB2-BD59-A6C34878D82A}">
                    <a16:rowId xmlns:a16="http://schemas.microsoft.com/office/drawing/2014/main" val="200351035"/>
                  </a:ext>
                </a:extLst>
              </a:tr>
              <a:tr h="286527">
                <a:tc>
                  <a:txBody>
                    <a:bodyPr/>
                    <a:lstStyle/>
                    <a:p>
                      <a:pPr>
                        <a:lnSpc>
                          <a:spcPct val="107000"/>
                        </a:lnSpc>
                        <a:spcAft>
                          <a:spcPts val="0"/>
                        </a:spcAft>
                      </a:pPr>
                      <a:r>
                        <a:rPr lang="pl-PL" sz="1200" dirty="0">
                          <a:effectLst/>
                        </a:rPr>
                        <a:t>NET NEUTRALITY</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40300" marR="40300" marT="40300" marB="40300">
                    <a:solidFill>
                      <a:srgbClr val="DEDEDE"/>
                    </a:solidFill>
                  </a:tcPr>
                </a:tc>
                <a:extLst>
                  <a:ext uri="{0D108BD9-81ED-4DB2-BD59-A6C34878D82A}">
                    <a16:rowId xmlns:a16="http://schemas.microsoft.com/office/drawing/2014/main" val="3742932689"/>
                  </a:ext>
                </a:extLst>
              </a:tr>
              <a:tr h="286527">
                <a:tc>
                  <a:txBody>
                    <a:bodyPr/>
                    <a:lstStyle/>
                    <a:p>
                      <a:pPr>
                        <a:lnSpc>
                          <a:spcPct val="107000"/>
                        </a:lnSpc>
                        <a:spcAft>
                          <a:spcPts val="0"/>
                        </a:spcAft>
                      </a:pPr>
                      <a:r>
                        <a:rPr lang="pl-PL" sz="1200" dirty="0">
                          <a:effectLst/>
                        </a:rPr>
                        <a:t>CONSUMER TRUST</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40300" marR="40300" marT="40300" marB="40300">
                    <a:solidFill>
                      <a:srgbClr val="DEDEDE"/>
                    </a:solidFill>
                  </a:tcPr>
                </a:tc>
                <a:extLst>
                  <a:ext uri="{0D108BD9-81ED-4DB2-BD59-A6C34878D82A}">
                    <a16:rowId xmlns:a16="http://schemas.microsoft.com/office/drawing/2014/main" val="3570416080"/>
                  </a:ext>
                </a:extLst>
              </a:tr>
              <a:tr h="286527">
                <a:tc>
                  <a:txBody>
                    <a:bodyPr/>
                    <a:lstStyle/>
                    <a:p>
                      <a:pPr>
                        <a:lnSpc>
                          <a:spcPct val="107000"/>
                        </a:lnSpc>
                        <a:spcAft>
                          <a:spcPts val="0"/>
                        </a:spcAft>
                      </a:pPr>
                      <a:r>
                        <a:rPr lang="pl-PL" sz="1200" dirty="0">
                          <a:effectLst/>
                        </a:rPr>
                        <a:t>SURVELLIENCE</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40300" marR="40300" marT="40300" marB="40300">
                    <a:solidFill>
                      <a:srgbClr val="DEDEDE"/>
                    </a:solidFill>
                  </a:tcPr>
                </a:tc>
                <a:extLst>
                  <a:ext uri="{0D108BD9-81ED-4DB2-BD59-A6C34878D82A}">
                    <a16:rowId xmlns:a16="http://schemas.microsoft.com/office/drawing/2014/main" val="308488318"/>
                  </a:ext>
                </a:extLst>
              </a:tr>
              <a:tr h="286527">
                <a:tc>
                  <a:txBody>
                    <a:bodyPr/>
                    <a:lstStyle/>
                    <a:p>
                      <a:pPr>
                        <a:lnSpc>
                          <a:spcPct val="107000"/>
                        </a:lnSpc>
                        <a:spcAft>
                          <a:spcPts val="0"/>
                        </a:spcAft>
                      </a:pPr>
                      <a:r>
                        <a:rPr lang="en-US" sz="1200" dirty="0">
                          <a:effectLst/>
                        </a:rPr>
                        <a:t>DNSSEC</a:t>
                      </a:r>
                      <a:r>
                        <a:rPr lang="pl-PL" sz="1200" dirty="0">
                          <a:effectLst/>
                        </a:rPr>
                        <a:t> / </a:t>
                      </a:r>
                      <a:r>
                        <a:rPr lang="en-US" sz="1200" dirty="0">
                          <a:effectLst/>
                        </a:rPr>
                        <a:t>DNS SECURITY AND ABUSE</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r>
                        <a:rPr lang="pl-PL" sz="1400" dirty="0">
                          <a:effectLst/>
                          <a:latin typeface="Calibri" panose="020F0502020204030204" pitchFamily="34" charset="0"/>
                        </a:rPr>
                        <a:t>3</a:t>
                      </a:r>
                    </a:p>
                  </a:txBody>
                  <a:tcPr marL="40300" marR="40300" marT="40300" marB="40300">
                    <a:solidFill>
                      <a:srgbClr val="DEDEDE"/>
                    </a:solidFill>
                  </a:tcPr>
                </a:tc>
                <a:extLst>
                  <a:ext uri="{0D108BD9-81ED-4DB2-BD59-A6C34878D82A}">
                    <a16:rowId xmlns:a16="http://schemas.microsoft.com/office/drawing/2014/main" val="1778379243"/>
                  </a:ext>
                </a:extLst>
              </a:tr>
              <a:tr h="286527">
                <a:tc>
                  <a:txBody>
                    <a:bodyPr/>
                    <a:lstStyle/>
                    <a:p>
                      <a:pPr>
                        <a:lnSpc>
                          <a:spcPct val="107000"/>
                        </a:lnSpc>
                        <a:spcAft>
                          <a:spcPts val="0"/>
                        </a:spcAft>
                      </a:pPr>
                      <a:r>
                        <a:rPr lang="pl-PL" sz="1200" dirty="0">
                          <a:effectLst/>
                        </a:rPr>
                        <a:t>IDN </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r>
                        <a:rPr lang="pl-PL" sz="1400" dirty="0">
                          <a:effectLst/>
                          <a:latin typeface="Calibri" panose="020F0502020204030204" pitchFamily="34" charset="0"/>
                        </a:rPr>
                        <a:t>3</a:t>
                      </a:r>
                    </a:p>
                  </a:txBody>
                  <a:tcPr marL="40300" marR="40300" marT="40300" marB="40300">
                    <a:solidFill>
                      <a:srgbClr val="DEDEDE"/>
                    </a:solidFill>
                  </a:tcPr>
                </a:tc>
                <a:extLst>
                  <a:ext uri="{0D108BD9-81ED-4DB2-BD59-A6C34878D82A}">
                    <a16:rowId xmlns:a16="http://schemas.microsoft.com/office/drawing/2014/main" val="3205562139"/>
                  </a:ext>
                </a:extLst>
              </a:tr>
              <a:tr h="286527">
                <a:tc>
                  <a:txBody>
                    <a:bodyPr/>
                    <a:lstStyle/>
                    <a:p>
                      <a:pPr>
                        <a:lnSpc>
                          <a:spcPct val="107000"/>
                        </a:lnSpc>
                        <a:spcAft>
                          <a:spcPts val="0"/>
                        </a:spcAft>
                      </a:pPr>
                      <a:r>
                        <a:rPr lang="pl-PL" sz="1200" dirty="0">
                          <a:effectLst/>
                        </a:rPr>
                        <a:t>HUMAN RIGHTS</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r>
                        <a:rPr lang="pl-PL" sz="1400" dirty="0">
                          <a:effectLst/>
                          <a:latin typeface="Calibri" panose="020F0502020204030204" pitchFamily="34" charset="0"/>
                        </a:rPr>
                        <a:t>3</a:t>
                      </a:r>
                    </a:p>
                  </a:txBody>
                  <a:tcPr marL="40300" marR="40300" marT="40300" marB="40300">
                    <a:solidFill>
                      <a:srgbClr val="DEDEDE"/>
                    </a:solidFill>
                  </a:tcPr>
                </a:tc>
                <a:extLst>
                  <a:ext uri="{0D108BD9-81ED-4DB2-BD59-A6C34878D82A}">
                    <a16:rowId xmlns:a16="http://schemas.microsoft.com/office/drawing/2014/main" val="1030289428"/>
                  </a:ext>
                </a:extLst>
              </a:tr>
              <a:tr h="286527">
                <a:tc>
                  <a:txBody>
                    <a:bodyPr/>
                    <a:lstStyle/>
                    <a:p>
                      <a:pPr>
                        <a:lnSpc>
                          <a:spcPct val="107000"/>
                        </a:lnSpc>
                        <a:spcAft>
                          <a:spcPts val="0"/>
                        </a:spcAft>
                      </a:pPr>
                      <a:r>
                        <a:rPr lang="pl-PL" sz="1200" dirty="0">
                          <a:effectLst/>
                        </a:rPr>
                        <a:t>PRIVACY &amp; GDPR</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5</a:t>
                      </a:r>
                    </a:p>
                  </a:txBody>
                  <a:tcPr marL="40300" marR="40300" marT="40300" marB="40300">
                    <a:solidFill>
                      <a:srgbClr val="DEDEDE"/>
                    </a:solidFill>
                  </a:tcPr>
                </a:tc>
                <a:extLst>
                  <a:ext uri="{0D108BD9-81ED-4DB2-BD59-A6C34878D82A}">
                    <a16:rowId xmlns:a16="http://schemas.microsoft.com/office/drawing/2014/main" val="2032350987"/>
                  </a:ext>
                </a:extLst>
              </a:tr>
              <a:tr h="286527">
                <a:tc>
                  <a:txBody>
                    <a:bodyPr/>
                    <a:lstStyle/>
                    <a:p>
                      <a:pPr>
                        <a:lnSpc>
                          <a:spcPct val="107000"/>
                        </a:lnSpc>
                        <a:spcAft>
                          <a:spcPts val="0"/>
                        </a:spcAft>
                      </a:pPr>
                      <a:r>
                        <a:rPr lang="pl-PL" sz="1200" dirty="0">
                          <a:effectLst/>
                        </a:rPr>
                        <a:t>NEW GTLD’S</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r>
                        <a:rPr lang="pl-PL" sz="1400" dirty="0">
                          <a:effectLst/>
                          <a:latin typeface="Calibri" panose="020F0502020204030204" pitchFamily="34" charset="0"/>
                        </a:rPr>
                        <a:t>3</a:t>
                      </a:r>
                    </a:p>
                  </a:txBody>
                  <a:tcPr marL="40300" marR="40300" marT="40300" marB="40300">
                    <a:solidFill>
                      <a:srgbClr val="DEDEDE"/>
                    </a:solidFill>
                  </a:tcPr>
                </a:tc>
                <a:extLst>
                  <a:ext uri="{0D108BD9-81ED-4DB2-BD59-A6C34878D82A}">
                    <a16:rowId xmlns:a16="http://schemas.microsoft.com/office/drawing/2014/main" val="3714159353"/>
                  </a:ext>
                </a:extLst>
              </a:tr>
              <a:tr h="286527">
                <a:tc>
                  <a:txBody>
                    <a:bodyPr/>
                    <a:lstStyle/>
                    <a:p>
                      <a:pPr>
                        <a:lnSpc>
                          <a:spcPct val="107000"/>
                        </a:lnSpc>
                        <a:spcAft>
                          <a:spcPts val="0"/>
                        </a:spcAft>
                      </a:pPr>
                      <a:r>
                        <a:rPr lang="pl-PL" sz="1200" dirty="0">
                          <a:effectLst/>
                        </a:rPr>
                        <a:t>WHOIS</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r>
                        <a:rPr lang="pl-PL" sz="1400" dirty="0">
                          <a:effectLst/>
                          <a:latin typeface="Calibri" panose="020F0502020204030204" pitchFamily="34" charset="0"/>
                        </a:rPr>
                        <a:t>3</a:t>
                      </a:r>
                    </a:p>
                  </a:txBody>
                  <a:tcPr marL="40300" marR="40300" marT="40300" marB="40300">
                    <a:solidFill>
                      <a:srgbClr val="DEDEDE"/>
                    </a:solidFill>
                  </a:tcPr>
                </a:tc>
                <a:extLst>
                  <a:ext uri="{0D108BD9-81ED-4DB2-BD59-A6C34878D82A}">
                    <a16:rowId xmlns:a16="http://schemas.microsoft.com/office/drawing/2014/main" val="3920687688"/>
                  </a:ext>
                </a:extLst>
              </a:tr>
              <a:tr h="286527">
                <a:tc>
                  <a:txBody>
                    <a:bodyPr/>
                    <a:lstStyle/>
                    <a:p>
                      <a:pPr>
                        <a:lnSpc>
                          <a:spcPct val="107000"/>
                        </a:lnSpc>
                        <a:spcAft>
                          <a:spcPts val="0"/>
                        </a:spcAft>
                      </a:pPr>
                      <a:r>
                        <a:rPr lang="pl-PL" sz="1200" dirty="0">
                          <a:effectLst/>
                        </a:rPr>
                        <a:t>GENDER DIVERSITY</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r>
                        <a:rPr lang="pl-PL" sz="1400" dirty="0">
                          <a:effectLst/>
                          <a:latin typeface="Calibri" panose="020F0502020204030204" pitchFamily="34" charset="0"/>
                        </a:rPr>
                        <a:t>1</a:t>
                      </a:r>
                    </a:p>
                  </a:txBody>
                  <a:tcPr marL="40300" marR="40300" marT="40300" marB="40300">
                    <a:solidFill>
                      <a:srgbClr val="DEDEDE"/>
                    </a:solidFill>
                  </a:tcPr>
                </a:tc>
                <a:extLst>
                  <a:ext uri="{0D108BD9-81ED-4DB2-BD59-A6C34878D82A}">
                    <a16:rowId xmlns:a16="http://schemas.microsoft.com/office/drawing/2014/main" val="173463063"/>
                  </a:ext>
                </a:extLst>
              </a:tr>
              <a:tr h="341115">
                <a:tc>
                  <a:txBody>
                    <a:bodyPr/>
                    <a:lstStyle/>
                    <a:p>
                      <a:pPr>
                        <a:lnSpc>
                          <a:spcPct val="107000"/>
                        </a:lnSpc>
                        <a:spcAft>
                          <a:spcPts val="0"/>
                        </a:spcAft>
                      </a:pPr>
                      <a:r>
                        <a:rPr lang="pl-PL" sz="1200" dirty="0">
                          <a:effectLst/>
                        </a:rPr>
                        <a:t>INTERNET GOVERNANCE</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r>
                        <a:rPr lang="pl-PL" sz="1400" dirty="0">
                          <a:effectLst/>
                          <a:latin typeface="Calibri" panose="020F0502020204030204" pitchFamily="34" charset="0"/>
                        </a:rPr>
                        <a:t>3</a:t>
                      </a:r>
                    </a:p>
                  </a:txBody>
                  <a:tcPr marL="40300" marR="40300" marT="40300" marB="40300">
                    <a:solidFill>
                      <a:srgbClr val="DEDEDE"/>
                    </a:solidFill>
                  </a:tcPr>
                </a:tc>
                <a:extLst>
                  <a:ext uri="{0D108BD9-81ED-4DB2-BD59-A6C34878D82A}">
                    <a16:rowId xmlns:a16="http://schemas.microsoft.com/office/drawing/2014/main" val="1775421739"/>
                  </a:ext>
                </a:extLst>
              </a:tr>
              <a:tr h="286527">
                <a:tc>
                  <a:txBody>
                    <a:bodyPr/>
                    <a:lstStyle/>
                    <a:p>
                      <a:pPr>
                        <a:lnSpc>
                          <a:spcPct val="107000"/>
                        </a:lnSpc>
                        <a:spcAft>
                          <a:spcPts val="0"/>
                        </a:spcAft>
                      </a:pPr>
                      <a:r>
                        <a:rPr lang="pl-PL" sz="1200" dirty="0">
                          <a:effectLst/>
                        </a:rPr>
                        <a:t>CAPACITY BUILDING</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r>
                        <a:rPr lang="pl-PL" sz="1400" dirty="0">
                          <a:effectLst/>
                          <a:latin typeface="Calibri" panose="020F0502020204030204" pitchFamily="34" charset="0"/>
                        </a:rPr>
                        <a:t>2</a:t>
                      </a:r>
                    </a:p>
                  </a:txBody>
                  <a:tcPr marL="40300" marR="40300" marT="40300" marB="40300">
                    <a:solidFill>
                      <a:srgbClr val="DEDEDE"/>
                    </a:solidFill>
                  </a:tcPr>
                </a:tc>
                <a:extLst>
                  <a:ext uri="{0D108BD9-81ED-4DB2-BD59-A6C34878D82A}">
                    <a16:rowId xmlns:a16="http://schemas.microsoft.com/office/drawing/2014/main" val="3358085814"/>
                  </a:ext>
                </a:extLst>
              </a:tr>
              <a:tr h="286527">
                <a:tc>
                  <a:txBody>
                    <a:bodyPr/>
                    <a:lstStyle/>
                    <a:p>
                      <a:pPr>
                        <a:lnSpc>
                          <a:spcPct val="107000"/>
                        </a:lnSpc>
                        <a:spcAft>
                          <a:spcPts val="0"/>
                        </a:spcAft>
                      </a:pPr>
                      <a:r>
                        <a:rPr lang="pl-PL" sz="1200" dirty="0">
                          <a:effectLst/>
                        </a:rPr>
                        <a:t>JURISDICTION</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r>
                        <a:rPr lang="pl-PL" sz="1400" dirty="0">
                          <a:effectLst/>
                          <a:latin typeface="Calibri" panose="020F0502020204030204" pitchFamily="34" charset="0"/>
                        </a:rPr>
                        <a:t>1</a:t>
                      </a:r>
                    </a:p>
                  </a:txBody>
                  <a:tcPr marL="40300" marR="40300" marT="40300" marB="40300">
                    <a:solidFill>
                      <a:srgbClr val="DEDEDE"/>
                    </a:solidFill>
                  </a:tcPr>
                </a:tc>
                <a:extLst>
                  <a:ext uri="{0D108BD9-81ED-4DB2-BD59-A6C34878D82A}">
                    <a16:rowId xmlns:a16="http://schemas.microsoft.com/office/drawing/2014/main" val="833656075"/>
                  </a:ext>
                </a:extLst>
              </a:tr>
              <a:tr h="341115">
                <a:tc>
                  <a:txBody>
                    <a:bodyPr/>
                    <a:lstStyle/>
                    <a:p>
                      <a:pPr>
                        <a:lnSpc>
                          <a:spcPct val="107000"/>
                        </a:lnSpc>
                        <a:spcAft>
                          <a:spcPts val="0"/>
                        </a:spcAft>
                      </a:pPr>
                      <a:r>
                        <a:rPr lang="pl-PL" sz="1200" dirty="0">
                          <a:effectLst/>
                        </a:rPr>
                        <a:t>ACCESIBILITY AND DISCRIMINATION</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r>
                        <a:rPr lang="pl-PL" sz="1400" dirty="0">
                          <a:effectLst/>
                          <a:latin typeface="Calibri" panose="020F0502020204030204" pitchFamily="34" charset="0"/>
                        </a:rPr>
                        <a:t>1</a:t>
                      </a:r>
                    </a:p>
                  </a:txBody>
                  <a:tcPr marL="40300" marR="40300" marT="40300" marB="40300">
                    <a:solidFill>
                      <a:srgbClr val="DEDEDE"/>
                    </a:solidFill>
                  </a:tcPr>
                </a:tc>
                <a:extLst>
                  <a:ext uri="{0D108BD9-81ED-4DB2-BD59-A6C34878D82A}">
                    <a16:rowId xmlns:a16="http://schemas.microsoft.com/office/drawing/2014/main" val="2870415155"/>
                  </a:ext>
                </a:extLst>
              </a:tr>
              <a:tr h="286527">
                <a:tc>
                  <a:txBody>
                    <a:bodyPr/>
                    <a:lstStyle/>
                    <a:p>
                      <a:pPr>
                        <a:lnSpc>
                          <a:spcPct val="107000"/>
                        </a:lnSpc>
                        <a:spcAft>
                          <a:spcPts val="0"/>
                        </a:spcAft>
                      </a:pPr>
                      <a:r>
                        <a:rPr lang="pl-PL" sz="1200" dirty="0">
                          <a:effectLst/>
                        </a:rPr>
                        <a:t>PUBLIC INTEREST</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spcAft>
                          <a:spcPts val="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endParaRPr lang="pl-PL" sz="1400" dirty="0">
                        <a:effectLst/>
                        <a:latin typeface="+mj-lt"/>
                      </a:endParaRPr>
                    </a:p>
                  </a:txBody>
                  <a:tcPr marL="40300" marR="40300" marT="40300" marB="40300"/>
                </a:tc>
                <a:tc>
                  <a:txBody>
                    <a:bodyPr/>
                    <a:lstStyle/>
                    <a:p>
                      <a:pPr algn="ctr">
                        <a:lnSpc>
                          <a:spcPct val="107000"/>
                        </a:lnSpc>
                      </a:pPr>
                      <a:r>
                        <a:rPr lang="pl-PL" sz="1400" dirty="0">
                          <a:effectLst/>
                          <a:latin typeface="Calibri" panose="020F0502020204030204" pitchFamily="34" charset="0"/>
                        </a:rPr>
                        <a:t>1</a:t>
                      </a:r>
                    </a:p>
                  </a:txBody>
                  <a:tcPr marL="40300" marR="40300" marT="40300" marB="40300">
                    <a:solidFill>
                      <a:srgbClr val="DEDEDE"/>
                    </a:solidFill>
                  </a:tcPr>
                </a:tc>
                <a:extLst>
                  <a:ext uri="{0D108BD9-81ED-4DB2-BD59-A6C34878D82A}">
                    <a16:rowId xmlns:a16="http://schemas.microsoft.com/office/drawing/2014/main" val="604024028"/>
                  </a:ext>
                </a:extLst>
              </a:tr>
            </a:tbl>
          </a:graphicData>
        </a:graphic>
      </p:graphicFrame>
    </p:spTree>
    <p:extLst>
      <p:ext uri="{BB962C8B-B14F-4D97-AF65-F5344CB8AC3E}">
        <p14:creationId xmlns:p14="http://schemas.microsoft.com/office/powerpoint/2010/main" val="928687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pl-PL" sz="2000" b="0" dirty="0" err="1"/>
              <a:t>Bottom-up</a:t>
            </a:r>
            <a:r>
              <a:rPr lang="pl-PL" sz="2000" b="0" dirty="0"/>
              <a:t>: ICANN63 </a:t>
            </a:r>
            <a:r>
              <a:rPr lang="pl-PL" sz="2000" b="0" dirty="0" err="1"/>
              <a:t>regional</a:t>
            </a:r>
            <a:r>
              <a:rPr lang="pl-PL" sz="2000" b="0" dirty="0"/>
              <a:t> hot </a:t>
            </a:r>
            <a:r>
              <a:rPr lang="pl-PL" sz="2000" b="0" dirty="0" err="1"/>
              <a:t>topics</a:t>
            </a:r>
            <a:r>
              <a:rPr lang="pl-PL" sz="2000" b="0" dirty="0"/>
              <a:t> matrix </a:t>
            </a:r>
            <a:r>
              <a:rPr lang="pl-PL" sz="1400" b="0" dirty="0"/>
              <a:t>(</a:t>
            </a:r>
            <a:r>
              <a:rPr lang="pl-PL" sz="1400" b="0" dirty="0" err="1"/>
              <a:t>sorted</a:t>
            </a:r>
            <a:r>
              <a:rPr lang="pl-PL" sz="1400" b="0" dirty="0"/>
              <a:t> by </a:t>
            </a:r>
            <a:r>
              <a:rPr lang="pl-PL" sz="1400" b="0" dirty="0" err="1"/>
              <a:t>popularity</a:t>
            </a:r>
            <a:r>
              <a:rPr lang="pl-PL" sz="1400" b="0" dirty="0"/>
              <a:t> by JK)</a:t>
            </a:r>
            <a:endParaRPr lang="en-US" sz="2000" dirty="0"/>
          </a:p>
        </p:txBody>
      </p:sp>
      <p:graphicFrame>
        <p:nvGraphicFramePr>
          <p:cNvPr id="4" name="Symbol zastępczy zawartości 3">
            <a:extLst>
              <a:ext uri="{FF2B5EF4-FFF2-40B4-BE49-F238E27FC236}">
                <a16:creationId xmlns:a16="http://schemas.microsoft.com/office/drawing/2014/main" id="{4E88ED16-1D06-4DDC-A145-6D0E0E9BED50}"/>
              </a:ext>
            </a:extLst>
          </p:cNvPr>
          <p:cNvGraphicFramePr>
            <a:graphicFrameLocks noGrp="1"/>
          </p:cNvGraphicFramePr>
          <p:nvPr>
            <p:ph sz="quarter" idx="10"/>
            <p:extLst>
              <p:ext uri="{D42A27DB-BD31-4B8C-83A1-F6EECF244321}">
                <p14:modId xmlns:p14="http://schemas.microsoft.com/office/powerpoint/2010/main" val="2342040971"/>
              </p:ext>
            </p:extLst>
          </p:nvPr>
        </p:nvGraphicFramePr>
        <p:xfrm>
          <a:off x="0" y="628194"/>
          <a:ext cx="9144000" cy="5990319"/>
        </p:xfrm>
        <a:graphic>
          <a:graphicData uri="http://schemas.openxmlformats.org/drawingml/2006/table">
            <a:tbl>
              <a:tblPr firstRow="1" firstCol="1" bandRow="1">
                <a:tableStyleId>{5C22544A-7EE6-4342-B048-85BDC9FD1C3A}</a:tableStyleId>
              </a:tblPr>
              <a:tblGrid>
                <a:gridCol w="3688122">
                  <a:extLst>
                    <a:ext uri="{9D8B030D-6E8A-4147-A177-3AD203B41FA5}">
                      <a16:colId xmlns:a16="http://schemas.microsoft.com/office/drawing/2014/main" val="270741820"/>
                    </a:ext>
                  </a:extLst>
                </a:gridCol>
                <a:gridCol w="941107">
                  <a:extLst>
                    <a:ext uri="{9D8B030D-6E8A-4147-A177-3AD203B41FA5}">
                      <a16:colId xmlns:a16="http://schemas.microsoft.com/office/drawing/2014/main" val="4254476571"/>
                    </a:ext>
                  </a:extLst>
                </a:gridCol>
                <a:gridCol w="929742">
                  <a:extLst>
                    <a:ext uri="{9D8B030D-6E8A-4147-A177-3AD203B41FA5}">
                      <a16:colId xmlns:a16="http://schemas.microsoft.com/office/drawing/2014/main" val="3214168073"/>
                    </a:ext>
                  </a:extLst>
                </a:gridCol>
                <a:gridCol w="1003343">
                  <a:extLst>
                    <a:ext uri="{9D8B030D-6E8A-4147-A177-3AD203B41FA5}">
                      <a16:colId xmlns:a16="http://schemas.microsoft.com/office/drawing/2014/main" val="3760392614"/>
                    </a:ext>
                  </a:extLst>
                </a:gridCol>
                <a:gridCol w="1028657">
                  <a:extLst>
                    <a:ext uri="{9D8B030D-6E8A-4147-A177-3AD203B41FA5}">
                      <a16:colId xmlns:a16="http://schemas.microsoft.com/office/drawing/2014/main" val="1136978930"/>
                    </a:ext>
                  </a:extLst>
                </a:gridCol>
                <a:gridCol w="885372">
                  <a:extLst>
                    <a:ext uri="{9D8B030D-6E8A-4147-A177-3AD203B41FA5}">
                      <a16:colId xmlns:a16="http://schemas.microsoft.com/office/drawing/2014/main" val="340883848"/>
                    </a:ext>
                  </a:extLst>
                </a:gridCol>
                <a:gridCol w="667657">
                  <a:extLst>
                    <a:ext uri="{9D8B030D-6E8A-4147-A177-3AD203B41FA5}">
                      <a16:colId xmlns:a16="http://schemas.microsoft.com/office/drawing/2014/main" val="3684252964"/>
                    </a:ext>
                  </a:extLst>
                </a:gridCol>
              </a:tblGrid>
              <a:tr h="395556">
                <a:tc>
                  <a:txBody>
                    <a:bodyPr/>
                    <a:lstStyle/>
                    <a:p>
                      <a:pPr>
                        <a:lnSpc>
                          <a:spcPct val="107000"/>
                        </a:lnSpc>
                      </a:pPr>
                      <a:endParaRPr lang="pl-PL" sz="1400" dirty="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AFRALO</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APRALO</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EURALO</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dirty="0">
                          <a:effectLst/>
                          <a:latin typeface="+mj-lt"/>
                        </a:rPr>
                        <a:t>LACRALO</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dirty="0">
                          <a:effectLst/>
                          <a:latin typeface="+mj-lt"/>
                        </a:rPr>
                        <a:t>NARALO</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dirty="0" err="1">
                          <a:effectLst/>
                          <a:latin typeface="+mj-lt"/>
                        </a:rPr>
                        <a:t>total</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3667264998"/>
                  </a:ext>
                </a:extLst>
              </a:tr>
              <a:tr h="288667">
                <a:tc>
                  <a:txBody>
                    <a:bodyPr/>
                    <a:lstStyle/>
                    <a:p>
                      <a:pPr>
                        <a:lnSpc>
                          <a:spcPct val="107000"/>
                        </a:lnSpc>
                        <a:spcAft>
                          <a:spcPts val="800"/>
                        </a:spcAft>
                      </a:pPr>
                      <a:r>
                        <a:rPr lang="pl-PL" sz="1400" dirty="0">
                          <a:effectLst/>
                          <a:latin typeface="+mj-lt"/>
                        </a:rPr>
                        <a:t>PRIVACY &amp; GDPR</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dirty="0">
                          <a:effectLst/>
                          <a:latin typeface="+mj-lt"/>
                        </a:rPr>
                        <a:t>5</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491008312"/>
                  </a:ext>
                </a:extLst>
              </a:tr>
              <a:tr h="288667">
                <a:tc>
                  <a:txBody>
                    <a:bodyPr/>
                    <a:lstStyle/>
                    <a:p>
                      <a:pPr>
                        <a:lnSpc>
                          <a:spcPct val="107000"/>
                        </a:lnSpc>
                        <a:spcAft>
                          <a:spcPts val="800"/>
                        </a:spcAft>
                      </a:pPr>
                      <a:r>
                        <a:rPr lang="pl-PL" sz="1400" dirty="0">
                          <a:effectLst/>
                          <a:latin typeface="+mj-lt"/>
                        </a:rPr>
                        <a:t>TRANSPARENCY AND ACCOUNTABILITY</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dirty="0">
                          <a:effectLst/>
                          <a:latin typeface="+mj-lt"/>
                        </a:rPr>
                        <a:t>X </a:t>
                      </a:r>
                      <a:r>
                        <a:rPr lang="pl-PL" sz="1100" dirty="0">
                          <a:effectLst/>
                          <a:latin typeface="+mj-lt"/>
                        </a:rPr>
                        <a:t>(</a:t>
                      </a:r>
                      <a:r>
                        <a:rPr lang="pl-PL" sz="1100" dirty="0" err="1">
                          <a:effectLst/>
                          <a:latin typeface="+mj-lt"/>
                        </a:rPr>
                        <a:t>rule</a:t>
                      </a:r>
                      <a:r>
                        <a:rPr lang="pl-PL" sz="1100" dirty="0">
                          <a:effectLst/>
                          <a:latin typeface="+mj-lt"/>
                        </a:rPr>
                        <a:t> of law)</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dirty="0">
                          <a:effectLst/>
                          <a:latin typeface="+mj-lt"/>
                        </a:rPr>
                        <a:t>4</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150163727"/>
                  </a:ext>
                </a:extLst>
              </a:tr>
              <a:tr h="288667">
                <a:tc>
                  <a:txBody>
                    <a:bodyPr/>
                    <a:lstStyle/>
                    <a:p>
                      <a:pPr>
                        <a:lnSpc>
                          <a:spcPct val="107000"/>
                        </a:lnSpc>
                        <a:spcAft>
                          <a:spcPts val="800"/>
                        </a:spcAft>
                      </a:pPr>
                      <a:r>
                        <a:rPr lang="pl-PL" sz="1400" dirty="0">
                          <a:effectLst/>
                          <a:latin typeface="+mj-lt"/>
                        </a:rPr>
                        <a:t>CYBERSECURITY</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dirty="0">
                          <a:effectLst/>
                          <a:latin typeface="+mj-lt"/>
                        </a:rPr>
                        <a:t>3</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959558794"/>
                  </a:ext>
                </a:extLst>
              </a:tr>
              <a:tr h="288667">
                <a:tc>
                  <a:txBody>
                    <a:bodyPr/>
                    <a:lstStyle/>
                    <a:p>
                      <a:pPr>
                        <a:lnSpc>
                          <a:spcPct val="107000"/>
                        </a:lnSpc>
                        <a:spcAft>
                          <a:spcPts val="800"/>
                        </a:spcAft>
                      </a:pPr>
                      <a:r>
                        <a:rPr lang="en-US" sz="1400" dirty="0">
                          <a:effectLst/>
                          <a:latin typeface="+mj-lt"/>
                        </a:rPr>
                        <a:t>DNSSEC / DNS SECURITY AND ABUSE</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dirty="0">
                          <a:effectLst/>
                          <a:latin typeface="+mj-lt"/>
                        </a:rPr>
                        <a:t>3</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4227429975"/>
                  </a:ext>
                </a:extLst>
              </a:tr>
              <a:tr h="288667">
                <a:tc>
                  <a:txBody>
                    <a:bodyPr/>
                    <a:lstStyle/>
                    <a:p>
                      <a:pPr>
                        <a:lnSpc>
                          <a:spcPct val="107000"/>
                        </a:lnSpc>
                        <a:spcAft>
                          <a:spcPts val="800"/>
                        </a:spcAft>
                      </a:pPr>
                      <a:r>
                        <a:rPr lang="pl-PL" sz="1400" dirty="0">
                          <a:effectLst/>
                          <a:latin typeface="+mj-lt"/>
                        </a:rPr>
                        <a:t>IDN </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dirty="0">
                          <a:effectLst/>
                          <a:latin typeface="+mj-lt"/>
                        </a:rPr>
                        <a:t>3</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324378237"/>
                  </a:ext>
                </a:extLst>
              </a:tr>
              <a:tr h="288667">
                <a:tc>
                  <a:txBody>
                    <a:bodyPr/>
                    <a:lstStyle/>
                    <a:p>
                      <a:pPr>
                        <a:lnSpc>
                          <a:spcPct val="107000"/>
                        </a:lnSpc>
                        <a:spcAft>
                          <a:spcPts val="800"/>
                        </a:spcAft>
                      </a:pPr>
                      <a:r>
                        <a:rPr lang="pl-PL" sz="1400" dirty="0">
                          <a:effectLst/>
                          <a:latin typeface="+mj-lt"/>
                        </a:rPr>
                        <a:t>HUMAN RIGHTS</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dirty="0">
                          <a:effectLst/>
                          <a:latin typeface="+mj-lt"/>
                        </a:rPr>
                        <a:t>3</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3672124432"/>
                  </a:ext>
                </a:extLst>
              </a:tr>
              <a:tr h="288667">
                <a:tc>
                  <a:txBody>
                    <a:bodyPr/>
                    <a:lstStyle/>
                    <a:p>
                      <a:pPr>
                        <a:lnSpc>
                          <a:spcPct val="107000"/>
                        </a:lnSpc>
                        <a:spcAft>
                          <a:spcPts val="800"/>
                        </a:spcAft>
                      </a:pPr>
                      <a:r>
                        <a:rPr lang="pl-PL" sz="1400" dirty="0">
                          <a:effectLst/>
                          <a:latin typeface="+mj-lt"/>
                        </a:rPr>
                        <a:t>NEW GTLD’S</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3</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687880451"/>
                  </a:ext>
                </a:extLst>
              </a:tr>
              <a:tr h="288667">
                <a:tc>
                  <a:txBody>
                    <a:bodyPr/>
                    <a:lstStyle/>
                    <a:p>
                      <a:pPr>
                        <a:lnSpc>
                          <a:spcPct val="107000"/>
                        </a:lnSpc>
                        <a:spcAft>
                          <a:spcPts val="800"/>
                        </a:spcAft>
                      </a:pPr>
                      <a:r>
                        <a:rPr lang="pl-PL" sz="1400" dirty="0">
                          <a:effectLst/>
                          <a:latin typeface="+mj-lt"/>
                        </a:rPr>
                        <a:t>WHOIS</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dirty="0">
                          <a:effectLst/>
                          <a:latin typeface="+mj-lt"/>
                        </a:rPr>
                        <a:t>3</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1689631675"/>
                  </a:ext>
                </a:extLst>
              </a:tr>
              <a:tr h="343712">
                <a:tc>
                  <a:txBody>
                    <a:bodyPr/>
                    <a:lstStyle/>
                    <a:p>
                      <a:pPr>
                        <a:lnSpc>
                          <a:spcPct val="107000"/>
                        </a:lnSpc>
                        <a:spcAft>
                          <a:spcPts val="800"/>
                        </a:spcAft>
                      </a:pPr>
                      <a:r>
                        <a:rPr lang="pl-PL" sz="1400" dirty="0">
                          <a:effectLst/>
                          <a:latin typeface="+mj-lt"/>
                        </a:rPr>
                        <a:t>INTERNET GOVERNANCE</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dirty="0">
                          <a:effectLst/>
                          <a:latin typeface="+mj-lt"/>
                        </a:rPr>
                        <a:t>3</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2567078790"/>
                  </a:ext>
                </a:extLst>
              </a:tr>
              <a:tr h="288667">
                <a:tc>
                  <a:txBody>
                    <a:bodyPr/>
                    <a:lstStyle/>
                    <a:p>
                      <a:pPr>
                        <a:lnSpc>
                          <a:spcPct val="107000"/>
                        </a:lnSpc>
                        <a:spcAft>
                          <a:spcPts val="800"/>
                        </a:spcAft>
                      </a:pPr>
                      <a:r>
                        <a:rPr lang="pl-PL" sz="1400" dirty="0">
                          <a:effectLst/>
                          <a:latin typeface="+mj-lt"/>
                        </a:rPr>
                        <a:t>NET NEUTRALITY</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2</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2161757102"/>
                  </a:ext>
                </a:extLst>
              </a:tr>
              <a:tr h="288667">
                <a:tc>
                  <a:txBody>
                    <a:bodyPr/>
                    <a:lstStyle/>
                    <a:p>
                      <a:pPr>
                        <a:lnSpc>
                          <a:spcPct val="107000"/>
                        </a:lnSpc>
                        <a:spcAft>
                          <a:spcPts val="800"/>
                        </a:spcAft>
                      </a:pPr>
                      <a:r>
                        <a:rPr lang="pl-PL" sz="1400" dirty="0">
                          <a:effectLst/>
                          <a:latin typeface="+mj-lt"/>
                        </a:rPr>
                        <a:t>CAPACITY BUILDING</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dirty="0">
                          <a:effectLst/>
                          <a:latin typeface="+mj-lt"/>
                        </a:rPr>
                        <a:t>2</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3422079180"/>
                  </a:ext>
                </a:extLst>
              </a:tr>
              <a:tr h="288667">
                <a:tc>
                  <a:txBody>
                    <a:bodyPr/>
                    <a:lstStyle/>
                    <a:p>
                      <a:pPr>
                        <a:lnSpc>
                          <a:spcPct val="107000"/>
                        </a:lnSpc>
                        <a:spcAft>
                          <a:spcPts val="800"/>
                        </a:spcAft>
                      </a:pPr>
                      <a:r>
                        <a:rPr lang="pl-PL" sz="1400" dirty="0">
                          <a:effectLst/>
                          <a:latin typeface="+mj-lt"/>
                        </a:rPr>
                        <a:t>INTERNET ACCESS</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dirty="0">
                          <a:effectLst/>
                          <a:latin typeface="+mj-lt"/>
                        </a:rPr>
                        <a:t>1</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1217748503"/>
                  </a:ext>
                </a:extLst>
              </a:tr>
              <a:tr h="288667">
                <a:tc>
                  <a:txBody>
                    <a:bodyPr/>
                    <a:lstStyle/>
                    <a:p>
                      <a:pPr>
                        <a:lnSpc>
                          <a:spcPct val="107000"/>
                        </a:lnSpc>
                        <a:spcAft>
                          <a:spcPts val="800"/>
                        </a:spcAft>
                      </a:pPr>
                      <a:r>
                        <a:rPr lang="pl-PL" sz="1400" dirty="0">
                          <a:effectLst/>
                          <a:latin typeface="+mj-lt"/>
                        </a:rPr>
                        <a:t>DIGITAL LITERACY</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1</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2894020978"/>
                  </a:ext>
                </a:extLst>
              </a:tr>
              <a:tr h="288667">
                <a:tc>
                  <a:txBody>
                    <a:bodyPr/>
                    <a:lstStyle/>
                    <a:p>
                      <a:pPr>
                        <a:lnSpc>
                          <a:spcPct val="107000"/>
                        </a:lnSpc>
                        <a:spcAft>
                          <a:spcPts val="800"/>
                        </a:spcAft>
                      </a:pPr>
                      <a:r>
                        <a:rPr lang="pl-PL" sz="1400" dirty="0">
                          <a:effectLst/>
                          <a:latin typeface="+mj-lt"/>
                        </a:rPr>
                        <a:t>CONSUMER TRUST</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dirty="0">
                          <a:effectLst/>
                          <a:latin typeface="+mj-lt"/>
                        </a:rPr>
                        <a:t>1</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154848384"/>
                  </a:ext>
                </a:extLst>
              </a:tr>
              <a:tr h="288667">
                <a:tc>
                  <a:txBody>
                    <a:bodyPr/>
                    <a:lstStyle/>
                    <a:p>
                      <a:pPr>
                        <a:lnSpc>
                          <a:spcPct val="107000"/>
                        </a:lnSpc>
                        <a:spcAft>
                          <a:spcPts val="800"/>
                        </a:spcAft>
                      </a:pPr>
                      <a:r>
                        <a:rPr lang="pl-PL" sz="1400" dirty="0">
                          <a:effectLst/>
                          <a:latin typeface="+mj-lt"/>
                        </a:rPr>
                        <a:t>SURVELLIENCE</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dirty="0">
                          <a:effectLst/>
                          <a:latin typeface="+mj-lt"/>
                        </a:rPr>
                        <a:t>1</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2554559270"/>
                  </a:ext>
                </a:extLst>
              </a:tr>
              <a:tr h="288667">
                <a:tc>
                  <a:txBody>
                    <a:bodyPr/>
                    <a:lstStyle/>
                    <a:p>
                      <a:pPr>
                        <a:lnSpc>
                          <a:spcPct val="107000"/>
                        </a:lnSpc>
                        <a:spcAft>
                          <a:spcPts val="800"/>
                        </a:spcAft>
                      </a:pPr>
                      <a:r>
                        <a:rPr lang="pl-PL" sz="1400" dirty="0">
                          <a:effectLst/>
                          <a:latin typeface="+mj-lt"/>
                        </a:rPr>
                        <a:t>GENDER DIVERSITY</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dirty="0">
                          <a:effectLst/>
                          <a:latin typeface="+mj-lt"/>
                        </a:rPr>
                        <a:t>1</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1592985189"/>
                  </a:ext>
                </a:extLst>
              </a:tr>
              <a:tr h="288667">
                <a:tc>
                  <a:txBody>
                    <a:bodyPr/>
                    <a:lstStyle/>
                    <a:p>
                      <a:pPr>
                        <a:lnSpc>
                          <a:spcPct val="107000"/>
                        </a:lnSpc>
                        <a:spcAft>
                          <a:spcPts val="800"/>
                        </a:spcAft>
                      </a:pPr>
                      <a:r>
                        <a:rPr lang="pl-PL" sz="1400" dirty="0">
                          <a:effectLst/>
                          <a:latin typeface="+mj-lt"/>
                        </a:rPr>
                        <a:t>JURISDICTION</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dirty="0">
                          <a:effectLst/>
                          <a:latin typeface="+mj-lt"/>
                        </a:rPr>
                        <a:t>1</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1428735573"/>
                  </a:ext>
                </a:extLst>
              </a:tr>
              <a:tr h="343712">
                <a:tc>
                  <a:txBody>
                    <a:bodyPr/>
                    <a:lstStyle/>
                    <a:p>
                      <a:pPr>
                        <a:lnSpc>
                          <a:spcPct val="107000"/>
                        </a:lnSpc>
                        <a:spcAft>
                          <a:spcPts val="800"/>
                        </a:spcAft>
                      </a:pPr>
                      <a:r>
                        <a:rPr lang="pl-PL" sz="1400" dirty="0">
                          <a:effectLst/>
                          <a:latin typeface="+mj-lt"/>
                        </a:rPr>
                        <a:t>ACCESIBILITY AND DISCRIMINATION</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a:effectLst/>
                          <a:latin typeface="+mj-lt"/>
                        </a:rPr>
                        <a:t>X</a:t>
                      </a:r>
                      <a:endParaRPr lang="pl-PL" sz="140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dirty="0">
                          <a:effectLst/>
                          <a:latin typeface="+mj-lt"/>
                        </a:rPr>
                        <a:t>1</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594193278"/>
                  </a:ext>
                </a:extLst>
              </a:tr>
              <a:tr h="288667">
                <a:tc>
                  <a:txBody>
                    <a:bodyPr/>
                    <a:lstStyle/>
                    <a:p>
                      <a:pPr>
                        <a:lnSpc>
                          <a:spcPct val="107000"/>
                        </a:lnSpc>
                        <a:spcAft>
                          <a:spcPts val="800"/>
                        </a:spcAft>
                      </a:pPr>
                      <a:r>
                        <a:rPr lang="pl-PL" sz="1400" dirty="0">
                          <a:effectLst/>
                          <a:latin typeface="+mj-lt"/>
                        </a:rPr>
                        <a:t>PUBLIC INTEREST</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dirty="0">
                        <a:effectLst/>
                        <a:latin typeface="+mj-lt"/>
                      </a:endParaRPr>
                    </a:p>
                  </a:txBody>
                  <a:tcPr marL="30776" marR="30776" marT="30776" marB="30776"/>
                </a:tc>
                <a:tc>
                  <a:txBody>
                    <a:bodyPr/>
                    <a:lstStyle/>
                    <a:p>
                      <a:pPr algn="ctr">
                        <a:lnSpc>
                          <a:spcPct val="107000"/>
                        </a:lnSpc>
                      </a:pPr>
                      <a:endParaRPr lang="pl-PL" sz="1400">
                        <a:effectLst/>
                        <a:latin typeface="+mj-lt"/>
                      </a:endParaRPr>
                    </a:p>
                  </a:txBody>
                  <a:tcPr marL="30776" marR="30776" marT="30776" marB="30776"/>
                </a:tc>
                <a:tc>
                  <a:txBody>
                    <a:bodyPr/>
                    <a:lstStyle/>
                    <a:p>
                      <a:pPr algn="ctr">
                        <a:lnSpc>
                          <a:spcPct val="107000"/>
                        </a:lnSpc>
                        <a:spcAft>
                          <a:spcPts val="800"/>
                        </a:spcAft>
                      </a:pPr>
                      <a:r>
                        <a:rPr lang="pl-PL" sz="1400" dirty="0">
                          <a:effectLst/>
                          <a:latin typeface="+mj-lt"/>
                        </a:rPr>
                        <a:t>X</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tc>
                <a:tc>
                  <a:txBody>
                    <a:bodyPr/>
                    <a:lstStyle/>
                    <a:p>
                      <a:pPr algn="ctr">
                        <a:lnSpc>
                          <a:spcPct val="107000"/>
                        </a:lnSpc>
                      </a:pPr>
                      <a:endParaRPr lang="pl-PL" sz="1400" dirty="0">
                        <a:effectLst/>
                        <a:latin typeface="+mj-lt"/>
                      </a:endParaRPr>
                    </a:p>
                  </a:txBody>
                  <a:tcPr marL="30776" marR="30776" marT="30776" marB="30776"/>
                </a:tc>
                <a:tc>
                  <a:txBody>
                    <a:bodyPr/>
                    <a:lstStyle/>
                    <a:p>
                      <a:pPr algn="ctr">
                        <a:lnSpc>
                          <a:spcPct val="107000"/>
                        </a:lnSpc>
                      </a:pPr>
                      <a:endParaRPr lang="pl-PL" sz="1400" dirty="0">
                        <a:effectLst/>
                        <a:latin typeface="+mj-lt"/>
                      </a:endParaRPr>
                    </a:p>
                  </a:txBody>
                  <a:tcPr marL="30776" marR="30776" marT="30776" marB="30776"/>
                </a:tc>
                <a:tc>
                  <a:txBody>
                    <a:bodyPr/>
                    <a:lstStyle/>
                    <a:p>
                      <a:pPr algn="ctr">
                        <a:lnSpc>
                          <a:spcPct val="107000"/>
                        </a:lnSpc>
                        <a:spcAft>
                          <a:spcPts val="800"/>
                        </a:spcAft>
                      </a:pPr>
                      <a:r>
                        <a:rPr lang="pl-PL" sz="1400" dirty="0">
                          <a:effectLst/>
                          <a:latin typeface="+mj-lt"/>
                        </a:rPr>
                        <a:t>1</a:t>
                      </a:r>
                      <a:endParaRPr lang="pl-PL" sz="1400" dirty="0">
                        <a:effectLst/>
                        <a:latin typeface="+mj-lt"/>
                        <a:ea typeface="Calibri" panose="020F0502020204030204" pitchFamily="34" charset="0"/>
                        <a:cs typeface="Times New Roman" panose="02020603050405020304" pitchFamily="18" charset="0"/>
                      </a:endParaRPr>
                    </a:p>
                  </a:txBody>
                  <a:tcPr marL="30776" marR="30776" marT="30776" marB="30776">
                    <a:solidFill>
                      <a:srgbClr val="DEDEDE"/>
                    </a:solidFill>
                  </a:tcPr>
                </a:tc>
                <a:extLst>
                  <a:ext uri="{0D108BD9-81ED-4DB2-BD59-A6C34878D82A}">
                    <a16:rowId xmlns:a16="http://schemas.microsoft.com/office/drawing/2014/main" val="1602654911"/>
                  </a:ext>
                </a:extLst>
              </a:tr>
            </a:tbl>
          </a:graphicData>
        </a:graphic>
      </p:graphicFrame>
    </p:spTree>
    <p:extLst>
      <p:ext uri="{BB962C8B-B14F-4D97-AF65-F5344CB8AC3E}">
        <p14:creationId xmlns:p14="http://schemas.microsoft.com/office/powerpoint/2010/main" val="2830553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pl-PL" sz="2000" dirty="0"/>
              <a:t>„Hot </a:t>
            </a:r>
            <a:r>
              <a:rPr lang="pl-PL" sz="2000" dirty="0" err="1"/>
              <a:t>topics</a:t>
            </a:r>
            <a:r>
              <a:rPr lang="pl-PL" sz="2000" dirty="0"/>
              <a:t>”</a:t>
            </a:r>
            <a:r>
              <a:rPr lang="en-US" sz="2000" dirty="0"/>
              <a:t> </a:t>
            </a:r>
            <a:r>
              <a:rPr lang="pl-PL" sz="2000" dirty="0"/>
              <a:t>set </a:t>
            </a:r>
            <a:r>
              <a:rPr lang="pl-PL" sz="2000" dirty="0" err="1"/>
              <a:t>against</a:t>
            </a:r>
            <a:r>
              <a:rPr lang="pl-PL" sz="2000" dirty="0"/>
              <a:t> </a:t>
            </a:r>
            <a:r>
              <a:rPr lang="en-US" sz="2000" dirty="0"/>
              <a:t>ICANN Core Values (as per Bylaws)</a:t>
            </a:r>
            <a:r>
              <a:rPr lang="pl-PL" sz="2000" dirty="0"/>
              <a:t> </a:t>
            </a:r>
            <a:r>
              <a:rPr lang="pl-PL" sz="1400" b="0" dirty="0"/>
              <a:t>(by JK and JZ) </a:t>
            </a:r>
            <a:endParaRPr lang="en-US" sz="1400" b="0" dirty="0"/>
          </a:p>
        </p:txBody>
      </p:sp>
      <p:sp>
        <p:nvSpPr>
          <p:cNvPr id="4" name="Content Placeholder 3">
            <a:extLst>
              <a:ext uri="{FF2B5EF4-FFF2-40B4-BE49-F238E27FC236}">
                <a16:creationId xmlns:a16="http://schemas.microsoft.com/office/drawing/2014/main" id="{F0AA9414-8724-604E-975C-1E7F6D3CDA55}"/>
              </a:ext>
            </a:extLst>
          </p:cNvPr>
          <p:cNvSpPr>
            <a:spLocks noGrp="1"/>
          </p:cNvSpPr>
          <p:nvPr>
            <p:ph sz="quarter" idx="10"/>
          </p:nvPr>
        </p:nvSpPr>
        <p:spPr>
          <a:xfrm>
            <a:off x="621647" y="965202"/>
            <a:ext cx="8300172" cy="5380890"/>
          </a:xfrm>
        </p:spPr>
        <p:txBody>
          <a:bodyPr>
            <a:noAutofit/>
          </a:bodyPr>
          <a:lstStyle/>
          <a:p>
            <a:pPr marL="0" indent="0">
              <a:buNone/>
            </a:pPr>
            <a:r>
              <a:rPr lang="en-US" sz="1400" dirty="0"/>
              <a:t>The mission of the Internet Corporation for Assigned Names and Numbers ("ICANN") is to ensure the stable and secure operation of the Internet's unique identifier systems (…. the "Mission"). Specifically, ICANN:</a:t>
            </a:r>
          </a:p>
          <a:p>
            <a:r>
              <a:rPr lang="en-US" sz="1400" dirty="0"/>
              <a:t>(</a:t>
            </a:r>
            <a:r>
              <a:rPr lang="en-US" sz="1400" dirty="0" err="1"/>
              <a:t>i</a:t>
            </a:r>
            <a:r>
              <a:rPr lang="en-US" sz="1400" dirty="0"/>
              <a:t>) Coordinates the allocation and assignment of names in the root zone of the Domain Name System ("DNS") and coordinates the development and implementation of policies concerning the registration of second-level domain names in generic top-level domains ("gTLDs").</a:t>
            </a:r>
          </a:p>
          <a:p>
            <a:pPr marL="0" indent="0">
              <a:buNone/>
            </a:pPr>
            <a:r>
              <a:rPr lang="en-US" sz="1400" dirty="0"/>
              <a:t>In this role, ICANN's scope is to coordinate the development and implementation of policies:</a:t>
            </a:r>
          </a:p>
          <a:p>
            <a:pPr marL="0" indent="0">
              <a:buNone/>
            </a:pPr>
            <a:r>
              <a:rPr lang="en-US" sz="1400" dirty="0"/>
              <a:t>For which uniform or coordinated resolution is reasonably necessary to facilitate the openness, interoperability, resilience, security and/or stability of the DNS including, with respect to gTLD registrars and registries, policies (…); and</a:t>
            </a:r>
          </a:p>
          <a:p>
            <a:pPr marL="0" indent="0">
              <a:buNone/>
            </a:pPr>
            <a:r>
              <a:rPr lang="en-US" sz="1400" dirty="0"/>
              <a:t>That are developed through a bottom-up consensus-based </a:t>
            </a:r>
            <a:r>
              <a:rPr lang="en-US" sz="1400" dirty="0" err="1"/>
              <a:t>multistakeholder</a:t>
            </a:r>
            <a:r>
              <a:rPr lang="en-US" sz="1400" dirty="0"/>
              <a:t> process and designed to ensure the stable and secure operation of the Internet's unique names systems.</a:t>
            </a:r>
          </a:p>
          <a:p>
            <a:r>
              <a:rPr lang="en-US" sz="1400" dirty="0"/>
              <a:t>(ii) Facilitates the coordination of the operation and evolution of the DNS root name server system.</a:t>
            </a:r>
          </a:p>
          <a:p>
            <a:r>
              <a:rPr lang="en-US" sz="1400" dirty="0"/>
              <a:t>(iii) Coordinates the allocation and assignment at the top-most level of Internet Protocol numbers and Autonomous System numbers. (…)</a:t>
            </a:r>
          </a:p>
          <a:p>
            <a:r>
              <a:rPr lang="en-US" sz="1400" dirty="0"/>
              <a:t>(iv) Collaborates with other bodies as appropriate to provide registries needed for the functioning of the Internet as specified by Internet protocol standards development organizations. (…)</a:t>
            </a:r>
          </a:p>
        </p:txBody>
      </p:sp>
    </p:spTree>
    <p:extLst>
      <p:ext uri="{BB962C8B-B14F-4D97-AF65-F5344CB8AC3E}">
        <p14:creationId xmlns:p14="http://schemas.microsoft.com/office/powerpoint/2010/main" val="1922592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74904" y="46179"/>
            <a:ext cx="8012951" cy="965394"/>
          </a:xfrm>
        </p:spPr>
        <p:txBody>
          <a:bodyPr>
            <a:noAutofit/>
          </a:bodyPr>
          <a:lstStyle/>
          <a:p>
            <a:r>
              <a:rPr lang="en-US" b="0" dirty="0"/>
              <a:t> </a:t>
            </a:r>
            <a:r>
              <a:rPr lang="en-US" dirty="0"/>
              <a:t>ALAC / At-Large Hot Policy Topics: Suggestions</a:t>
            </a:r>
            <a:r>
              <a:rPr lang="pl-PL" dirty="0"/>
              <a:t> </a:t>
            </a:r>
            <a:r>
              <a:rPr lang="pl-PL" b="0" dirty="0"/>
              <a:t>(</a:t>
            </a:r>
            <a:r>
              <a:rPr lang="pl-PL" sz="1800" b="0" dirty="0" err="1"/>
              <a:t>compiled</a:t>
            </a:r>
            <a:r>
              <a:rPr lang="pl-PL" sz="1800" b="0" dirty="0"/>
              <a:t> and </a:t>
            </a:r>
            <a:r>
              <a:rPr lang="pl-PL" sz="1800" b="0" dirty="0" err="1"/>
              <a:t>abbreviated</a:t>
            </a:r>
            <a:r>
              <a:rPr lang="pl-PL" sz="1800" b="0" dirty="0"/>
              <a:t>, as </a:t>
            </a:r>
            <a:r>
              <a:rPr lang="pl-PL" sz="1800" b="0" dirty="0" err="1"/>
              <a:t>presented</a:t>
            </a:r>
            <a:r>
              <a:rPr lang="pl-PL" sz="1800" b="0" dirty="0"/>
              <a:t> </a:t>
            </a:r>
            <a:r>
              <a:rPr lang="pl-PL" sz="1800" b="0" dirty="0" err="1"/>
              <a:t>at</a:t>
            </a:r>
            <a:r>
              <a:rPr lang="pl-PL" sz="1800" b="0" dirty="0"/>
              <a:t> ICANN65</a:t>
            </a:r>
            <a:r>
              <a:rPr lang="pl-PL" b="0" dirty="0"/>
              <a:t>)</a:t>
            </a:r>
            <a:endParaRPr lang="en-US" b="0" dirty="0"/>
          </a:p>
        </p:txBody>
      </p:sp>
      <p:sp>
        <p:nvSpPr>
          <p:cNvPr id="3" name="Content Placeholder 2"/>
          <p:cNvSpPr>
            <a:spLocks noGrp="1"/>
          </p:cNvSpPr>
          <p:nvPr>
            <p:ph sz="quarter" idx="10"/>
          </p:nvPr>
        </p:nvSpPr>
        <p:spPr>
          <a:xfrm>
            <a:off x="480516" y="1069629"/>
            <a:ext cx="8117073" cy="5338425"/>
          </a:xfrm>
        </p:spPr>
        <p:txBody>
          <a:bodyPr>
            <a:normAutofit fontScale="92500" lnSpcReduction="10000"/>
          </a:bodyPr>
          <a:lstStyle/>
          <a:p>
            <a:r>
              <a:rPr lang="en-US" dirty="0"/>
              <a:t>Internationalized Domain Names (IDNs) and Universal Acceptance (UA)</a:t>
            </a:r>
          </a:p>
          <a:p>
            <a:r>
              <a:rPr lang="en-US" dirty="0"/>
              <a:t>DNS Security and Abuse, DNSSEC and Cybersecurity</a:t>
            </a:r>
          </a:p>
          <a:p>
            <a:r>
              <a:rPr lang="en-US" dirty="0"/>
              <a:t>ICANN and Human Rights, including Privacy and GDPR / WHOIS</a:t>
            </a:r>
          </a:p>
          <a:p>
            <a:r>
              <a:rPr lang="en-US" dirty="0"/>
              <a:t>ICANN Jurisdiction and Internet Governance (building upon the recommendations of the Jurisdiction Working Group)</a:t>
            </a:r>
          </a:p>
          <a:p>
            <a:r>
              <a:rPr lang="en-US" dirty="0"/>
              <a:t>New gTLDs: Perspectives and Scope</a:t>
            </a:r>
          </a:p>
          <a:p>
            <a:r>
              <a:rPr lang="en-US" dirty="0"/>
              <a:t>ICANN Transparency and Accountability, in terms of enhancing / building end user trust</a:t>
            </a:r>
          </a:p>
          <a:p>
            <a:r>
              <a:rPr lang="en-US" dirty="0"/>
              <a:t>Facilitating </a:t>
            </a:r>
            <a:r>
              <a:rPr lang="en-US" dirty="0" err="1"/>
              <a:t>multistakeholder</a:t>
            </a:r>
            <a:r>
              <a:rPr lang="en-US" dirty="0"/>
              <a:t> consensus within the ICANN community; working together with governments, business and civil society</a:t>
            </a:r>
          </a:p>
          <a:p>
            <a:r>
              <a:rPr lang="en-US" dirty="0"/>
              <a:t>Capacity Building on all themes listed above, with due regard to geographical, cultural and language diversity </a:t>
            </a:r>
          </a:p>
          <a:p>
            <a:r>
              <a:rPr lang="en-US" i="1" dirty="0"/>
              <a:t>Other?</a:t>
            </a:r>
          </a:p>
        </p:txBody>
      </p:sp>
    </p:spTree>
    <p:extLst>
      <p:ext uri="{BB962C8B-B14F-4D97-AF65-F5344CB8AC3E}">
        <p14:creationId xmlns:p14="http://schemas.microsoft.com/office/powerpoint/2010/main" val="2013303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74904" y="133263"/>
            <a:ext cx="8012951" cy="1114964"/>
          </a:xfrm>
        </p:spPr>
        <p:txBody>
          <a:bodyPr>
            <a:noAutofit/>
          </a:bodyPr>
          <a:lstStyle/>
          <a:p>
            <a:r>
              <a:rPr lang="en-US" sz="2600" dirty="0"/>
              <a:t>Other Current </a:t>
            </a:r>
            <a:r>
              <a:rPr lang="pl-PL" sz="2600" dirty="0"/>
              <a:t>Policy </a:t>
            </a:r>
            <a:r>
              <a:rPr lang="en-US" sz="2600" dirty="0"/>
              <a:t>Issues – </a:t>
            </a:r>
            <a:r>
              <a:rPr lang="pl-PL" sz="2600" dirty="0" err="1"/>
              <a:t>Suggested</a:t>
            </a:r>
            <a:r>
              <a:rPr lang="pl-PL" sz="2600" dirty="0"/>
              <a:t> as </a:t>
            </a:r>
            <a:r>
              <a:rPr lang="en-US" sz="2600" dirty="0"/>
              <a:t>Outside ICANN Remit</a:t>
            </a:r>
            <a:r>
              <a:rPr lang="pl-PL" sz="2600" dirty="0"/>
              <a:t> </a:t>
            </a:r>
            <a:r>
              <a:rPr lang="pl-PL" sz="2400" b="0" dirty="0"/>
              <a:t>(as </a:t>
            </a:r>
            <a:r>
              <a:rPr lang="pl-PL" sz="2400" b="0" dirty="0" err="1"/>
              <a:t>presented</a:t>
            </a:r>
            <a:r>
              <a:rPr lang="pl-PL" sz="2400" b="0" dirty="0"/>
              <a:t> </a:t>
            </a:r>
            <a:r>
              <a:rPr lang="pl-PL" sz="2400" b="0" dirty="0" err="1"/>
              <a:t>at</a:t>
            </a:r>
            <a:r>
              <a:rPr lang="pl-PL" sz="2400" b="0" dirty="0"/>
              <a:t> ICANN65) </a:t>
            </a:r>
            <a:endParaRPr lang="en-US" sz="2600" dirty="0"/>
          </a:p>
        </p:txBody>
      </p:sp>
      <p:sp>
        <p:nvSpPr>
          <p:cNvPr id="4" name="Content Placeholder 2"/>
          <p:cNvSpPr txBox="1">
            <a:spLocks/>
          </p:cNvSpPr>
          <p:nvPr/>
        </p:nvSpPr>
        <p:spPr>
          <a:xfrm>
            <a:off x="374904" y="1519574"/>
            <a:ext cx="8117073" cy="5062654"/>
          </a:xfrm>
          <a:prstGeom prst="rect">
            <a:avLst/>
          </a:prstGeom>
        </p:spPr>
        <p:txBody>
          <a:bodyPr lIns="0" tIns="0" rIns="0" bIns="0">
            <a:normAutofit/>
          </a:bodyPr>
          <a:lstStyle>
            <a:lvl1pPr marL="342900" indent="-342900" algn="l" defTabSz="457200" rtl="0" eaLnBrk="1" latinLnBrk="0" hangingPunct="1">
              <a:spcBef>
                <a:spcPts val="2000"/>
              </a:spcBef>
              <a:spcAft>
                <a:spcPts val="0"/>
              </a:spcAft>
              <a:buClr>
                <a:srgbClr val="000000"/>
              </a:buClr>
              <a:buSzPct val="75000"/>
              <a:buFont typeface="Wingdings" panose="05000000000000000000" pitchFamily="2" charset="2"/>
              <a:buChar char=""/>
              <a:defRPr sz="1900" kern="1200">
                <a:solidFill>
                  <a:srgbClr val="000000"/>
                </a:solidFill>
                <a:latin typeface="+mn-lt"/>
                <a:ea typeface="+mn-ea"/>
                <a:cs typeface="+mn-cs"/>
              </a:defRPr>
            </a:lvl1pPr>
            <a:lvl2pPr marL="798513" indent="-341313" algn="l" defTabSz="457200" rtl="0" eaLnBrk="1" latinLnBrk="0" hangingPunct="1">
              <a:spcBef>
                <a:spcPts val="500"/>
              </a:spcBef>
              <a:buSzPct val="75000"/>
              <a:buFont typeface="Wingdings" panose="05000000000000000000" pitchFamily="2" charset="2"/>
              <a:buChar char=""/>
              <a:defRPr sz="1900" kern="1200">
                <a:solidFill>
                  <a:srgbClr val="000000"/>
                </a:solidFill>
                <a:latin typeface="+mn-lt"/>
                <a:ea typeface="+mn-ea"/>
                <a:cs typeface="+mn-cs"/>
              </a:defRPr>
            </a:lvl2pPr>
            <a:lvl3pPr marL="1255713" indent="-341313" algn="l" defTabSz="457200" rtl="0" eaLnBrk="1" latinLnBrk="0" hangingPunct="1">
              <a:spcBef>
                <a:spcPts val="500"/>
              </a:spcBef>
              <a:buFont typeface="Arial" panose="020B0604020202020204" pitchFamily="34" charset="0"/>
              <a:buChar char="•"/>
              <a:defRPr sz="19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19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19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Public interest</a:t>
            </a:r>
          </a:p>
          <a:p>
            <a:r>
              <a:rPr lang="en-US" dirty="0"/>
              <a:t>Surveillance</a:t>
            </a:r>
          </a:p>
          <a:p>
            <a:r>
              <a:rPr lang="en-US" dirty="0"/>
              <a:t>Net Neutrality</a:t>
            </a:r>
          </a:p>
          <a:p>
            <a:r>
              <a:rPr lang="en-US" dirty="0"/>
              <a:t>Accessibility and discrimination</a:t>
            </a:r>
          </a:p>
          <a:p>
            <a:r>
              <a:rPr lang="en-US" dirty="0"/>
              <a:t>Digital Literacy</a:t>
            </a:r>
          </a:p>
          <a:p>
            <a:r>
              <a:rPr lang="en-US" dirty="0"/>
              <a:t>Gender Diversity</a:t>
            </a:r>
          </a:p>
          <a:p>
            <a:r>
              <a:rPr lang="en-US" dirty="0"/>
              <a:t>Internet Access</a:t>
            </a:r>
            <a:endParaRPr lang="en-US" b="1" dirty="0"/>
          </a:p>
        </p:txBody>
      </p:sp>
    </p:spTree>
    <p:extLst>
      <p:ext uri="{BB962C8B-B14F-4D97-AF65-F5344CB8AC3E}">
        <p14:creationId xmlns:p14="http://schemas.microsoft.com/office/powerpoint/2010/main" val="1323835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74904" y="133263"/>
            <a:ext cx="8012951" cy="1114964"/>
          </a:xfrm>
        </p:spPr>
        <p:txBody>
          <a:bodyPr>
            <a:noAutofit/>
          </a:bodyPr>
          <a:lstStyle/>
          <a:p>
            <a:r>
              <a:rPr lang="pl-PL" sz="2600" dirty="0"/>
              <a:t>Feedback </a:t>
            </a:r>
            <a:r>
              <a:rPr lang="pl-PL" sz="2600" dirty="0" err="1"/>
              <a:t>received</a:t>
            </a:r>
            <a:endParaRPr lang="en-US" sz="2600" dirty="0"/>
          </a:p>
        </p:txBody>
      </p:sp>
      <p:sp>
        <p:nvSpPr>
          <p:cNvPr id="4" name="Content Placeholder 2"/>
          <p:cNvSpPr txBox="1">
            <a:spLocks/>
          </p:cNvSpPr>
          <p:nvPr/>
        </p:nvSpPr>
        <p:spPr>
          <a:xfrm>
            <a:off x="374904" y="982545"/>
            <a:ext cx="8117073" cy="5062654"/>
          </a:xfrm>
          <a:prstGeom prst="rect">
            <a:avLst/>
          </a:prstGeom>
        </p:spPr>
        <p:txBody>
          <a:bodyPr lIns="0" tIns="0" rIns="0" bIns="0">
            <a:normAutofit/>
          </a:bodyPr>
          <a:lstStyle>
            <a:lvl1pPr marL="342900" indent="-342900" algn="l" defTabSz="457200" rtl="0" eaLnBrk="1" latinLnBrk="0" hangingPunct="1">
              <a:spcBef>
                <a:spcPts val="2000"/>
              </a:spcBef>
              <a:spcAft>
                <a:spcPts val="0"/>
              </a:spcAft>
              <a:buClr>
                <a:srgbClr val="000000"/>
              </a:buClr>
              <a:buSzPct val="75000"/>
              <a:buFont typeface="Wingdings" panose="05000000000000000000" pitchFamily="2" charset="2"/>
              <a:buChar char=""/>
              <a:defRPr sz="1900" kern="1200">
                <a:solidFill>
                  <a:srgbClr val="000000"/>
                </a:solidFill>
                <a:latin typeface="+mn-lt"/>
                <a:ea typeface="+mn-ea"/>
                <a:cs typeface="+mn-cs"/>
              </a:defRPr>
            </a:lvl1pPr>
            <a:lvl2pPr marL="798513" indent="-341313" algn="l" defTabSz="457200" rtl="0" eaLnBrk="1" latinLnBrk="0" hangingPunct="1">
              <a:spcBef>
                <a:spcPts val="500"/>
              </a:spcBef>
              <a:buSzPct val="75000"/>
              <a:buFont typeface="Wingdings" panose="05000000000000000000" pitchFamily="2" charset="2"/>
              <a:buChar char=""/>
              <a:defRPr sz="1900" kern="1200">
                <a:solidFill>
                  <a:srgbClr val="000000"/>
                </a:solidFill>
                <a:latin typeface="+mn-lt"/>
                <a:ea typeface="+mn-ea"/>
                <a:cs typeface="+mn-cs"/>
              </a:defRPr>
            </a:lvl2pPr>
            <a:lvl3pPr marL="1255713" indent="-341313" algn="l" defTabSz="457200" rtl="0" eaLnBrk="1" latinLnBrk="0" hangingPunct="1">
              <a:spcBef>
                <a:spcPts val="500"/>
              </a:spcBef>
              <a:buFont typeface="Arial" panose="020B0604020202020204" pitchFamily="34" charset="0"/>
              <a:buChar char="•"/>
              <a:defRPr sz="19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19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19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pl-PL" sz="2400" dirty="0"/>
              <a:t>The </a:t>
            </a:r>
            <a:r>
              <a:rPr lang="pl-PL" sz="2400" dirty="0" err="1"/>
              <a:t>title</a:t>
            </a:r>
            <a:r>
              <a:rPr lang="pl-PL" sz="2400" dirty="0"/>
              <a:t> „hot” </a:t>
            </a:r>
            <a:r>
              <a:rPr lang="pl-PL" sz="2400" dirty="0" err="1"/>
              <a:t>topics</a:t>
            </a:r>
            <a:r>
              <a:rPr lang="pl-PL" sz="2400" dirty="0"/>
              <a:t> </a:t>
            </a:r>
            <a:r>
              <a:rPr lang="pl-PL" sz="2400" dirty="0" err="1"/>
              <a:t>is</a:t>
            </a:r>
            <a:r>
              <a:rPr lang="pl-PL" sz="2400" dirty="0"/>
              <a:t> </a:t>
            </a:r>
            <a:r>
              <a:rPr lang="pl-PL" sz="2400" dirty="0" err="1"/>
              <a:t>deceving</a:t>
            </a:r>
            <a:r>
              <a:rPr lang="pl-PL" sz="2400" dirty="0"/>
              <a:t> </a:t>
            </a:r>
            <a:r>
              <a:rPr lang="pl-PL" sz="2400" dirty="0">
                <a:sym typeface="Wingdings" panose="05000000000000000000" pitchFamily="2" charset="2"/>
              </a:rPr>
              <a:t> </a:t>
            </a:r>
            <a:r>
              <a:rPr lang="pl-PL" sz="2400" dirty="0" err="1">
                <a:sym typeface="Wingdings" panose="05000000000000000000" pitchFamily="2" charset="2"/>
              </a:rPr>
              <a:t>suggest</a:t>
            </a:r>
            <a:r>
              <a:rPr lang="pl-PL" sz="2400" dirty="0">
                <a:sym typeface="Wingdings" panose="05000000000000000000" pitchFamily="2" charset="2"/>
              </a:rPr>
              <a:t> a </a:t>
            </a:r>
            <a:r>
              <a:rPr lang="pl-PL" sz="2400" dirty="0" err="1">
                <a:sym typeface="Wingdings" panose="05000000000000000000" pitchFamily="2" charset="2"/>
              </a:rPr>
              <a:t>more</a:t>
            </a:r>
            <a:r>
              <a:rPr lang="pl-PL" sz="2400" dirty="0">
                <a:sym typeface="Wingdings" panose="05000000000000000000" pitchFamily="2" charset="2"/>
              </a:rPr>
              <a:t> </a:t>
            </a:r>
            <a:r>
              <a:rPr lang="pl-PL" sz="2400" dirty="0" err="1">
                <a:sym typeface="Wingdings" panose="05000000000000000000" pitchFamily="2" charset="2"/>
              </a:rPr>
              <a:t>durable</a:t>
            </a:r>
            <a:r>
              <a:rPr lang="pl-PL" sz="2400" dirty="0">
                <a:sym typeface="Wingdings" panose="05000000000000000000" pitchFamily="2" charset="2"/>
              </a:rPr>
              <a:t> </a:t>
            </a:r>
            <a:r>
              <a:rPr lang="pl-PL" sz="2400" dirty="0" err="1">
                <a:sym typeface="Wingdings" panose="05000000000000000000" pitchFamily="2" charset="2"/>
              </a:rPr>
              <a:t>title</a:t>
            </a:r>
            <a:endParaRPr lang="en-US" sz="2400" dirty="0"/>
          </a:p>
          <a:p>
            <a:r>
              <a:rPr lang="pl-PL" sz="2400" dirty="0" err="1"/>
              <a:t>Capacity</a:t>
            </a:r>
            <a:r>
              <a:rPr lang="pl-PL" sz="2400" dirty="0"/>
              <a:t> </a:t>
            </a:r>
            <a:r>
              <a:rPr lang="pl-PL" sz="2400" dirty="0" err="1"/>
              <a:t>building</a:t>
            </a:r>
            <a:r>
              <a:rPr lang="pl-PL" sz="2400" dirty="0"/>
              <a:t> </a:t>
            </a:r>
            <a:r>
              <a:rPr lang="pl-PL" sz="2400" dirty="0" err="1"/>
              <a:t>is</a:t>
            </a:r>
            <a:r>
              <a:rPr lang="pl-PL" sz="2400" dirty="0"/>
              <a:t> not a policy </a:t>
            </a:r>
            <a:r>
              <a:rPr lang="pl-PL" sz="2400" dirty="0" err="1"/>
              <a:t>theme</a:t>
            </a:r>
            <a:r>
              <a:rPr lang="pl-PL" sz="2400" dirty="0"/>
              <a:t>, </a:t>
            </a:r>
            <a:r>
              <a:rPr lang="pl-PL" sz="2400" dirty="0" err="1"/>
              <a:t>rather</a:t>
            </a:r>
            <a:r>
              <a:rPr lang="pl-PL" sz="2400" dirty="0"/>
              <a:t> a </a:t>
            </a:r>
            <a:r>
              <a:rPr lang="pl-PL" sz="2400" dirty="0" err="1"/>
              <a:t>working</a:t>
            </a:r>
            <a:r>
              <a:rPr lang="pl-PL" sz="2400" dirty="0"/>
              <a:t> </a:t>
            </a:r>
            <a:r>
              <a:rPr lang="pl-PL" sz="2400" dirty="0" err="1"/>
              <a:t>method</a:t>
            </a:r>
            <a:endParaRPr lang="en-US" sz="2400" dirty="0"/>
          </a:p>
          <a:p>
            <a:r>
              <a:rPr lang="pl-PL" sz="2400" dirty="0" err="1"/>
              <a:t>Add</a:t>
            </a:r>
            <a:r>
              <a:rPr lang="pl-PL" sz="2400" dirty="0"/>
              <a:t>: </a:t>
            </a:r>
            <a:r>
              <a:rPr lang="pl-PL" sz="2400" dirty="0" err="1"/>
              <a:t>consumer</a:t>
            </a:r>
            <a:r>
              <a:rPr lang="pl-PL" sz="2400" dirty="0"/>
              <a:t> trust </a:t>
            </a:r>
            <a:endParaRPr lang="en-US" sz="2400" dirty="0"/>
          </a:p>
          <a:p>
            <a:r>
              <a:rPr lang="pl-PL" sz="2400" dirty="0" err="1"/>
              <a:t>Add</a:t>
            </a:r>
            <a:r>
              <a:rPr lang="pl-PL" sz="2400" dirty="0"/>
              <a:t>: Public </a:t>
            </a:r>
            <a:r>
              <a:rPr lang="pl-PL" sz="2400" dirty="0" err="1"/>
              <a:t>Interest</a:t>
            </a:r>
            <a:r>
              <a:rPr lang="pl-PL" sz="2400" dirty="0"/>
              <a:t> </a:t>
            </a:r>
            <a:r>
              <a:rPr lang="pl-PL" sz="2400" dirty="0" err="1"/>
              <a:t>Committments</a:t>
            </a:r>
            <a:r>
              <a:rPr lang="pl-PL" sz="2400" dirty="0"/>
              <a:t> (</a:t>
            </a:r>
            <a:r>
              <a:rPr lang="pl-PL" sz="2400" dirty="0" err="1"/>
              <a:t>SubPro</a:t>
            </a:r>
            <a:r>
              <a:rPr lang="pl-PL" sz="2400" dirty="0"/>
              <a:t>)</a:t>
            </a:r>
            <a:endParaRPr lang="en-US" sz="2400" dirty="0"/>
          </a:p>
        </p:txBody>
      </p:sp>
    </p:spTree>
    <p:extLst>
      <p:ext uri="{BB962C8B-B14F-4D97-AF65-F5344CB8AC3E}">
        <p14:creationId xmlns:p14="http://schemas.microsoft.com/office/powerpoint/2010/main" val="2462510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74904" y="133263"/>
            <a:ext cx="8012951" cy="1114964"/>
          </a:xfrm>
        </p:spPr>
        <p:txBody>
          <a:bodyPr>
            <a:noAutofit/>
          </a:bodyPr>
          <a:lstStyle/>
          <a:p>
            <a:r>
              <a:rPr lang="pl-PL" sz="2600" dirty="0"/>
              <a:t>Feedback </a:t>
            </a:r>
            <a:r>
              <a:rPr lang="pl-PL" sz="2600" dirty="0" err="1"/>
              <a:t>fully</a:t>
            </a:r>
            <a:r>
              <a:rPr lang="pl-PL" sz="2600" dirty="0"/>
              <a:t> </a:t>
            </a:r>
            <a:r>
              <a:rPr lang="pl-PL" sz="2600" dirty="0" err="1"/>
              <a:t>taken</a:t>
            </a:r>
            <a:r>
              <a:rPr lang="pl-PL" sz="2600" dirty="0"/>
              <a:t> on </a:t>
            </a:r>
            <a:r>
              <a:rPr lang="pl-PL" sz="2600" dirty="0" err="1"/>
              <a:t>board</a:t>
            </a:r>
            <a:endParaRPr lang="en-US" sz="2600" dirty="0"/>
          </a:p>
        </p:txBody>
      </p:sp>
      <p:sp>
        <p:nvSpPr>
          <p:cNvPr id="4" name="Content Placeholder 2"/>
          <p:cNvSpPr txBox="1">
            <a:spLocks/>
          </p:cNvSpPr>
          <p:nvPr/>
        </p:nvSpPr>
        <p:spPr>
          <a:xfrm>
            <a:off x="374904" y="982545"/>
            <a:ext cx="8117073" cy="5062654"/>
          </a:xfrm>
          <a:prstGeom prst="rect">
            <a:avLst/>
          </a:prstGeom>
        </p:spPr>
        <p:txBody>
          <a:bodyPr lIns="0" tIns="0" rIns="0" bIns="0">
            <a:normAutofit/>
          </a:bodyPr>
          <a:lstStyle>
            <a:lvl1pPr marL="342900" indent="-342900" algn="l" defTabSz="457200" rtl="0" eaLnBrk="1" latinLnBrk="0" hangingPunct="1">
              <a:spcBef>
                <a:spcPts val="2000"/>
              </a:spcBef>
              <a:spcAft>
                <a:spcPts val="0"/>
              </a:spcAft>
              <a:buClr>
                <a:srgbClr val="000000"/>
              </a:buClr>
              <a:buSzPct val="75000"/>
              <a:buFont typeface="Wingdings" panose="05000000000000000000" pitchFamily="2" charset="2"/>
              <a:buChar char=""/>
              <a:defRPr sz="1900" kern="1200">
                <a:solidFill>
                  <a:srgbClr val="000000"/>
                </a:solidFill>
                <a:latin typeface="+mn-lt"/>
                <a:ea typeface="+mn-ea"/>
                <a:cs typeface="+mn-cs"/>
              </a:defRPr>
            </a:lvl1pPr>
            <a:lvl2pPr marL="798513" indent="-341313" algn="l" defTabSz="457200" rtl="0" eaLnBrk="1" latinLnBrk="0" hangingPunct="1">
              <a:spcBef>
                <a:spcPts val="500"/>
              </a:spcBef>
              <a:buSzPct val="75000"/>
              <a:buFont typeface="Wingdings" panose="05000000000000000000" pitchFamily="2" charset="2"/>
              <a:buChar char=""/>
              <a:defRPr sz="1900" kern="1200">
                <a:solidFill>
                  <a:srgbClr val="000000"/>
                </a:solidFill>
                <a:latin typeface="+mn-lt"/>
                <a:ea typeface="+mn-ea"/>
                <a:cs typeface="+mn-cs"/>
              </a:defRPr>
            </a:lvl2pPr>
            <a:lvl3pPr marL="1255713" indent="-341313" algn="l" defTabSz="457200" rtl="0" eaLnBrk="1" latinLnBrk="0" hangingPunct="1">
              <a:spcBef>
                <a:spcPts val="500"/>
              </a:spcBef>
              <a:buFont typeface="Arial" panose="020B0604020202020204" pitchFamily="34" charset="0"/>
              <a:buChar char="•"/>
              <a:defRPr sz="19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19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19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„hot” topics </a:t>
            </a:r>
            <a:r>
              <a:rPr lang="en-US" dirty="0">
                <a:sym typeface="Wingdings" panose="05000000000000000000" pitchFamily="2" charset="2"/>
              </a:rPr>
              <a:t></a:t>
            </a:r>
            <a:r>
              <a:rPr lang="en-US" dirty="0"/>
              <a:t> </a:t>
            </a:r>
            <a:r>
              <a:rPr lang="en-US" b="1" dirty="0" err="1"/>
              <a:t>AtLarge</a:t>
            </a:r>
            <a:r>
              <a:rPr lang="en-US" b="1" dirty="0"/>
              <a:t> Policy Platform</a:t>
            </a:r>
            <a:endParaRPr lang="pl-PL" b="1" dirty="0"/>
          </a:p>
          <a:p>
            <a:r>
              <a:rPr lang="en-US" dirty="0"/>
              <a:t>Goal: </a:t>
            </a:r>
            <a:endParaRPr lang="pl-PL" dirty="0"/>
          </a:p>
          <a:p>
            <a:pPr lvl="2"/>
            <a:r>
              <a:rPr lang="en-US" dirty="0"/>
              <a:t>identify current policy issues within each RALO with RALO leadership support </a:t>
            </a:r>
            <a:endParaRPr lang="pl-PL" dirty="0"/>
          </a:p>
          <a:p>
            <a:pPr lvl="2"/>
            <a:r>
              <a:rPr lang="en-US" dirty="0"/>
              <a:t>note respective RALO approaches to each theme to better understand regional end user issues </a:t>
            </a:r>
            <a:endParaRPr lang="pl-PL" dirty="0"/>
          </a:p>
          <a:p>
            <a:pPr lvl="2"/>
            <a:r>
              <a:rPr lang="en-US" dirty="0"/>
              <a:t>summarize regional policy issues at the ALAC level as policy driven advice </a:t>
            </a:r>
            <a:endParaRPr lang="pl-PL" dirty="0"/>
          </a:p>
          <a:p>
            <a:r>
              <a:rPr lang="en-US" dirty="0"/>
              <a:t>Capacity building is not a policy theme, rather a working method </a:t>
            </a:r>
            <a:r>
              <a:rPr lang="en-US" dirty="0">
                <a:sym typeface="Wingdings" panose="05000000000000000000" pitchFamily="2" charset="2"/>
              </a:rPr>
              <a:t></a:t>
            </a:r>
            <a:r>
              <a:rPr lang="en-US" dirty="0"/>
              <a:t> strike CB from „policy platform”</a:t>
            </a:r>
            <a:endParaRPr lang="pl-PL" dirty="0"/>
          </a:p>
          <a:p>
            <a:r>
              <a:rPr lang="en-US" dirty="0"/>
              <a:t>Add: consumer trust </a:t>
            </a:r>
            <a:r>
              <a:rPr lang="en-US" dirty="0">
                <a:sym typeface="Wingdings" panose="05000000000000000000" pitchFamily="2" charset="2"/>
              </a:rPr>
              <a:t></a:t>
            </a:r>
            <a:r>
              <a:rPr lang="en-US" dirty="0"/>
              <a:t> added</a:t>
            </a:r>
            <a:endParaRPr lang="pl-PL" dirty="0"/>
          </a:p>
          <a:p>
            <a:r>
              <a:rPr lang="en-US" dirty="0"/>
              <a:t>Add: Public Interest </a:t>
            </a:r>
            <a:r>
              <a:rPr lang="en-US" dirty="0" err="1"/>
              <a:t>Committments</a:t>
            </a:r>
            <a:r>
              <a:rPr lang="en-US" dirty="0"/>
              <a:t> (</a:t>
            </a:r>
            <a:r>
              <a:rPr lang="en-US" dirty="0" err="1"/>
              <a:t>SubPro</a:t>
            </a:r>
            <a:r>
              <a:rPr lang="en-US" dirty="0"/>
              <a:t>) </a:t>
            </a:r>
            <a:r>
              <a:rPr lang="en-US" dirty="0">
                <a:sym typeface="Wingdings" panose="05000000000000000000" pitchFamily="2" charset="2"/>
              </a:rPr>
              <a:t></a:t>
            </a:r>
            <a:r>
              <a:rPr lang="en-US" dirty="0"/>
              <a:t> added</a:t>
            </a:r>
            <a:endParaRPr lang="pl-PL" dirty="0"/>
          </a:p>
        </p:txBody>
      </p:sp>
    </p:spTree>
    <p:extLst>
      <p:ext uri="{BB962C8B-B14F-4D97-AF65-F5344CB8AC3E}">
        <p14:creationId xmlns:p14="http://schemas.microsoft.com/office/powerpoint/2010/main" val="2418015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74904" y="147777"/>
            <a:ext cx="8012951" cy="965394"/>
          </a:xfrm>
        </p:spPr>
        <p:txBody>
          <a:bodyPr>
            <a:noAutofit/>
          </a:bodyPr>
          <a:lstStyle/>
          <a:p>
            <a:r>
              <a:rPr lang="en-US" b="0" dirty="0"/>
              <a:t> </a:t>
            </a:r>
            <a:r>
              <a:rPr lang="pl-PL" dirty="0" err="1"/>
              <a:t>AtLarge</a:t>
            </a:r>
            <a:r>
              <a:rPr lang="pl-PL" dirty="0"/>
              <a:t> Policy Platform Top Ten </a:t>
            </a:r>
            <a:r>
              <a:rPr lang="pl-PL" dirty="0" err="1"/>
              <a:t>Themes</a:t>
            </a:r>
            <a:r>
              <a:rPr lang="pl-PL" dirty="0"/>
              <a:t> </a:t>
            </a:r>
            <a:br>
              <a:rPr lang="pl-PL" b="0" dirty="0"/>
            </a:br>
            <a:r>
              <a:rPr lang="pl-PL" sz="1800" b="0" dirty="0"/>
              <a:t>(to be </a:t>
            </a:r>
            <a:r>
              <a:rPr lang="pl-PL" sz="1800" b="0" dirty="0" err="1"/>
              <a:t>presented</a:t>
            </a:r>
            <a:r>
              <a:rPr lang="pl-PL" sz="1800" b="0" dirty="0"/>
              <a:t> </a:t>
            </a:r>
            <a:r>
              <a:rPr lang="pl-PL" sz="1800" b="0" dirty="0" err="1"/>
              <a:t>at</a:t>
            </a:r>
            <a:r>
              <a:rPr lang="pl-PL" sz="1800" b="0" dirty="0"/>
              <a:t> ICANN66)</a:t>
            </a:r>
            <a:endParaRPr lang="en-US" sz="1800" b="0" dirty="0"/>
          </a:p>
        </p:txBody>
      </p:sp>
      <p:sp>
        <p:nvSpPr>
          <p:cNvPr id="3" name="Content Placeholder 2"/>
          <p:cNvSpPr>
            <a:spLocks noGrp="1"/>
          </p:cNvSpPr>
          <p:nvPr>
            <p:ph sz="quarter" idx="10"/>
          </p:nvPr>
        </p:nvSpPr>
        <p:spPr>
          <a:xfrm>
            <a:off x="480516" y="997059"/>
            <a:ext cx="8117073" cy="5338425"/>
          </a:xfrm>
        </p:spPr>
        <p:txBody>
          <a:bodyPr>
            <a:normAutofit fontScale="92500" lnSpcReduction="10000"/>
          </a:bodyPr>
          <a:lstStyle/>
          <a:p>
            <a:pPr marL="457200" indent="-457200">
              <a:buFont typeface="+mj-lt"/>
              <a:buAutoNum type="arabicPeriod"/>
            </a:pPr>
            <a:r>
              <a:rPr lang="en-US" sz="1800" dirty="0"/>
              <a:t>Internationalized Domain Names (IDNs) and Universal Acceptance (UA)</a:t>
            </a:r>
          </a:p>
          <a:p>
            <a:pPr marL="457200" indent="-457200">
              <a:buFont typeface="+mj-lt"/>
              <a:buAutoNum type="arabicPeriod"/>
            </a:pPr>
            <a:r>
              <a:rPr lang="en-US" sz="1800" dirty="0"/>
              <a:t>DNS Security and Abuse, DNSSEC and Cybersecurity</a:t>
            </a:r>
          </a:p>
          <a:p>
            <a:pPr marL="457200" indent="-457200">
              <a:buFont typeface="+mj-lt"/>
              <a:buAutoNum type="arabicPeriod"/>
            </a:pPr>
            <a:r>
              <a:rPr lang="en-US" sz="1800" dirty="0"/>
              <a:t>ICANN and Human Rights, including Privacy and GDPR / WHOIS</a:t>
            </a:r>
          </a:p>
          <a:p>
            <a:pPr marL="457200" indent="-457200">
              <a:buFont typeface="+mj-lt"/>
              <a:buAutoNum type="arabicPeriod"/>
            </a:pPr>
            <a:r>
              <a:rPr lang="en-US" sz="1800" dirty="0"/>
              <a:t>ICANN Jurisdiction and Internet Governance (building upon the recommendations of the Jurisdiction Working Group)</a:t>
            </a:r>
          </a:p>
          <a:p>
            <a:pPr marL="457200" indent="-457200">
              <a:buFont typeface="+mj-lt"/>
              <a:buAutoNum type="arabicPeriod"/>
            </a:pPr>
            <a:r>
              <a:rPr lang="en-US" sz="1800" dirty="0"/>
              <a:t>New gTLDs: Perspectives and Scope</a:t>
            </a:r>
          </a:p>
          <a:p>
            <a:pPr marL="457200" indent="-457200">
              <a:buFont typeface="+mj-lt"/>
              <a:buAutoNum type="arabicPeriod"/>
            </a:pPr>
            <a:r>
              <a:rPr lang="en-US" sz="1800" dirty="0"/>
              <a:t>ICANN Transparency and Accountability, in terms of enhancing / building end user trust</a:t>
            </a:r>
          </a:p>
          <a:p>
            <a:pPr marL="457200" indent="-457200">
              <a:buFont typeface="+mj-lt"/>
              <a:buAutoNum type="arabicPeriod"/>
            </a:pPr>
            <a:r>
              <a:rPr lang="en-US" sz="1800" dirty="0"/>
              <a:t>Facilitating multistakeholder consensus within the ICANN community; working together with governments, business and civil society</a:t>
            </a:r>
            <a:endParaRPr lang="pl-PL" sz="1800" dirty="0"/>
          </a:p>
          <a:p>
            <a:pPr marL="457200" indent="-457200">
              <a:buFont typeface="+mj-lt"/>
              <a:buAutoNum type="arabicPeriod"/>
            </a:pPr>
            <a:r>
              <a:rPr lang="pl-PL" sz="1800" dirty="0"/>
              <a:t>Consumer trust</a:t>
            </a:r>
            <a:endParaRPr lang="en-US" sz="1800" dirty="0"/>
          </a:p>
          <a:p>
            <a:pPr marL="457200" indent="-457200">
              <a:buFont typeface="+mj-lt"/>
              <a:buAutoNum type="arabicPeriod"/>
            </a:pPr>
            <a:r>
              <a:rPr lang="pl-PL" sz="1800" dirty="0"/>
              <a:t>Public </a:t>
            </a:r>
            <a:r>
              <a:rPr lang="pl-PL" sz="1800" dirty="0" err="1"/>
              <a:t>Interest</a:t>
            </a:r>
            <a:r>
              <a:rPr lang="pl-PL" sz="1800" dirty="0"/>
              <a:t> </a:t>
            </a:r>
            <a:r>
              <a:rPr lang="pl-PL" sz="1800" dirty="0" err="1"/>
              <a:t>Committments</a:t>
            </a:r>
            <a:r>
              <a:rPr lang="pl-PL" sz="1800" dirty="0"/>
              <a:t> (</a:t>
            </a:r>
            <a:r>
              <a:rPr lang="pl-PL" sz="1800" dirty="0" err="1"/>
              <a:t>SubPro</a:t>
            </a:r>
            <a:r>
              <a:rPr lang="pl-PL" sz="1800" dirty="0"/>
              <a:t>)</a:t>
            </a:r>
          </a:p>
          <a:p>
            <a:pPr marL="457200" indent="-457200">
              <a:buFont typeface="+mj-lt"/>
              <a:buAutoNum type="arabicPeriod"/>
            </a:pPr>
            <a:r>
              <a:rPr lang="pl-PL" sz="1800" dirty="0">
                <a:solidFill>
                  <a:srgbClr val="FF0000"/>
                </a:solidFill>
              </a:rPr>
              <a:t>TBC (open to RALO </a:t>
            </a:r>
            <a:r>
              <a:rPr lang="pl-PL" sz="1800" dirty="0" err="1">
                <a:solidFill>
                  <a:srgbClr val="FF0000"/>
                </a:solidFill>
              </a:rPr>
              <a:t>suggestions</a:t>
            </a:r>
            <a:r>
              <a:rPr lang="pl-PL" sz="1800" dirty="0">
                <a:solidFill>
                  <a:srgbClr val="FF0000"/>
                </a:solidFill>
              </a:rPr>
              <a:t>) </a:t>
            </a:r>
            <a:endParaRPr lang="en-US" sz="1800" dirty="0">
              <a:solidFill>
                <a:srgbClr val="FF0000"/>
              </a:solidFill>
            </a:endParaRPr>
          </a:p>
        </p:txBody>
      </p:sp>
    </p:spTree>
    <p:extLst>
      <p:ext uri="{BB962C8B-B14F-4D97-AF65-F5344CB8AC3E}">
        <p14:creationId xmlns:p14="http://schemas.microsoft.com/office/powerpoint/2010/main" val="3709379087"/>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Presentation7" id="{0EB056D1-DF82-ED43-A75A-15472DCA2F45}" vid="{0BDCD195-BFED-5145-8A5D-0651D729DA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 4x3</Template>
  <TotalTime>2447</TotalTime>
  <Words>767</Words>
  <Application>Microsoft Macintosh PowerPoint</Application>
  <PresentationFormat>On-screen Show (4:3)</PresentationFormat>
  <Paragraphs>239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Wingdings</vt:lpstr>
      <vt:lpstr>ICANNPPT_Arial_4x3_June 2017_potx</vt:lpstr>
      <vt:lpstr> From „hot topics”  to „AtLarge policy platform”  Development of the ALAC Hot Policy Topics Document</vt:lpstr>
      <vt:lpstr>Bottom-up: ICANN63 regional hot topics matrix (by Glenn McKnight)</vt:lpstr>
      <vt:lpstr>Bottom-up: ICANN63 regional hot topics matrix (sorted by popularity by JK)</vt:lpstr>
      <vt:lpstr>„Hot topics” set against ICANN Core Values (as per Bylaws) (by JK and JZ) </vt:lpstr>
      <vt:lpstr> ALAC / At-Large Hot Policy Topics: Suggestions (compiled and abbreviated, as presented at ICANN65)</vt:lpstr>
      <vt:lpstr>Other Current Policy Issues – Suggested as Outside ICANN Remit (as presented at ICANN65) </vt:lpstr>
      <vt:lpstr>Feedback received</vt:lpstr>
      <vt:lpstr>Feedback fully taken on board</vt:lpstr>
      <vt:lpstr> AtLarge Policy Platform Top Ten Themes  (to be presented at ICANN66)</vt:lpstr>
      <vt:lpstr> AtLarge Policy Platform further steps </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Evin Erdogdu</dc:creator>
  <cp:lastModifiedBy>Silvia Vivanco</cp:lastModifiedBy>
  <cp:revision>55</cp:revision>
  <cp:lastPrinted>2019-04-08T14:39:22Z</cp:lastPrinted>
  <dcterms:created xsi:type="dcterms:W3CDTF">2018-12-17T07:57:23Z</dcterms:created>
  <dcterms:modified xsi:type="dcterms:W3CDTF">2019-09-09T02:49:02Z</dcterms:modified>
</cp:coreProperties>
</file>