
<file path=[Content_Types].xml><?xml version="1.0" encoding="utf-8"?>
<Types xmlns="http://schemas.openxmlformats.org/package/2006/content-types">
  <Default Extension="emf" ContentType="image/x-emf"/>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8" r:id="rId12"/>
    <p:sldId id="269" r:id="rId13"/>
    <p:sldId id="271" r:id="rId14"/>
    <p:sldId id="267" r:id="rId15"/>
    <p:sldId id="266" r:id="rId16"/>
    <p:sldId id="270" r:id="rId17"/>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83" autoAdjust="0"/>
    <p:restoredTop sz="94207" autoAdjust="0"/>
  </p:normalViewPr>
  <p:slideViewPr>
    <p:cSldViewPr snapToGrid="0">
      <p:cViewPr varScale="1">
        <p:scale>
          <a:sx n="107" d="100"/>
          <a:sy n="107" d="100"/>
        </p:scale>
        <p:origin x="776" y="1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98D2033-F33C-44D3-8C60-4AD6F2F63D94}" type="datetimeFigureOut">
              <a:rPr lang="es-CO" smtClean="0"/>
              <a:t>5/09/19</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DAD8DA-CF48-4A7D-9562-2664C8C305D0}" type="slidenum">
              <a:rPr lang="es-CO" smtClean="0"/>
              <a:t>‹#›</a:t>
            </a:fld>
            <a:endParaRPr lang="es-CO"/>
          </a:p>
        </p:txBody>
      </p:sp>
    </p:spTree>
    <p:extLst>
      <p:ext uri="{BB962C8B-B14F-4D97-AF65-F5344CB8AC3E}">
        <p14:creationId xmlns:p14="http://schemas.microsoft.com/office/powerpoint/2010/main" val="3547193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dirty="0"/>
          </a:p>
        </p:txBody>
      </p:sp>
      <p:sp>
        <p:nvSpPr>
          <p:cNvPr id="4" name="Marcador de número de diapositiva 3"/>
          <p:cNvSpPr>
            <a:spLocks noGrp="1"/>
          </p:cNvSpPr>
          <p:nvPr>
            <p:ph type="sldNum" sz="quarter" idx="5"/>
          </p:nvPr>
        </p:nvSpPr>
        <p:spPr/>
        <p:txBody>
          <a:bodyPr/>
          <a:lstStyle/>
          <a:p>
            <a:fld id="{E6DAD8DA-CF48-4A7D-9562-2664C8C305D0}" type="slidenum">
              <a:rPr lang="es-CO" smtClean="0"/>
              <a:t>11</a:t>
            </a:fld>
            <a:endParaRPr lang="es-CO"/>
          </a:p>
        </p:txBody>
      </p:sp>
    </p:spTree>
    <p:extLst>
      <p:ext uri="{BB962C8B-B14F-4D97-AF65-F5344CB8AC3E}">
        <p14:creationId xmlns:p14="http://schemas.microsoft.com/office/powerpoint/2010/main" val="23491246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es-ES"/>
              <a:t>Haga clic para modificar el estilo de título del patrón</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a:t>Haga clic para modificar el estilo de subtítulo del patrón</a:t>
            </a:r>
            <a:endParaRPr lang="en-US" dirty="0"/>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700394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n panorámica con descrip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Date Placeholder 2"/>
          <p:cNvSpPr>
            <a:spLocks noGrp="1"/>
          </p:cNvSpPr>
          <p:nvPr>
            <p:ph type="dt" sz="half" idx="10"/>
          </p:nvPr>
        </p:nvSpPr>
        <p:spPr/>
        <p:txBody>
          <a:bodyPr/>
          <a:lstStyle/>
          <a:p>
            <a:fld id="{0373E7C2-EDF7-4B69-AABF-F2297D7CEF93}" type="datetimeFigureOut">
              <a:rPr lang="es-CO" smtClean="0"/>
              <a:t>5/09/19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170199689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ítulo y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28492844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ita con descripción">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s-ES"/>
              <a:t>Haga clic para modificar los estilos de texto del patrón</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7206231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78634298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Citar la tarjeta de nombre">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es-ES"/>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a:t>Haga clic para modificar los estilos de texto del patrón</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extLst>
      <p:ext uri="{BB962C8B-B14F-4D97-AF65-F5344CB8AC3E}">
        <p14:creationId xmlns:p14="http://schemas.microsoft.com/office/powerpoint/2010/main" val="16656249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Verdadero o falso">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es-ES"/>
              <a:t>Haga clic para modificar el estilo de título del patrón</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es-ES"/>
              <a:t>Haga clic para modificar los estilos de texto del patrón</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40017215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3125928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es-ES"/>
              <a:t>Haga clic para modificar el estilo de título del patrón</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14136197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idx="1"/>
          </p:nvPr>
        </p:nvSpPr>
        <p:spPr/>
        <p:txBody>
          <a:bodyPr anchor="ct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38747297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a:t>Haga clic para modificar los estilos de texto del patrón</a:t>
            </a:r>
          </a:p>
        </p:txBody>
      </p:sp>
      <p:sp>
        <p:nvSpPr>
          <p:cNvPr id="4" name="Date Placeholder 3"/>
          <p:cNvSpPr>
            <a:spLocks noGrp="1"/>
          </p:cNvSpPr>
          <p:nvPr>
            <p:ph type="dt" sz="half" idx="10"/>
          </p:nvPr>
        </p:nvSpPr>
        <p:spPr/>
        <p:txBody>
          <a:bodyPr/>
          <a:lstStyle/>
          <a:p>
            <a:fld id="{0373E7C2-EDF7-4B69-AABF-F2297D7CEF93}" type="datetimeFigureOut">
              <a:rPr lang="es-CO" smtClean="0"/>
              <a:t>5/09/19</a:t>
            </a:fld>
            <a:endParaRPr lang="es-CO"/>
          </a:p>
        </p:txBody>
      </p:sp>
      <p:sp>
        <p:nvSpPr>
          <p:cNvPr id="5" name="Footer Placeholder 4"/>
          <p:cNvSpPr>
            <a:spLocks noGrp="1"/>
          </p:cNvSpPr>
          <p:nvPr>
            <p:ph type="ftr" sz="quarter" idx="11"/>
          </p:nvPr>
        </p:nvSpPr>
        <p:spPr/>
        <p:txBody>
          <a:bodyPr/>
          <a:lstStyle/>
          <a:p>
            <a:endParaRPr lang="es-CO"/>
          </a:p>
        </p:txBody>
      </p:sp>
      <p:sp>
        <p:nvSpPr>
          <p:cNvPr id="6" name="Slide Number Placeholder 5"/>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29857690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Date Placeholder 4"/>
          <p:cNvSpPr>
            <a:spLocks noGrp="1"/>
          </p:cNvSpPr>
          <p:nvPr>
            <p:ph type="dt" sz="half" idx="10"/>
          </p:nvPr>
        </p:nvSpPr>
        <p:spPr/>
        <p:txBody>
          <a:bodyPr/>
          <a:lstStyle/>
          <a:p>
            <a:fld id="{0373E7C2-EDF7-4B69-AABF-F2297D7CEF93}" type="datetimeFigureOut">
              <a:rPr lang="es-CO" smtClean="0"/>
              <a:t>5/09/19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3992394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s-ES"/>
              <a:t>Haga clic para modificar el estilo de título del patrón</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7" name="Date Placeholder 6"/>
          <p:cNvSpPr>
            <a:spLocks noGrp="1"/>
          </p:cNvSpPr>
          <p:nvPr>
            <p:ph type="dt" sz="half" idx="10"/>
          </p:nvPr>
        </p:nvSpPr>
        <p:spPr/>
        <p:txBody>
          <a:bodyPr/>
          <a:lstStyle/>
          <a:p>
            <a:fld id="{0373E7C2-EDF7-4B69-AABF-F2297D7CEF93}" type="datetimeFigureOut">
              <a:rPr lang="es-CO" smtClean="0"/>
              <a:t>5/09/19</a:t>
            </a:fld>
            <a:endParaRPr lang="es-CO"/>
          </a:p>
        </p:txBody>
      </p:sp>
      <p:sp>
        <p:nvSpPr>
          <p:cNvPr id="8" name="Footer Placeholder 7"/>
          <p:cNvSpPr>
            <a:spLocks noGrp="1"/>
          </p:cNvSpPr>
          <p:nvPr>
            <p:ph type="ftr" sz="quarter" idx="11"/>
          </p:nvPr>
        </p:nvSpPr>
        <p:spPr/>
        <p:txBody>
          <a:bodyPr/>
          <a:lstStyle/>
          <a:p>
            <a:endParaRPr lang="es-CO"/>
          </a:p>
        </p:txBody>
      </p:sp>
      <p:sp>
        <p:nvSpPr>
          <p:cNvPr id="9" name="Slide Number Placeholder 8"/>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34901594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a:t>Haga clic para modificar el estilo de título del patrón</a:t>
            </a:r>
            <a:endParaRPr lang="en-US" dirty="0"/>
          </a:p>
        </p:txBody>
      </p:sp>
      <p:sp>
        <p:nvSpPr>
          <p:cNvPr id="3" name="Date Placeholder 2"/>
          <p:cNvSpPr>
            <a:spLocks noGrp="1"/>
          </p:cNvSpPr>
          <p:nvPr>
            <p:ph type="dt" sz="half" idx="10"/>
          </p:nvPr>
        </p:nvSpPr>
        <p:spPr/>
        <p:txBody>
          <a:bodyPr/>
          <a:lstStyle/>
          <a:p>
            <a:fld id="{0373E7C2-EDF7-4B69-AABF-F2297D7CEF93}" type="datetimeFigureOut">
              <a:rPr lang="es-CO" smtClean="0"/>
              <a:t>5/09/19</a:t>
            </a:fld>
            <a:endParaRPr lang="es-CO"/>
          </a:p>
        </p:txBody>
      </p:sp>
      <p:sp>
        <p:nvSpPr>
          <p:cNvPr id="4" name="Footer Placeholder 3"/>
          <p:cNvSpPr>
            <a:spLocks noGrp="1"/>
          </p:cNvSpPr>
          <p:nvPr>
            <p:ph type="ftr" sz="quarter" idx="11"/>
          </p:nvPr>
        </p:nvSpPr>
        <p:spPr/>
        <p:txBody>
          <a:bodyPr/>
          <a:lstStyle/>
          <a:p>
            <a:endParaRPr lang="es-CO"/>
          </a:p>
        </p:txBody>
      </p:sp>
      <p:sp>
        <p:nvSpPr>
          <p:cNvPr id="5" name="Slide Number Placeholder 4"/>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20576739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73E7C2-EDF7-4B69-AABF-F2297D7CEF93}" type="datetimeFigureOut">
              <a:rPr lang="es-CO" smtClean="0"/>
              <a:t>5/09/19</a:t>
            </a:fld>
            <a:endParaRPr lang="es-CO"/>
          </a:p>
        </p:txBody>
      </p:sp>
      <p:sp>
        <p:nvSpPr>
          <p:cNvPr id="3" name="Footer Placeholder 2"/>
          <p:cNvSpPr>
            <a:spLocks noGrp="1"/>
          </p:cNvSpPr>
          <p:nvPr>
            <p:ph type="ftr" sz="quarter" idx="11"/>
          </p:nvPr>
        </p:nvSpPr>
        <p:spPr/>
        <p:txBody>
          <a:bodyPr/>
          <a:lstStyle/>
          <a:p>
            <a:endParaRPr lang="es-CO"/>
          </a:p>
        </p:txBody>
      </p:sp>
      <p:sp>
        <p:nvSpPr>
          <p:cNvPr id="4" name="Slide Number Placeholder 3"/>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27069694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es-ES"/>
              <a:t>Haga clic para modificar el estilo de título del patrón</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373E7C2-EDF7-4B69-AABF-F2297D7CEF93}" type="datetimeFigureOut">
              <a:rPr lang="es-CO" smtClean="0"/>
              <a:t>5/09/19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25889522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es-ES"/>
              <a:t>Haga clic para modificar el estilo de título del patrón</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s-ES"/>
              <a:t>Haga clic en el icono para agregar una imagen</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a:t>Haga clic para modificar los estilos de texto del patrón</a:t>
            </a:r>
          </a:p>
        </p:txBody>
      </p:sp>
      <p:sp>
        <p:nvSpPr>
          <p:cNvPr id="5" name="Date Placeholder 4"/>
          <p:cNvSpPr>
            <a:spLocks noGrp="1"/>
          </p:cNvSpPr>
          <p:nvPr>
            <p:ph type="dt" sz="half" idx="10"/>
          </p:nvPr>
        </p:nvSpPr>
        <p:spPr/>
        <p:txBody>
          <a:bodyPr/>
          <a:lstStyle/>
          <a:p>
            <a:fld id="{0373E7C2-EDF7-4B69-AABF-F2297D7CEF93}" type="datetimeFigureOut">
              <a:rPr lang="es-CO" smtClean="0"/>
              <a:t>5/09/19</a:t>
            </a:fld>
            <a:endParaRPr lang="es-CO"/>
          </a:p>
        </p:txBody>
      </p:sp>
      <p:sp>
        <p:nvSpPr>
          <p:cNvPr id="6" name="Footer Placeholder 5"/>
          <p:cNvSpPr>
            <a:spLocks noGrp="1"/>
          </p:cNvSpPr>
          <p:nvPr>
            <p:ph type="ftr" sz="quarter" idx="11"/>
          </p:nvPr>
        </p:nvSpPr>
        <p:spPr/>
        <p:txBody>
          <a:bodyPr/>
          <a:lstStyle/>
          <a:p>
            <a:endParaRPr lang="es-CO"/>
          </a:p>
        </p:txBody>
      </p:sp>
      <p:sp>
        <p:nvSpPr>
          <p:cNvPr id="7" name="Slide Number Placeholder 6"/>
          <p:cNvSpPr>
            <a:spLocks noGrp="1"/>
          </p:cNvSpPr>
          <p:nvPr>
            <p:ph type="sldNum" sz="quarter" idx="12"/>
          </p:nvPr>
        </p:nvSpPr>
        <p:spPr/>
        <p:txBody>
          <a:bodyPr/>
          <a:lstStyle/>
          <a:p>
            <a:fld id="{F6A991B3-F01C-4CCD-B5BA-EF18ADE12B56}" type="slidenum">
              <a:rPr lang="es-CO" smtClean="0"/>
              <a:t>‹#›</a:t>
            </a:fld>
            <a:endParaRPr lang="es-CO"/>
          </a:p>
        </p:txBody>
      </p:sp>
    </p:spTree>
    <p:extLst>
      <p:ext uri="{BB962C8B-B14F-4D97-AF65-F5344CB8AC3E}">
        <p14:creationId xmlns:p14="http://schemas.microsoft.com/office/powerpoint/2010/main" val="42764726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es-ES"/>
              <a:t>Haga clic para modificar el estilo de título del patrón</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0373E7C2-EDF7-4B69-AABF-F2297D7CEF93}" type="datetimeFigureOut">
              <a:rPr lang="es-CO" smtClean="0"/>
              <a:t>5/09/19</a:t>
            </a:fld>
            <a:endParaRPr lang="es-CO"/>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s-CO"/>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F6A991B3-F01C-4CCD-B5BA-EF18ADE12B56}" type="slidenum">
              <a:rPr lang="es-CO" smtClean="0"/>
              <a:t>‹#›</a:t>
            </a:fld>
            <a:endParaRPr lang="es-CO"/>
          </a:p>
        </p:txBody>
      </p:sp>
    </p:spTree>
    <p:extLst>
      <p:ext uri="{BB962C8B-B14F-4D97-AF65-F5344CB8AC3E}">
        <p14:creationId xmlns:p14="http://schemas.microsoft.com/office/powerpoint/2010/main" val="3521932672"/>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www.icann.org/resources/pages/nextgen-ambassador-2017-09-27-en"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www.icann.org/public-responsibility-support/nextgen" TargetMode="Externa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 Id="rId5" Type="http://schemas.openxmlformats.org/officeDocument/2006/relationships/image" Target="../media/image1.png"/><Relationship Id="rId4" Type="http://schemas.openxmlformats.org/officeDocument/2006/relationships/image" Target="../media/image4.emf"/></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engagement@icann.org?subject=ICANN%20Learn%20Newcomer"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meetings.icann.org/en/"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icann.org/community#groups"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https://www.icann.org/fellowshipprogram" TargetMode="External"/><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hyperlink" Target="https://www.icann.org/resources/pages/fellowship-mentoring-2018-10-15-en"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goo.gl/KAkKQN" TargetMode="External"/><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452D343-3535-415B-9E03-CF12B3136502}"/>
              </a:ext>
            </a:extLst>
          </p:cNvPr>
          <p:cNvSpPr>
            <a:spLocks noGrp="1"/>
          </p:cNvSpPr>
          <p:nvPr>
            <p:ph type="ctrTitle"/>
          </p:nvPr>
        </p:nvSpPr>
        <p:spPr>
          <a:xfrm>
            <a:off x="-149861" y="-101988"/>
            <a:ext cx="8001000" cy="1794803"/>
          </a:xfrm>
        </p:spPr>
        <p:txBody>
          <a:bodyPr>
            <a:normAutofit/>
          </a:bodyPr>
          <a:lstStyle/>
          <a:p>
            <a:pPr algn="ctr"/>
            <a:r>
              <a:rPr lang="es-MX" sz="4400" b="1" dirty="0"/>
              <a:t>ICANN y tu: un viaje de partes interesadas</a:t>
            </a:r>
            <a:endParaRPr lang="es-CO" sz="4400" b="1" dirty="0"/>
          </a:p>
        </p:txBody>
      </p:sp>
      <p:pic>
        <p:nvPicPr>
          <p:cNvPr id="1028" name="Picture 4">
            <a:extLst>
              <a:ext uri="{FF2B5EF4-FFF2-40B4-BE49-F238E27FC236}">
                <a16:creationId xmlns:a16="http://schemas.microsoft.com/office/drawing/2014/main" id="{C7B5B1FF-2FF5-4562-BC5E-6B817508F42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8280" y="4605996"/>
            <a:ext cx="2243504" cy="1794803"/>
          </a:xfrm>
          <a:prstGeom prst="rect">
            <a:avLst/>
          </a:prstGeom>
          <a:noFill/>
          <a:extLst>
            <a:ext uri="{909E8E84-426E-40DD-AFC4-6F175D3DCCD1}">
              <a14:hiddenFill xmlns:a14="http://schemas.microsoft.com/office/drawing/2010/main">
                <a:solidFill>
                  <a:srgbClr val="FFFFFF"/>
                </a:solidFill>
              </a14:hiddenFill>
            </a:ext>
          </a:extLst>
        </p:spPr>
      </p:pic>
      <p:sp>
        <p:nvSpPr>
          <p:cNvPr id="17" name="Text Placeholder 5">
            <a:extLst>
              <a:ext uri="{FF2B5EF4-FFF2-40B4-BE49-F238E27FC236}">
                <a16:creationId xmlns:a16="http://schemas.microsoft.com/office/drawing/2014/main" id="{CF4F7A15-37B0-4E08-8C51-D4C130499F6B}"/>
              </a:ext>
            </a:extLst>
          </p:cNvPr>
          <p:cNvSpPr txBox="1">
            <a:spLocks/>
          </p:cNvSpPr>
          <p:nvPr/>
        </p:nvSpPr>
        <p:spPr>
          <a:xfrm>
            <a:off x="6096000" y="5859515"/>
            <a:ext cx="6382512" cy="716808"/>
          </a:xfrm>
          <a:prstGeom prst="rect">
            <a:avLst/>
          </a:prstGeom>
        </p:spPr>
        <p:txBody>
          <a:bodyPr/>
          <a:lst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a:lstStyle>
          <a:p>
            <a:r>
              <a:rPr lang="en-US" dirty="0" err="1">
                <a:solidFill>
                  <a:schemeClr val="tx1"/>
                </a:solidFill>
              </a:rPr>
              <a:t>Siranush</a:t>
            </a:r>
            <a:r>
              <a:rPr lang="en-US" dirty="0">
                <a:solidFill>
                  <a:schemeClr val="tx1"/>
                </a:solidFill>
              </a:rPr>
              <a:t> Vardanyan</a:t>
            </a:r>
          </a:p>
          <a:p>
            <a:r>
              <a:rPr lang="en-US" dirty="0">
                <a:solidFill>
                  <a:schemeClr val="tx1"/>
                </a:solidFill>
              </a:rPr>
              <a:t>Lilian De Luque</a:t>
            </a:r>
          </a:p>
        </p:txBody>
      </p:sp>
      <p:sp>
        <p:nvSpPr>
          <p:cNvPr id="5" name="Title 1">
            <a:extLst>
              <a:ext uri="{FF2B5EF4-FFF2-40B4-BE49-F238E27FC236}">
                <a16:creationId xmlns:a16="http://schemas.microsoft.com/office/drawing/2014/main" id="{CF73AF34-60A1-40D1-9817-BF577E5B7D15}"/>
              </a:ext>
            </a:extLst>
          </p:cNvPr>
          <p:cNvSpPr txBox="1">
            <a:spLocks/>
          </p:cNvSpPr>
          <p:nvPr/>
        </p:nvSpPr>
        <p:spPr>
          <a:xfrm>
            <a:off x="1285461" y="1692815"/>
            <a:ext cx="7898296" cy="1794803"/>
          </a:xfrm>
          <a:prstGeom prst="rect">
            <a:avLst/>
          </a:prstGeom>
          <a:effectLst/>
        </p:spPr>
        <p:txBody>
          <a:bodyPr vert="horz" lIns="91440" tIns="45720" rIns="91440" bIns="45720" rtlCol="0" anchor="b">
            <a:normAutofit fontScale="92500"/>
          </a:bodyPr>
          <a:lstStyle>
            <a:lvl1pPr algn="l" defTabSz="457200" rtl="0" eaLnBrk="1" latinLnBrk="0" hangingPunct="1">
              <a:spcBef>
                <a:spcPct val="0"/>
              </a:spcBef>
              <a:buNone/>
              <a:defRPr sz="48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algn="ctr"/>
            <a:r>
              <a:rPr lang="en-US" b="1" dirty="0">
                <a:latin typeface="Arial" charset="0"/>
                <a:ea typeface="Arial" charset="0"/>
                <a:cs typeface="Arial" charset="0"/>
              </a:rPr>
              <a:t>ICANN and YOU: </a:t>
            </a:r>
            <a:br>
              <a:rPr lang="en-US" b="1" dirty="0">
                <a:latin typeface="Arial" charset="0"/>
                <a:ea typeface="Arial" charset="0"/>
                <a:cs typeface="Arial" charset="0"/>
              </a:rPr>
            </a:br>
            <a:r>
              <a:rPr lang="en-US" b="1" dirty="0">
                <a:latin typeface="Arial" charset="0"/>
                <a:ea typeface="Arial" charset="0"/>
                <a:cs typeface="Arial" charset="0"/>
              </a:rPr>
              <a:t>A Stakeholder Journey</a:t>
            </a:r>
            <a:endParaRPr lang="en-US" b="1" dirty="0"/>
          </a:p>
        </p:txBody>
      </p:sp>
    </p:spTree>
    <p:extLst>
      <p:ext uri="{BB962C8B-B14F-4D97-AF65-F5344CB8AC3E}">
        <p14:creationId xmlns:p14="http://schemas.microsoft.com/office/powerpoint/2010/main" val="9663635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4B1753C0-9985-4DE1-8248-8ED9EB964F58}"/>
              </a:ext>
            </a:extLst>
          </p:cNvPr>
          <p:cNvSpPr/>
          <p:nvPr/>
        </p:nvSpPr>
        <p:spPr>
          <a:xfrm>
            <a:off x="334822" y="83876"/>
            <a:ext cx="11237844" cy="6740307"/>
          </a:xfrm>
          <a:prstGeom prst="rect">
            <a:avLst/>
          </a:prstGeom>
        </p:spPr>
        <p:txBody>
          <a:bodyPr wrap="square">
            <a:spAutoFit/>
          </a:bodyPr>
          <a:lstStyle/>
          <a:p>
            <a:pPr marL="342900" indent="-342900">
              <a:buFont typeface="Wingdings" panose="05000000000000000000" pitchFamily="2" charset="2"/>
              <a:buChar char="Ø"/>
            </a:pPr>
            <a:r>
              <a:rPr lang="es-CO" sz="1600" dirty="0">
                <a:latin typeface="Arial" panose="020B0604020202020204" pitchFamily="34" charset="0"/>
                <a:cs typeface="Arial" panose="020B0604020202020204" pitchFamily="34" charset="0"/>
              </a:rPr>
              <a:t>Si es seleccionado, el participante debe poder asistir a la reunión de ICANN y los eventos requeridos. Se espera que los participantes de </a:t>
            </a:r>
            <a:r>
              <a:rPr lang="es-CO" sz="1600" dirty="0" err="1">
                <a:latin typeface="Arial" panose="020B0604020202020204" pitchFamily="34" charset="0"/>
                <a:cs typeface="Arial" panose="020B0604020202020204" pitchFamily="34" charset="0"/>
              </a:rPr>
              <a:t>NextGen</a:t>
            </a:r>
            <a:r>
              <a:rPr lang="es-CO" sz="1600" dirty="0">
                <a:latin typeface="Arial" panose="020B0604020202020204" pitchFamily="34" charset="0"/>
                <a:cs typeface="Arial" panose="020B0604020202020204" pitchFamily="34" charset="0"/>
              </a:rPr>
              <a:t> participen activamente en la reunión. </a:t>
            </a:r>
          </a:p>
          <a:p>
            <a:endParaRPr lang="es-CO" altLang="es-CO" sz="1600" dirty="0">
              <a:solidFill>
                <a:srgbClr val="333333"/>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CO" altLang="es-CO" sz="1600" i="1" dirty="0" err="1">
                <a:solidFill>
                  <a:srgbClr val="333333"/>
                </a:solidFill>
                <a:latin typeface="Arial" panose="020B0604020202020204" pitchFamily="34" charset="0"/>
                <a:cs typeface="Arial" panose="020B0604020202020204" pitchFamily="34" charset="0"/>
              </a:rPr>
              <a:t>If</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selected</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participant</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must</a:t>
            </a:r>
            <a:r>
              <a:rPr lang="es-CO" altLang="es-CO" sz="1600" i="1" dirty="0">
                <a:solidFill>
                  <a:srgbClr val="333333"/>
                </a:solidFill>
                <a:latin typeface="Arial" panose="020B0604020202020204" pitchFamily="34" charset="0"/>
                <a:cs typeface="Arial" panose="020B0604020202020204" pitchFamily="34" charset="0"/>
              </a:rPr>
              <a:t> be </a:t>
            </a:r>
            <a:r>
              <a:rPr lang="es-CO" altLang="es-CO" sz="1600" i="1" dirty="0" err="1">
                <a:solidFill>
                  <a:srgbClr val="333333"/>
                </a:solidFill>
                <a:latin typeface="Arial" panose="020B0604020202020204" pitchFamily="34" charset="0"/>
                <a:cs typeface="Arial" panose="020B0604020202020204" pitchFamily="34" charset="0"/>
              </a:rPr>
              <a:t>able</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to</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attend</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the</a:t>
            </a:r>
            <a:r>
              <a:rPr lang="es-CO" altLang="es-CO" sz="1600" i="1" dirty="0">
                <a:solidFill>
                  <a:srgbClr val="333333"/>
                </a:solidFill>
                <a:latin typeface="Arial" panose="020B0604020202020204" pitchFamily="34" charset="0"/>
                <a:cs typeface="Arial" panose="020B0604020202020204" pitchFamily="34" charset="0"/>
              </a:rPr>
              <a:t> ICANN meeting and </a:t>
            </a:r>
            <a:r>
              <a:rPr lang="es-CO" altLang="es-CO" sz="1600" i="1" dirty="0" err="1">
                <a:solidFill>
                  <a:srgbClr val="333333"/>
                </a:solidFill>
                <a:latin typeface="Arial" panose="020B0604020202020204" pitchFamily="34" charset="0"/>
                <a:cs typeface="Arial" panose="020B0604020202020204" pitchFamily="34" charset="0"/>
              </a:rPr>
              <a:t>required</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events</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NexGen</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participants</a:t>
            </a:r>
            <a:r>
              <a:rPr lang="es-CO" altLang="es-CO" sz="1600" i="1" dirty="0">
                <a:solidFill>
                  <a:srgbClr val="333333"/>
                </a:solidFill>
                <a:latin typeface="Arial" panose="020B0604020202020204" pitchFamily="34" charset="0"/>
                <a:cs typeface="Arial" panose="020B0604020202020204" pitchFamily="34" charset="0"/>
              </a:rPr>
              <a:t> are </a:t>
            </a:r>
            <a:r>
              <a:rPr lang="es-CO" altLang="es-CO" sz="1600" i="1" dirty="0" err="1">
                <a:solidFill>
                  <a:srgbClr val="333333"/>
                </a:solidFill>
                <a:latin typeface="Arial" panose="020B0604020202020204" pitchFamily="34" charset="0"/>
                <a:cs typeface="Arial" panose="020B0604020202020204" pitchFamily="34" charset="0"/>
              </a:rPr>
              <a:t>expected</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to</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actively</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participate</a:t>
            </a:r>
            <a:r>
              <a:rPr lang="es-CO" altLang="es-CO" sz="1600" i="1" dirty="0">
                <a:solidFill>
                  <a:srgbClr val="333333"/>
                </a:solidFill>
                <a:latin typeface="Arial" panose="020B0604020202020204" pitchFamily="34" charset="0"/>
                <a:cs typeface="Arial" panose="020B0604020202020204" pitchFamily="34" charset="0"/>
              </a:rPr>
              <a:t> at </a:t>
            </a:r>
            <a:r>
              <a:rPr lang="es-CO" altLang="es-CO" sz="1600" i="1" dirty="0" err="1">
                <a:solidFill>
                  <a:srgbClr val="333333"/>
                </a:solidFill>
                <a:latin typeface="Arial" panose="020B0604020202020204" pitchFamily="34" charset="0"/>
                <a:cs typeface="Arial" panose="020B0604020202020204" pitchFamily="34" charset="0"/>
              </a:rPr>
              <a:t>the</a:t>
            </a:r>
            <a:r>
              <a:rPr lang="es-CO" altLang="es-CO" sz="1600" i="1" dirty="0">
                <a:solidFill>
                  <a:srgbClr val="333333"/>
                </a:solidFill>
                <a:latin typeface="Arial" panose="020B0604020202020204" pitchFamily="34" charset="0"/>
                <a:cs typeface="Arial" panose="020B0604020202020204" pitchFamily="34" charset="0"/>
              </a:rPr>
              <a:t> meeting. </a:t>
            </a:r>
          </a:p>
          <a:p>
            <a:endParaRPr lang="es-CO" sz="1600" dirty="0">
              <a:solidFill>
                <a:srgbClr val="333333"/>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CO" sz="1600" dirty="0">
                <a:latin typeface="Arial" panose="020B0604020202020204" pitchFamily="34" charset="0"/>
                <a:cs typeface="Arial" panose="020B0604020202020204" pitchFamily="34" charset="0"/>
              </a:rPr>
              <a:t>El participante debe estar dispuesto a presentar un proyecto de 5 a 10 minutos en la reunión. La presentación puede abarcar temas que incluyen: </a:t>
            </a:r>
          </a:p>
          <a:p>
            <a:endParaRPr lang="es-CO" altLang="es-CO" sz="1600" dirty="0">
              <a:solidFill>
                <a:srgbClr val="333333"/>
              </a:solidFill>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CO" altLang="es-CO" sz="1600" i="1" dirty="0" err="1">
                <a:solidFill>
                  <a:srgbClr val="333333"/>
                </a:solidFill>
                <a:latin typeface="Arial" panose="020B0604020202020204" pitchFamily="34" charset="0"/>
                <a:cs typeface="Arial" panose="020B0604020202020204" pitchFamily="34" charset="0"/>
              </a:rPr>
              <a:t>Participant</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must</a:t>
            </a:r>
            <a:r>
              <a:rPr lang="es-CO" altLang="es-CO" sz="1600" i="1" dirty="0">
                <a:solidFill>
                  <a:srgbClr val="333333"/>
                </a:solidFill>
                <a:latin typeface="Arial" panose="020B0604020202020204" pitchFamily="34" charset="0"/>
                <a:cs typeface="Arial" panose="020B0604020202020204" pitchFamily="34" charset="0"/>
              </a:rPr>
              <a:t> be </a:t>
            </a:r>
            <a:r>
              <a:rPr lang="es-CO" altLang="es-CO" sz="1600" i="1" dirty="0" err="1">
                <a:solidFill>
                  <a:srgbClr val="333333"/>
                </a:solidFill>
                <a:latin typeface="Arial" panose="020B0604020202020204" pitchFamily="34" charset="0"/>
                <a:cs typeface="Arial" panose="020B0604020202020204" pitchFamily="34" charset="0"/>
              </a:rPr>
              <a:t>willing</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to</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present</a:t>
            </a:r>
            <a:r>
              <a:rPr lang="es-CO" altLang="es-CO" sz="1600" i="1" dirty="0">
                <a:solidFill>
                  <a:srgbClr val="333333"/>
                </a:solidFill>
                <a:latin typeface="Arial" panose="020B0604020202020204" pitchFamily="34" charset="0"/>
                <a:cs typeface="Arial" panose="020B0604020202020204" pitchFamily="34" charset="0"/>
              </a:rPr>
              <a:t> a 5 -10 minute </a:t>
            </a:r>
            <a:r>
              <a:rPr lang="es-CO" altLang="es-CO" sz="1600" i="1" dirty="0" err="1">
                <a:solidFill>
                  <a:srgbClr val="333333"/>
                </a:solidFill>
                <a:latin typeface="Arial" panose="020B0604020202020204" pitchFamily="34" charset="0"/>
                <a:cs typeface="Arial" panose="020B0604020202020204" pitchFamily="34" charset="0"/>
              </a:rPr>
              <a:t>project</a:t>
            </a:r>
            <a:r>
              <a:rPr lang="es-CO" altLang="es-CO" sz="1600" i="1" dirty="0">
                <a:solidFill>
                  <a:srgbClr val="333333"/>
                </a:solidFill>
                <a:latin typeface="Arial" panose="020B0604020202020204" pitchFamily="34" charset="0"/>
                <a:cs typeface="Arial" panose="020B0604020202020204" pitchFamily="34" charset="0"/>
              </a:rPr>
              <a:t> at </a:t>
            </a:r>
            <a:r>
              <a:rPr lang="es-CO" altLang="es-CO" sz="1600" i="1" dirty="0" err="1">
                <a:solidFill>
                  <a:srgbClr val="333333"/>
                </a:solidFill>
                <a:latin typeface="Arial" panose="020B0604020202020204" pitchFamily="34" charset="0"/>
                <a:cs typeface="Arial" panose="020B0604020202020204" pitchFamily="34" charset="0"/>
              </a:rPr>
              <a:t>the</a:t>
            </a:r>
            <a:r>
              <a:rPr lang="es-CO" altLang="es-CO" sz="1600" i="1" dirty="0">
                <a:solidFill>
                  <a:srgbClr val="333333"/>
                </a:solidFill>
                <a:latin typeface="Arial" panose="020B0604020202020204" pitchFamily="34" charset="0"/>
                <a:cs typeface="Arial" panose="020B0604020202020204" pitchFamily="34" charset="0"/>
              </a:rPr>
              <a:t> meeting. </a:t>
            </a:r>
            <a:r>
              <a:rPr lang="es-CO" altLang="es-CO" sz="1600" i="1" dirty="0" err="1">
                <a:solidFill>
                  <a:srgbClr val="333333"/>
                </a:solidFill>
                <a:latin typeface="Arial" panose="020B0604020202020204" pitchFamily="34" charset="0"/>
                <a:cs typeface="Arial" panose="020B0604020202020204" pitchFamily="34" charset="0"/>
              </a:rPr>
              <a:t>The</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presentation</a:t>
            </a:r>
            <a:r>
              <a:rPr lang="es-CO" altLang="es-CO" sz="1600" i="1" dirty="0">
                <a:solidFill>
                  <a:srgbClr val="333333"/>
                </a:solidFill>
                <a:latin typeface="Arial" panose="020B0604020202020204" pitchFamily="34" charset="0"/>
                <a:cs typeface="Arial" panose="020B0604020202020204" pitchFamily="34" charset="0"/>
              </a:rPr>
              <a:t> can </a:t>
            </a:r>
            <a:r>
              <a:rPr lang="es-CO" altLang="es-CO" sz="1600" i="1" dirty="0" err="1">
                <a:solidFill>
                  <a:srgbClr val="333333"/>
                </a:solidFill>
                <a:latin typeface="Arial" panose="020B0604020202020204" pitchFamily="34" charset="0"/>
                <a:cs typeface="Arial" panose="020B0604020202020204" pitchFamily="34" charset="0"/>
              </a:rPr>
              <a:t>cover</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topics</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including</a:t>
            </a:r>
            <a:r>
              <a:rPr lang="es-CO" altLang="es-CO" sz="1600" i="1" dirty="0">
                <a:solidFill>
                  <a:srgbClr val="333333"/>
                </a:solidFill>
                <a:latin typeface="Arial" panose="020B0604020202020204" pitchFamily="34" charset="0"/>
                <a:cs typeface="Arial" panose="020B0604020202020204" pitchFamily="34" charset="0"/>
              </a:rPr>
              <a:t>: </a:t>
            </a:r>
            <a:endParaRPr lang="es-CO" sz="1600" i="1" dirty="0">
              <a:latin typeface="Arial" panose="020B0604020202020204" pitchFamily="34" charset="0"/>
              <a:cs typeface="Arial" panose="020B0604020202020204" pitchFamily="34" charset="0"/>
            </a:endParaRPr>
          </a:p>
          <a:p>
            <a:endParaRPr lang="es-CO" sz="1600" dirty="0">
              <a:latin typeface="Arial" panose="020B0604020202020204" pitchFamily="34" charset="0"/>
              <a:cs typeface="Arial" panose="020B0604020202020204" pitchFamily="34" charset="0"/>
            </a:endParaRPr>
          </a:p>
          <a:p>
            <a:pPr algn="just"/>
            <a:r>
              <a:rPr lang="es-CO" sz="1600" dirty="0">
                <a:latin typeface="Arial" panose="020B0604020202020204" pitchFamily="34" charset="0"/>
                <a:cs typeface="Arial" panose="020B0604020202020204" pitchFamily="34" charset="0"/>
              </a:rPr>
              <a:t>Investigación en la que está trabajando o completado, una actividad relacionada con el trabajo de ICANN, un sitio web relacionado con ICANN al que está afiliado, un proyecto de tesis, etc.</a:t>
            </a:r>
          </a:p>
          <a:p>
            <a:pPr algn="just"/>
            <a:endParaRPr lang="es-CO" altLang="es-CO" sz="1600" dirty="0">
              <a:solidFill>
                <a:srgbClr val="333333"/>
              </a:solidFill>
              <a:latin typeface="helvetica" panose="020B0604020202020204" pitchFamily="34" charset="0"/>
            </a:endParaRPr>
          </a:p>
          <a:p>
            <a:pPr algn="just"/>
            <a:r>
              <a:rPr lang="es-CO" altLang="es-CO" sz="1600" i="1" dirty="0" err="1">
                <a:solidFill>
                  <a:srgbClr val="333333"/>
                </a:solidFill>
                <a:latin typeface="helvetica" panose="020B0604020202020204" pitchFamily="34" charset="0"/>
              </a:rPr>
              <a:t>Research</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you</a:t>
            </a:r>
            <a:r>
              <a:rPr lang="es-CO" altLang="es-CO" sz="1600" i="1" dirty="0">
                <a:solidFill>
                  <a:srgbClr val="333333"/>
                </a:solidFill>
                <a:latin typeface="helvetica" panose="020B0604020202020204" pitchFamily="34" charset="0"/>
              </a:rPr>
              <a:t> are </a:t>
            </a:r>
            <a:r>
              <a:rPr lang="es-CO" altLang="es-CO" sz="1600" i="1" dirty="0" err="1">
                <a:solidFill>
                  <a:srgbClr val="333333"/>
                </a:solidFill>
                <a:latin typeface="helvetica" panose="020B0604020202020204" pitchFamily="34" charset="0"/>
              </a:rPr>
              <a:t>working</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on</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or</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completed</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an</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activity</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related</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to</a:t>
            </a:r>
            <a:r>
              <a:rPr lang="es-CO" altLang="es-CO" sz="1600" i="1" dirty="0">
                <a:solidFill>
                  <a:srgbClr val="333333"/>
                </a:solidFill>
                <a:latin typeface="helvetica" panose="020B0604020202020204" pitchFamily="34" charset="0"/>
              </a:rPr>
              <a:t> </a:t>
            </a:r>
            <a:r>
              <a:rPr lang="es-CO" altLang="es-CO" sz="1600" i="1" dirty="0" err="1"/>
              <a:t>ICANN</a:t>
            </a:r>
            <a:r>
              <a:rPr lang="es-CO" altLang="es-CO" sz="1600" i="1" dirty="0" err="1">
                <a:solidFill>
                  <a:srgbClr val="333333"/>
                </a:solidFill>
                <a:latin typeface="helvetica" panose="020B0604020202020204" pitchFamily="34" charset="0"/>
              </a:rPr>
              <a:t>'s</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work</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an</a:t>
            </a:r>
            <a:r>
              <a:rPr lang="es-CO" altLang="es-CO" sz="1600" i="1" dirty="0">
                <a:solidFill>
                  <a:srgbClr val="333333"/>
                </a:solidFill>
                <a:latin typeface="helvetica" panose="020B0604020202020204" pitchFamily="34" charset="0"/>
              </a:rPr>
              <a:t> </a:t>
            </a:r>
            <a:r>
              <a:rPr lang="es-CO" altLang="es-CO" sz="1600" i="1" dirty="0"/>
              <a:t>ICANN</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related</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website</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you</a:t>
            </a:r>
            <a:r>
              <a:rPr lang="es-CO" altLang="es-CO" sz="1600" i="1" dirty="0">
                <a:solidFill>
                  <a:srgbClr val="333333"/>
                </a:solidFill>
                <a:latin typeface="helvetica" panose="020B0604020202020204" pitchFamily="34" charset="0"/>
              </a:rPr>
              <a:t> are </a:t>
            </a:r>
            <a:r>
              <a:rPr lang="es-CO" altLang="es-CO" sz="1600" i="1" dirty="0" err="1">
                <a:solidFill>
                  <a:srgbClr val="333333"/>
                </a:solidFill>
                <a:latin typeface="helvetica" panose="020B0604020202020204" pitchFamily="34" charset="0"/>
              </a:rPr>
              <a:t>affiliated</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with</a:t>
            </a:r>
            <a:r>
              <a:rPr lang="es-CO" altLang="es-CO" sz="1600" i="1" dirty="0">
                <a:solidFill>
                  <a:srgbClr val="333333"/>
                </a:solidFill>
                <a:latin typeface="helvetica" panose="020B0604020202020204" pitchFamily="34" charset="0"/>
              </a:rPr>
              <a:t>, a </a:t>
            </a:r>
            <a:r>
              <a:rPr lang="es-CO" altLang="es-CO" sz="1600" i="1" dirty="0" err="1">
                <a:solidFill>
                  <a:srgbClr val="333333"/>
                </a:solidFill>
                <a:latin typeface="helvetica" panose="020B0604020202020204" pitchFamily="34" charset="0"/>
              </a:rPr>
              <a:t>thesis</a:t>
            </a:r>
            <a:r>
              <a:rPr lang="es-CO" altLang="es-CO" sz="1600" i="1" dirty="0">
                <a:solidFill>
                  <a:srgbClr val="333333"/>
                </a:solidFill>
                <a:latin typeface="helvetica" panose="020B0604020202020204" pitchFamily="34" charset="0"/>
              </a:rPr>
              <a:t> </a:t>
            </a:r>
            <a:r>
              <a:rPr lang="es-CO" altLang="es-CO" sz="1600" i="1" dirty="0" err="1">
                <a:solidFill>
                  <a:srgbClr val="333333"/>
                </a:solidFill>
                <a:latin typeface="helvetica" panose="020B0604020202020204" pitchFamily="34" charset="0"/>
              </a:rPr>
              <a:t>project</a:t>
            </a:r>
            <a:r>
              <a:rPr lang="es-CO" altLang="es-CO" sz="1600" i="1" dirty="0">
                <a:solidFill>
                  <a:srgbClr val="333333"/>
                </a:solidFill>
                <a:latin typeface="helvetica" panose="020B0604020202020204" pitchFamily="34" charset="0"/>
              </a:rPr>
              <a:t>, etc.</a:t>
            </a:r>
            <a:r>
              <a:rPr lang="es-CO" altLang="es-CO" sz="1600" i="1" dirty="0"/>
              <a:t> </a:t>
            </a:r>
            <a:endParaRPr lang="es-CO" altLang="es-CO" sz="1600" i="1" dirty="0">
              <a:latin typeface="Arial" panose="020B0604020202020204" pitchFamily="34" charset="0"/>
            </a:endParaRPr>
          </a:p>
          <a:p>
            <a:pPr algn="just"/>
            <a:endParaRPr lang="es-CO" sz="1600" dirty="0">
              <a:latin typeface="Arial" panose="020B0604020202020204" pitchFamily="34" charset="0"/>
              <a:cs typeface="Arial" panose="020B0604020202020204" pitchFamily="34" charset="0"/>
            </a:endParaRPr>
          </a:p>
          <a:p>
            <a:r>
              <a:rPr lang="es-CO" sz="1600" dirty="0">
                <a:latin typeface="Arial" panose="020B0604020202020204" pitchFamily="34" charset="0"/>
                <a:cs typeface="Arial" panose="020B0604020202020204" pitchFamily="34" charset="0"/>
              </a:rPr>
              <a:t>Si ya ha participado en el programa </a:t>
            </a:r>
            <a:r>
              <a:rPr lang="es-CO" sz="1600" dirty="0" err="1">
                <a:latin typeface="Arial" panose="020B0604020202020204" pitchFamily="34" charset="0"/>
                <a:cs typeface="Arial" panose="020B0604020202020204" pitchFamily="34" charset="0"/>
              </a:rPr>
              <a:t>NextGen</a:t>
            </a:r>
            <a:r>
              <a:rPr lang="es-CO" sz="1600" dirty="0">
                <a:latin typeface="Arial" panose="020B0604020202020204" pitchFamily="34" charset="0"/>
                <a:cs typeface="Arial" panose="020B0604020202020204" pitchFamily="34" charset="0"/>
              </a:rPr>
              <a:t>, puede presentar una solicitud para regresar como embajador de </a:t>
            </a:r>
            <a:r>
              <a:rPr lang="es-CO" sz="1600" dirty="0" err="1">
                <a:latin typeface="Arial" panose="020B0604020202020204" pitchFamily="34" charset="0"/>
                <a:cs typeface="Arial" panose="020B0604020202020204" pitchFamily="34" charset="0"/>
              </a:rPr>
              <a:t>NextGen</a:t>
            </a:r>
            <a:r>
              <a:rPr lang="es-CO" sz="1600" dirty="0">
                <a:latin typeface="Arial" panose="020B0604020202020204" pitchFamily="34" charset="0"/>
                <a:cs typeface="Arial" panose="020B0604020202020204" pitchFamily="34" charset="0"/>
              </a:rPr>
              <a:t>.</a:t>
            </a:r>
          </a:p>
          <a:p>
            <a:endParaRPr lang="es-CO" sz="1600" dirty="0">
              <a:latin typeface="Arial" panose="020B0604020202020204" pitchFamily="34" charset="0"/>
              <a:cs typeface="Arial" panose="020B0604020202020204" pitchFamily="34" charset="0"/>
            </a:endParaRPr>
          </a:p>
          <a:p>
            <a:pPr lvl="0" algn="just" defTabSz="914400"/>
            <a:r>
              <a:rPr lang="es-CO" altLang="es-CO" sz="1600" i="1" dirty="0" err="1">
                <a:solidFill>
                  <a:srgbClr val="333333"/>
                </a:solidFill>
                <a:latin typeface="Arial" panose="020B0604020202020204" pitchFamily="34" charset="0"/>
                <a:cs typeface="Arial" panose="020B0604020202020204" pitchFamily="34" charset="0"/>
              </a:rPr>
              <a:t>If</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you</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have</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already</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participated</a:t>
            </a:r>
            <a:r>
              <a:rPr lang="es-CO" altLang="es-CO" sz="1600" i="1" dirty="0">
                <a:solidFill>
                  <a:srgbClr val="333333"/>
                </a:solidFill>
                <a:latin typeface="Arial" panose="020B0604020202020204" pitchFamily="34" charset="0"/>
                <a:cs typeface="Arial" panose="020B0604020202020204" pitchFamily="34" charset="0"/>
              </a:rPr>
              <a:t> in </a:t>
            </a:r>
            <a:r>
              <a:rPr lang="es-CO" altLang="es-CO" sz="1600" i="1" dirty="0" err="1">
                <a:solidFill>
                  <a:srgbClr val="333333"/>
                </a:solidFill>
                <a:latin typeface="Arial" panose="020B0604020202020204" pitchFamily="34" charset="0"/>
                <a:cs typeface="Arial" panose="020B0604020202020204" pitchFamily="34" charset="0"/>
              </a:rPr>
              <a:t>the</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NextGen</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program</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you</a:t>
            </a:r>
            <a:r>
              <a:rPr lang="es-CO" altLang="es-CO" sz="1600" i="1" dirty="0">
                <a:solidFill>
                  <a:srgbClr val="333333"/>
                </a:solidFill>
                <a:latin typeface="Arial" panose="020B0604020202020204" pitchFamily="34" charset="0"/>
                <a:cs typeface="Arial" panose="020B0604020202020204" pitchFamily="34" charset="0"/>
              </a:rPr>
              <a:t> can </a:t>
            </a:r>
            <a:r>
              <a:rPr lang="es-CO" altLang="es-CO" sz="1600" i="1" dirty="0" err="1">
                <a:solidFill>
                  <a:srgbClr val="333333"/>
                </a:solidFill>
                <a:latin typeface="Arial" panose="020B0604020202020204" pitchFamily="34" charset="0"/>
                <a:cs typeface="Arial" panose="020B0604020202020204" pitchFamily="34" charset="0"/>
              </a:rPr>
              <a:t>apply</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to</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return</a:t>
            </a:r>
            <a:r>
              <a:rPr lang="es-CO" altLang="es-CO" sz="1600" i="1" dirty="0">
                <a:solidFill>
                  <a:srgbClr val="333333"/>
                </a:solidFill>
                <a:latin typeface="Arial" panose="020B0604020202020204" pitchFamily="34" charset="0"/>
                <a:cs typeface="Arial" panose="020B0604020202020204" pitchFamily="34" charset="0"/>
              </a:rPr>
              <a:t> as a </a:t>
            </a:r>
            <a:r>
              <a:rPr lang="es-CO" altLang="es-CO" sz="1600" i="1" dirty="0" err="1">
                <a:solidFill>
                  <a:srgbClr val="0098D5"/>
                </a:solidFill>
                <a:latin typeface="Arial" panose="020B0604020202020204" pitchFamily="34" charset="0"/>
                <a:cs typeface="Arial" panose="020B0604020202020204" pitchFamily="34" charset="0"/>
                <a:hlinkClick r:id="rId3"/>
              </a:rPr>
              <a:t>NextGen</a:t>
            </a:r>
            <a:r>
              <a:rPr lang="es-CO" altLang="es-CO" sz="1600" i="1" dirty="0">
                <a:solidFill>
                  <a:srgbClr val="0098D5"/>
                </a:solidFill>
                <a:latin typeface="Arial" panose="020B0604020202020204" pitchFamily="34" charset="0"/>
                <a:cs typeface="Arial" panose="020B0604020202020204" pitchFamily="34" charset="0"/>
                <a:hlinkClick r:id="rId3"/>
              </a:rPr>
              <a:t> </a:t>
            </a:r>
            <a:r>
              <a:rPr lang="es-CO" altLang="es-CO" sz="1600" i="1" dirty="0" err="1">
                <a:solidFill>
                  <a:srgbClr val="0098D5"/>
                </a:solidFill>
                <a:latin typeface="Arial" panose="020B0604020202020204" pitchFamily="34" charset="0"/>
                <a:cs typeface="Arial" panose="020B0604020202020204" pitchFamily="34" charset="0"/>
                <a:hlinkClick r:id="rId3"/>
              </a:rPr>
              <a:t>Ambassador</a:t>
            </a:r>
            <a:r>
              <a:rPr lang="es-CO" altLang="es-CO" sz="1600" i="1" dirty="0">
                <a:solidFill>
                  <a:srgbClr val="333333"/>
                </a:solidFill>
                <a:latin typeface="Arial" panose="020B0604020202020204" pitchFamily="34" charset="0"/>
                <a:cs typeface="Arial" panose="020B0604020202020204" pitchFamily="34" charset="0"/>
              </a:rPr>
              <a:t>.</a:t>
            </a:r>
          </a:p>
          <a:p>
            <a:pPr lvl="0" algn="just" defTabSz="914400"/>
            <a:endParaRPr lang="es-CO" altLang="es-CO" sz="1600" dirty="0">
              <a:solidFill>
                <a:srgbClr val="333333"/>
              </a:solidFill>
              <a:cs typeface="Arial" panose="020B0604020202020204" pitchFamily="34" charset="0"/>
            </a:endParaRPr>
          </a:p>
          <a:p>
            <a:r>
              <a:rPr lang="es-CO" sz="1600" dirty="0">
                <a:latin typeface="Arial" panose="020B0604020202020204" pitchFamily="34" charset="0"/>
                <a:cs typeface="Arial" panose="020B0604020202020204" pitchFamily="34" charset="0"/>
              </a:rPr>
              <a:t>Los participantes de </a:t>
            </a:r>
            <a:r>
              <a:rPr lang="es-CO" sz="1600" dirty="0" err="1">
                <a:latin typeface="Arial" panose="020B0604020202020204" pitchFamily="34" charset="0"/>
                <a:cs typeface="Arial" panose="020B0604020202020204" pitchFamily="34" charset="0"/>
              </a:rPr>
              <a:t>NextGen</a:t>
            </a:r>
            <a:r>
              <a:rPr lang="es-CO" sz="1600" dirty="0">
                <a:latin typeface="Arial" panose="020B0604020202020204" pitchFamily="34" charset="0"/>
                <a:cs typeface="Arial" panose="020B0604020202020204" pitchFamily="34" charset="0"/>
              </a:rPr>
              <a:t> provienen de diversos orígenes. </a:t>
            </a:r>
          </a:p>
          <a:p>
            <a:endParaRPr lang="es-CO" sz="1600" dirty="0">
              <a:latin typeface="Arial" panose="020B0604020202020204" pitchFamily="34" charset="0"/>
              <a:cs typeface="Arial" panose="020B0604020202020204" pitchFamily="34" charset="0"/>
            </a:endParaRPr>
          </a:p>
          <a:p>
            <a:r>
              <a:rPr lang="es-CO" altLang="es-CO" sz="1600" i="1" dirty="0" err="1">
                <a:solidFill>
                  <a:srgbClr val="333333"/>
                </a:solidFill>
                <a:latin typeface="Arial" panose="020B0604020202020204" pitchFamily="34" charset="0"/>
                <a:cs typeface="Arial" panose="020B0604020202020204" pitchFamily="34" charset="0"/>
              </a:rPr>
              <a:t>NextGen</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participants</a:t>
            </a:r>
            <a:r>
              <a:rPr lang="es-CO" altLang="es-CO" sz="1600" i="1" dirty="0">
                <a:solidFill>
                  <a:srgbClr val="333333"/>
                </a:solidFill>
                <a:latin typeface="Arial" panose="020B0604020202020204" pitchFamily="34" charset="0"/>
                <a:cs typeface="Arial" panose="020B0604020202020204" pitchFamily="34" charset="0"/>
              </a:rPr>
              <a:t> come </a:t>
            </a:r>
            <a:r>
              <a:rPr lang="es-CO" altLang="es-CO" sz="1600" i="1" dirty="0" err="1">
                <a:solidFill>
                  <a:srgbClr val="333333"/>
                </a:solidFill>
                <a:latin typeface="Arial" panose="020B0604020202020204" pitchFamily="34" charset="0"/>
                <a:cs typeface="Arial" panose="020B0604020202020204" pitchFamily="34" charset="0"/>
              </a:rPr>
              <a:t>from</a:t>
            </a:r>
            <a:r>
              <a:rPr lang="es-CO" altLang="es-CO" sz="1600" i="1" dirty="0">
                <a:solidFill>
                  <a:srgbClr val="333333"/>
                </a:solidFill>
                <a:latin typeface="Arial" panose="020B0604020202020204" pitchFamily="34" charset="0"/>
                <a:cs typeface="Arial" panose="020B0604020202020204" pitchFamily="34" charset="0"/>
              </a:rPr>
              <a:t> a </a:t>
            </a:r>
            <a:r>
              <a:rPr lang="es-CO" altLang="es-CO" sz="1600" i="1" dirty="0" err="1">
                <a:solidFill>
                  <a:srgbClr val="333333"/>
                </a:solidFill>
                <a:latin typeface="Arial" panose="020B0604020202020204" pitchFamily="34" charset="0"/>
                <a:cs typeface="Arial" panose="020B0604020202020204" pitchFamily="34" charset="0"/>
              </a:rPr>
              <a:t>variety</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of</a:t>
            </a:r>
            <a:r>
              <a:rPr lang="es-CO" altLang="es-CO" sz="1600" i="1" dirty="0">
                <a:solidFill>
                  <a:srgbClr val="333333"/>
                </a:solidFill>
                <a:latin typeface="Arial" panose="020B0604020202020204" pitchFamily="34" charset="0"/>
                <a:cs typeface="Arial" panose="020B0604020202020204" pitchFamily="34" charset="0"/>
              </a:rPr>
              <a:t> </a:t>
            </a:r>
            <a:r>
              <a:rPr lang="es-CO" altLang="es-CO" sz="1600" i="1" dirty="0" err="1">
                <a:solidFill>
                  <a:srgbClr val="333333"/>
                </a:solidFill>
                <a:latin typeface="Arial" panose="020B0604020202020204" pitchFamily="34" charset="0"/>
                <a:cs typeface="Arial" panose="020B0604020202020204" pitchFamily="34" charset="0"/>
              </a:rPr>
              <a:t>backgrounds</a:t>
            </a:r>
            <a:endParaRPr lang="es-CO" altLang="es-CO" sz="1600" i="1" dirty="0">
              <a:solidFill>
                <a:srgbClr val="333333"/>
              </a:solidFill>
              <a:latin typeface="Arial" panose="020B0604020202020204" pitchFamily="34" charset="0"/>
              <a:cs typeface="Arial" panose="020B0604020202020204" pitchFamily="34" charset="0"/>
            </a:endParaRPr>
          </a:p>
          <a:p>
            <a:endParaRPr lang="es-CO" sz="1600" dirty="0">
              <a:latin typeface="Arial" panose="020B0604020202020204" pitchFamily="34" charset="0"/>
              <a:cs typeface="Arial" panose="020B0604020202020204" pitchFamily="34" charset="0"/>
            </a:endParaRPr>
          </a:p>
          <a:p>
            <a:r>
              <a:rPr lang="es-CO" sz="1600" dirty="0">
                <a:latin typeface="Arial" panose="020B0604020202020204" pitchFamily="34" charset="0"/>
                <a:cs typeface="Arial" panose="020B0604020202020204" pitchFamily="34" charset="0"/>
              </a:rPr>
              <a:t>Mas información: </a:t>
            </a:r>
            <a:r>
              <a:rPr lang="es-CO" sz="1600" dirty="0">
                <a:hlinkClick r:id="rId4"/>
              </a:rPr>
              <a:t>https://www.icann.org/public-responsibility-support/nextgen</a:t>
            </a:r>
            <a:endParaRPr lang="es-CO" sz="1600" dirty="0">
              <a:latin typeface="Arial" panose="020B0604020202020204" pitchFamily="34" charset="0"/>
              <a:cs typeface="Arial" panose="020B0604020202020204" pitchFamily="34" charset="0"/>
            </a:endParaRPr>
          </a:p>
        </p:txBody>
      </p:sp>
      <p:sp>
        <p:nvSpPr>
          <p:cNvPr id="3" name="Rectangle 1">
            <a:extLst>
              <a:ext uri="{FF2B5EF4-FFF2-40B4-BE49-F238E27FC236}">
                <a16:creationId xmlns:a16="http://schemas.microsoft.com/office/drawing/2014/main" id="{C46484C6-21CA-4BE3-8513-F002A63C4C37}"/>
              </a:ext>
            </a:extLst>
          </p:cNvPr>
          <p:cNvSpPr>
            <a:spLocks noChangeArrowheads="1"/>
          </p:cNvSpPr>
          <p:nvPr/>
        </p:nvSpPr>
        <p:spPr bwMode="auto">
          <a:xfrm>
            <a:off x="252550" y="5384933"/>
            <a:ext cx="10809075" cy="1058245"/>
          </a:xfrm>
          <a:prstGeom prst="rect">
            <a:avLst/>
          </a:prstGeom>
          <a:noFill/>
          <a:ln>
            <a:noFill/>
          </a:ln>
          <a:effectLst/>
        </p:spPr>
        <p:txBody>
          <a:bodyPr vert="horz" wrap="square" lIns="177744" tIns="45720" rIns="91440" bIns="179331"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algn="just" defTabSz="914400"/>
            <a:endParaRPr lang="es-CO" altLang="es-CO" dirty="0">
              <a:solidFill>
                <a:srgbClr val="333333"/>
              </a:solidFill>
              <a:cs typeface="Arial" panose="020B0604020202020204" pitchFamily="34" charset="0"/>
            </a:endParaRPr>
          </a:p>
          <a:p>
            <a:pPr lvl="0" defTabSz="914400"/>
            <a:endParaRPr lang="es-CO" altLang="es-CO" dirty="0">
              <a:solidFill>
                <a:srgbClr val="333333"/>
              </a:solidFill>
              <a:cs typeface="Arial" panose="020B0604020202020204" pitchFamily="34" charset="0"/>
            </a:endParaRPr>
          </a:p>
          <a:p>
            <a:pPr lvl="0" defTabSz="914400"/>
            <a:endParaRPr lang="es-CO" altLang="es-CO" dirty="0">
              <a:cs typeface="Arial" panose="020B0604020202020204" pitchFamily="34" charset="0"/>
            </a:endParaRPr>
          </a:p>
        </p:txBody>
      </p:sp>
    </p:spTree>
    <p:extLst>
      <p:ext uri="{BB962C8B-B14F-4D97-AF65-F5344CB8AC3E}">
        <p14:creationId xmlns:p14="http://schemas.microsoft.com/office/powerpoint/2010/main" val="3397292865"/>
      </p:ext>
    </p:extLst>
  </p:cSld>
  <p:clrMapOvr>
    <a:overrideClrMapping bg1="lt1" tx1="dk1" bg2="lt2" tx2="dk2" accent1="accent1" accent2="accent2" accent3="accent3" accent4="accent4" accent5="accent5" accent6="accent6" hlink="hlink" folHlink="folHlink"/>
  </p:clrMapOvr>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44F4DC6A-49AC-4362-B4BF-BE95ED462ADA}"/>
              </a:ext>
            </a:extLst>
          </p:cNvPr>
          <p:cNvSpPr/>
          <p:nvPr/>
        </p:nvSpPr>
        <p:spPr>
          <a:xfrm>
            <a:off x="426981" y="356408"/>
            <a:ext cx="5026794" cy="1077218"/>
          </a:xfrm>
          <a:prstGeom prst="rect">
            <a:avLst/>
          </a:prstGeom>
        </p:spPr>
        <p:txBody>
          <a:bodyPr wrap="square">
            <a:spAutoFit/>
          </a:bodyPr>
          <a:lstStyle/>
          <a:p>
            <a:r>
              <a:rPr lang="es-CO" sz="3200" dirty="0">
                <a:latin typeface="Arial" panose="020B0604020202020204" pitchFamily="34" charset="0"/>
                <a:cs typeface="Arial" panose="020B0604020202020204" pitchFamily="34" charset="0"/>
              </a:rPr>
              <a:t>Programa de embajadores </a:t>
            </a:r>
          </a:p>
          <a:p>
            <a:r>
              <a:rPr lang="es-CO" sz="3200" dirty="0">
                <a:latin typeface="Arial" panose="020B0604020202020204" pitchFamily="34" charset="0"/>
                <a:cs typeface="Arial" panose="020B0604020202020204" pitchFamily="34" charset="0"/>
              </a:rPr>
              <a:t>de </a:t>
            </a:r>
            <a:r>
              <a:rPr lang="es-CO" sz="3200" dirty="0" err="1">
                <a:latin typeface="Arial" panose="020B0604020202020204" pitchFamily="34" charset="0"/>
                <a:cs typeface="Arial" panose="020B0604020202020204" pitchFamily="34" charset="0"/>
              </a:rPr>
              <a:t>NextGen</a:t>
            </a:r>
            <a:endParaRPr lang="es-CO" sz="3200" dirty="0">
              <a:latin typeface="Arial" panose="020B0604020202020204" pitchFamily="34" charset="0"/>
              <a:cs typeface="Arial" panose="020B0604020202020204" pitchFamily="34" charset="0"/>
            </a:endParaRPr>
          </a:p>
        </p:txBody>
      </p:sp>
      <p:sp>
        <p:nvSpPr>
          <p:cNvPr id="4" name="Rectángulo 3">
            <a:extLst>
              <a:ext uri="{FF2B5EF4-FFF2-40B4-BE49-F238E27FC236}">
                <a16:creationId xmlns:a16="http://schemas.microsoft.com/office/drawing/2014/main" id="{3CC2F5CD-B23D-4E58-99D6-DA4102F891B6}"/>
              </a:ext>
            </a:extLst>
          </p:cNvPr>
          <p:cNvSpPr/>
          <p:nvPr/>
        </p:nvSpPr>
        <p:spPr>
          <a:xfrm>
            <a:off x="430155" y="1420701"/>
            <a:ext cx="5674840" cy="1938992"/>
          </a:xfrm>
          <a:prstGeom prst="rect">
            <a:avLst/>
          </a:prstGeom>
          <a:ln>
            <a:solidFill>
              <a:schemeClr val="accent1">
                <a:lumMod val="75000"/>
              </a:schemeClr>
            </a:solidFill>
          </a:ln>
        </p:spPr>
        <p:txBody>
          <a:bodyPr wrap="square">
            <a:spAutoFit/>
          </a:bodyPr>
          <a:lstStyle/>
          <a:p>
            <a:pPr algn="just"/>
            <a:r>
              <a:rPr lang="es-CO" sz="2000" dirty="0">
                <a:latin typeface="Arial" panose="020B0604020202020204" pitchFamily="34" charset="0"/>
                <a:cs typeface="Arial" panose="020B0604020202020204" pitchFamily="34" charset="0"/>
              </a:rPr>
              <a:t>Programa dirigido a personas que hayan completado con éxito un programa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Se requiere un embajador de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para guiar a los nuevos miembros a fin de acelerar su comprensión de la comunidad y los  temas relacionados de ICANN.</a:t>
            </a:r>
          </a:p>
        </p:txBody>
      </p:sp>
      <p:sp>
        <p:nvSpPr>
          <p:cNvPr id="5" name="Rectángulo 4">
            <a:extLst>
              <a:ext uri="{FF2B5EF4-FFF2-40B4-BE49-F238E27FC236}">
                <a16:creationId xmlns:a16="http://schemas.microsoft.com/office/drawing/2014/main" id="{EC186DA6-FF9B-495A-A786-D9408025D715}"/>
              </a:ext>
            </a:extLst>
          </p:cNvPr>
          <p:cNvSpPr/>
          <p:nvPr/>
        </p:nvSpPr>
        <p:spPr>
          <a:xfrm>
            <a:off x="351621" y="3498308"/>
            <a:ext cx="5674840" cy="3170099"/>
          </a:xfrm>
          <a:prstGeom prst="rect">
            <a:avLst/>
          </a:prstGeom>
          <a:ln>
            <a:solidFill>
              <a:schemeClr val="tx1">
                <a:lumMod val="65000"/>
                <a:lumOff val="35000"/>
              </a:schemeClr>
            </a:solidFill>
          </a:ln>
        </p:spPr>
        <p:txBody>
          <a:bodyPr wrap="square">
            <a:spAutoFit/>
          </a:bodyPr>
          <a:lstStyle/>
          <a:p>
            <a:r>
              <a:rPr lang="es-CO" sz="2000" dirty="0">
                <a:latin typeface="Arial" panose="020B0604020202020204" pitchFamily="34" charset="0"/>
                <a:cs typeface="Arial" panose="020B0604020202020204" pitchFamily="34" charset="0"/>
              </a:rPr>
              <a:t>Elegibilidad</a:t>
            </a:r>
          </a:p>
          <a:p>
            <a:endParaRPr lang="es-CO" sz="2000" dirty="0">
              <a:latin typeface="Arial" panose="020B0604020202020204" pitchFamily="34" charset="0"/>
              <a:cs typeface="Arial" panose="020B0604020202020204" pitchFamily="34" charset="0"/>
            </a:endParaRPr>
          </a:p>
          <a:p>
            <a:r>
              <a:rPr lang="es-CO" sz="2000" dirty="0">
                <a:latin typeface="Arial" panose="020B0604020202020204" pitchFamily="34" charset="0"/>
                <a:cs typeface="Arial" panose="020B0604020202020204" pitchFamily="34" charset="0"/>
              </a:rPr>
              <a:t>Haber completado con éxito un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ICANN anterior</a:t>
            </a:r>
          </a:p>
          <a:p>
            <a:endParaRPr lang="es-CO" sz="2000" dirty="0">
              <a:latin typeface="Arial" panose="020B0604020202020204" pitchFamily="34" charset="0"/>
              <a:cs typeface="Arial" panose="020B0604020202020204" pitchFamily="34" charset="0"/>
            </a:endParaRPr>
          </a:p>
          <a:p>
            <a:r>
              <a:rPr lang="es-CO" sz="2000" dirty="0">
                <a:latin typeface="Arial" panose="020B0604020202020204" pitchFamily="34" charset="0"/>
                <a:cs typeface="Arial" panose="020B0604020202020204" pitchFamily="34" charset="0"/>
              </a:rPr>
              <a:t>Se requiere que los embajadores asistan a todas las sesiones de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durante la reunión y brinden apoyo en el puesto de información de ICANN con los ex becarios.</a:t>
            </a:r>
          </a:p>
          <a:p>
            <a:endParaRPr lang="es-CO" sz="2000" dirty="0">
              <a:latin typeface="Arial" panose="020B0604020202020204" pitchFamily="34" charset="0"/>
              <a:cs typeface="Arial" panose="020B0604020202020204" pitchFamily="34" charset="0"/>
            </a:endParaRPr>
          </a:p>
        </p:txBody>
      </p:sp>
      <p:sp>
        <p:nvSpPr>
          <p:cNvPr id="2" name="Rectángulo 1">
            <a:extLst>
              <a:ext uri="{FF2B5EF4-FFF2-40B4-BE49-F238E27FC236}">
                <a16:creationId xmlns:a16="http://schemas.microsoft.com/office/drawing/2014/main" id="{909D77C4-D274-4241-BF9D-591C0CCC9E06}"/>
              </a:ext>
            </a:extLst>
          </p:cNvPr>
          <p:cNvSpPr/>
          <p:nvPr/>
        </p:nvSpPr>
        <p:spPr>
          <a:xfrm>
            <a:off x="7884602" y="259607"/>
            <a:ext cx="4307398" cy="1077218"/>
          </a:xfrm>
          <a:prstGeom prst="rect">
            <a:avLst/>
          </a:prstGeom>
        </p:spPr>
        <p:txBody>
          <a:bodyPr wrap="none">
            <a:spAutoFit/>
          </a:bodyPr>
          <a:lstStyle/>
          <a:p>
            <a:r>
              <a:rPr lang="es-CO" sz="3200" dirty="0" err="1">
                <a:solidFill>
                  <a:srgbClr val="333333"/>
                </a:solidFill>
                <a:latin typeface="Arial" panose="020B0604020202020204" pitchFamily="34" charset="0"/>
                <a:cs typeface="Arial" panose="020B0604020202020204" pitchFamily="34" charset="0"/>
              </a:rPr>
              <a:t>NextGen</a:t>
            </a:r>
            <a:r>
              <a:rPr lang="es-CO" sz="3200" dirty="0">
                <a:solidFill>
                  <a:srgbClr val="333333"/>
                </a:solidFill>
                <a:latin typeface="Arial" panose="020B0604020202020204" pitchFamily="34" charset="0"/>
                <a:cs typeface="Arial" panose="020B0604020202020204" pitchFamily="34" charset="0"/>
              </a:rPr>
              <a:t> </a:t>
            </a:r>
            <a:r>
              <a:rPr lang="es-CO" sz="3200" dirty="0" err="1">
                <a:solidFill>
                  <a:srgbClr val="333333"/>
                </a:solidFill>
                <a:latin typeface="Arial" panose="020B0604020202020204" pitchFamily="34" charset="0"/>
                <a:cs typeface="Arial" panose="020B0604020202020204" pitchFamily="34" charset="0"/>
              </a:rPr>
              <a:t>Ambassador</a:t>
            </a:r>
            <a:r>
              <a:rPr lang="es-CO" sz="3200" dirty="0">
                <a:solidFill>
                  <a:srgbClr val="333333"/>
                </a:solidFill>
                <a:latin typeface="Arial" panose="020B0604020202020204" pitchFamily="34" charset="0"/>
                <a:cs typeface="Arial" panose="020B0604020202020204" pitchFamily="34" charset="0"/>
              </a:rPr>
              <a:t> </a:t>
            </a:r>
          </a:p>
          <a:p>
            <a:r>
              <a:rPr lang="es-CO" sz="3200" dirty="0" err="1">
                <a:solidFill>
                  <a:srgbClr val="333333"/>
                </a:solidFill>
                <a:latin typeface="Arial" panose="020B0604020202020204" pitchFamily="34" charset="0"/>
                <a:cs typeface="Arial" panose="020B0604020202020204" pitchFamily="34" charset="0"/>
              </a:rPr>
              <a:t>Program</a:t>
            </a:r>
            <a:endParaRPr lang="es-CO" sz="3200" b="0" i="0" dirty="0">
              <a:solidFill>
                <a:srgbClr val="333333"/>
              </a:solidFill>
              <a:effectLst/>
              <a:latin typeface="Arial" panose="020B0604020202020204" pitchFamily="34" charset="0"/>
              <a:cs typeface="Arial" panose="020B0604020202020204" pitchFamily="34" charset="0"/>
            </a:endParaRPr>
          </a:p>
        </p:txBody>
      </p:sp>
      <p:sp>
        <p:nvSpPr>
          <p:cNvPr id="8" name="Rectángulo 7">
            <a:extLst>
              <a:ext uri="{FF2B5EF4-FFF2-40B4-BE49-F238E27FC236}">
                <a16:creationId xmlns:a16="http://schemas.microsoft.com/office/drawing/2014/main" id="{3DF8B539-2212-4D97-84B9-2BF11A6DB1E8}"/>
              </a:ext>
            </a:extLst>
          </p:cNvPr>
          <p:cNvSpPr/>
          <p:nvPr/>
        </p:nvSpPr>
        <p:spPr>
          <a:xfrm>
            <a:off x="6604699" y="1396092"/>
            <a:ext cx="5143510" cy="1938992"/>
          </a:xfrm>
          <a:prstGeom prst="rect">
            <a:avLst/>
          </a:prstGeom>
          <a:ln>
            <a:solidFill>
              <a:schemeClr val="tx1">
                <a:lumMod val="65000"/>
                <a:lumOff val="35000"/>
              </a:schemeClr>
            </a:solidFill>
          </a:ln>
        </p:spPr>
        <p:txBody>
          <a:bodyPr wrap="square">
            <a:spAutoFit/>
          </a:bodyPr>
          <a:lstStyle/>
          <a:p>
            <a:pPr algn="just"/>
            <a:r>
              <a:rPr lang="es-CO" sz="2000" dirty="0" err="1">
                <a:latin typeface="Arial" panose="020B0604020202020204" pitchFamily="34" charset="0"/>
                <a:cs typeface="Arial" panose="020B0604020202020204" pitchFamily="34" charset="0"/>
              </a:rPr>
              <a:t>Program</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aimed</a:t>
            </a:r>
            <a:r>
              <a:rPr lang="es-CO" sz="2000" dirty="0">
                <a:latin typeface="Arial" panose="020B0604020202020204" pitchFamily="34" charset="0"/>
                <a:cs typeface="Arial" panose="020B0604020202020204" pitchFamily="34" charset="0"/>
              </a:rPr>
              <a:t> at </a:t>
            </a:r>
            <a:r>
              <a:rPr lang="es-CO" sz="2000" dirty="0" err="1">
                <a:latin typeface="Arial" panose="020B0604020202020204" pitchFamily="34" charset="0"/>
                <a:cs typeface="Arial" panose="020B0604020202020204" pitchFamily="34" charset="0"/>
              </a:rPr>
              <a:t>people</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who</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have</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successfully</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completed</a:t>
            </a:r>
            <a:r>
              <a:rPr lang="es-CO" sz="2000" dirty="0">
                <a:latin typeface="Arial" panose="020B0604020202020204" pitchFamily="34" charset="0"/>
                <a:cs typeface="Arial" panose="020B0604020202020204" pitchFamily="34" charset="0"/>
              </a:rPr>
              <a:t> a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program</a:t>
            </a:r>
            <a:r>
              <a:rPr lang="es-CO" sz="2000" dirty="0">
                <a:latin typeface="Arial" panose="020B0604020202020204" pitchFamily="34" charset="0"/>
                <a:cs typeface="Arial" panose="020B0604020202020204" pitchFamily="34" charset="0"/>
              </a:rPr>
              <a:t>. A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ambassador</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is</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required</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to</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guide</a:t>
            </a:r>
            <a:r>
              <a:rPr lang="es-CO" sz="2000" dirty="0">
                <a:latin typeface="Arial" panose="020B0604020202020204" pitchFamily="34" charset="0"/>
                <a:cs typeface="Arial" panose="020B0604020202020204" pitchFamily="34" charset="0"/>
              </a:rPr>
              <a:t> new </a:t>
            </a:r>
            <a:r>
              <a:rPr lang="es-CO" sz="2000" dirty="0" err="1">
                <a:latin typeface="Arial" panose="020B0604020202020204" pitchFamily="34" charset="0"/>
                <a:cs typeface="Arial" panose="020B0604020202020204" pitchFamily="34" charset="0"/>
              </a:rPr>
              <a:t>members</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to</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accelerate</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their</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understanding</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of</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the</a:t>
            </a:r>
            <a:r>
              <a:rPr lang="es-CO" sz="2000" dirty="0">
                <a:latin typeface="Arial" panose="020B0604020202020204" pitchFamily="34" charset="0"/>
                <a:cs typeface="Arial" panose="020B0604020202020204" pitchFamily="34" charset="0"/>
              </a:rPr>
              <a:t> </a:t>
            </a:r>
            <a:r>
              <a:rPr lang="es-CO" sz="2000" dirty="0" err="1">
                <a:latin typeface="Arial" panose="020B0604020202020204" pitchFamily="34" charset="0"/>
                <a:cs typeface="Arial" panose="020B0604020202020204" pitchFamily="34" charset="0"/>
              </a:rPr>
              <a:t>community</a:t>
            </a:r>
            <a:r>
              <a:rPr lang="es-CO" sz="2000" dirty="0">
                <a:latin typeface="Arial" panose="020B0604020202020204" pitchFamily="34" charset="0"/>
                <a:cs typeface="Arial" panose="020B0604020202020204" pitchFamily="34" charset="0"/>
              </a:rPr>
              <a:t> and </a:t>
            </a:r>
            <a:r>
              <a:rPr lang="es-CO" sz="2000" dirty="0" err="1">
                <a:latin typeface="Arial" panose="020B0604020202020204" pitchFamily="34" charset="0"/>
                <a:cs typeface="Arial" panose="020B0604020202020204" pitchFamily="34" charset="0"/>
              </a:rPr>
              <a:t>related</a:t>
            </a:r>
            <a:r>
              <a:rPr lang="es-CO" sz="2000" dirty="0">
                <a:latin typeface="Arial" panose="020B0604020202020204" pitchFamily="34" charset="0"/>
                <a:cs typeface="Arial" panose="020B0604020202020204" pitchFamily="34" charset="0"/>
              </a:rPr>
              <a:t> ICANN </a:t>
            </a:r>
            <a:r>
              <a:rPr lang="es-CO" sz="2000" dirty="0" err="1">
                <a:latin typeface="Arial" panose="020B0604020202020204" pitchFamily="34" charset="0"/>
                <a:cs typeface="Arial" panose="020B0604020202020204" pitchFamily="34" charset="0"/>
              </a:rPr>
              <a:t>issues</a:t>
            </a:r>
            <a:r>
              <a:rPr lang="es-CO" sz="2000" dirty="0">
                <a:latin typeface="Arial" panose="020B0604020202020204" pitchFamily="34" charset="0"/>
                <a:cs typeface="Arial" panose="020B0604020202020204" pitchFamily="34" charset="0"/>
              </a:rPr>
              <a:t>.</a:t>
            </a:r>
          </a:p>
        </p:txBody>
      </p:sp>
      <p:sp>
        <p:nvSpPr>
          <p:cNvPr id="10" name="Rectangle 2">
            <a:extLst>
              <a:ext uri="{FF2B5EF4-FFF2-40B4-BE49-F238E27FC236}">
                <a16:creationId xmlns:a16="http://schemas.microsoft.com/office/drawing/2014/main" id="{9641B20D-F9DE-4CDC-AD72-39F6A1D47FCB}"/>
              </a:ext>
            </a:extLst>
          </p:cNvPr>
          <p:cNvSpPr>
            <a:spLocks noChangeArrowheads="1"/>
          </p:cNvSpPr>
          <p:nvPr/>
        </p:nvSpPr>
        <p:spPr bwMode="auto">
          <a:xfrm>
            <a:off x="6126473" y="3514446"/>
            <a:ext cx="5362797" cy="3077766"/>
          </a:xfrm>
          <a:prstGeom prst="rect">
            <a:avLst/>
          </a:prstGeom>
          <a:noFill/>
          <a:ln>
            <a:solidFill>
              <a:schemeClr val="tx1">
                <a:lumMod val="50000"/>
                <a:lumOff val="50000"/>
              </a:schemeClr>
            </a:solidFill>
          </a:ln>
          <a:effectLst/>
        </p:spPr>
        <p:txBody>
          <a:bodyPr vert="horz" wrap="square" lIns="0" tIns="0" rIns="0" bIns="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Eligibility</a:t>
            </a:r>
            <a:endPar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Have</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successfully</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completed</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previous</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tabLst/>
            </a:pPr>
            <a:r>
              <a:rPr lang="es-CO" altLang="es-CO" sz="2000" dirty="0">
                <a:solidFill>
                  <a:srgbClr val="333333"/>
                </a:solidFill>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NextGen</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ICANN</a:t>
            </a:r>
          </a:p>
          <a:p>
            <a:pPr marL="0" marR="0" lvl="0" indent="0" algn="l" defTabSz="914400" rtl="0" eaLnBrk="0" fontAlgn="base" latinLnBrk="0" hangingPunct="0">
              <a:lnSpc>
                <a:spcPct val="100000"/>
              </a:lnSpc>
              <a:spcBef>
                <a:spcPct val="0"/>
              </a:spcBef>
              <a:spcAft>
                <a:spcPct val="0"/>
              </a:spcAft>
              <a:buClrTx/>
              <a:buSzTx/>
              <a:tabLst/>
            </a:pPr>
            <a:endPar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Ambassadors</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are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required</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to</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attend</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all</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tabLst/>
            </a:pPr>
            <a:r>
              <a:rPr lang="es-CO" altLang="es-CO" sz="2000" dirty="0">
                <a:solidFill>
                  <a:srgbClr val="333333"/>
                </a:solidFill>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NextGen</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sessions</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during</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the</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ICANN meeting  </a:t>
            </a:r>
          </a:p>
          <a:p>
            <a:pPr marL="0" marR="0" lvl="0" indent="0" algn="l" defTabSz="914400" rtl="0" eaLnBrk="0" fontAlgn="base" latinLnBrk="0" hangingPunct="0">
              <a:lnSpc>
                <a:spcPct val="100000"/>
              </a:lnSpc>
              <a:spcBef>
                <a:spcPct val="0"/>
              </a:spcBef>
              <a:spcAft>
                <a:spcPct val="0"/>
              </a:spcAft>
              <a:buClrTx/>
              <a:buSzTx/>
              <a:tabLst/>
            </a:pPr>
            <a:r>
              <a:rPr lang="es-CO" altLang="es-CO" sz="2000" dirty="0">
                <a:solidFill>
                  <a:srgbClr val="333333"/>
                </a:solidFill>
                <a:latin typeface="Arial" panose="020B0604020202020204" pitchFamily="34" charset="0"/>
                <a:cs typeface="Arial" panose="020B0604020202020204" pitchFamily="34" charset="0"/>
              </a:rPr>
              <a:t> </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and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provide</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support</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the</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ICANN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information</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tabLst/>
            </a:pPr>
            <a:r>
              <a:rPr lang="es-CO" altLang="es-CO" sz="2000" dirty="0">
                <a:solidFill>
                  <a:srgbClr val="333333"/>
                </a:solidFill>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booth</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with</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ICANN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Fellowship</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sz="2000"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Alumni</a:t>
            </a:r>
            <a:r>
              <a:rPr kumimoji="0" lang="es-CO" altLang="es-CO" sz="20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20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81876355"/>
      </p:ext>
    </p:extLst>
  </p:cSld>
  <p:clrMapOvr>
    <a:overrideClrMapping bg1="lt1" tx1="dk1" bg2="lt2" tx2="dk2" accent1="accent1" accent2="accent2" accent3="accent3" accent4="accent4" accent5="accent5" accent6="accent6" hlink="hlink" folHlink="folHlink"/>
  </p:clrMapOvr>
</p:sld>
</file>

<file path=ppt/slides/slide1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15D47C62-1C45-4FCF-8FAD-6902BF477DE8}"/>
              </a:ext>
            </a:extLst>
          </p:cNvPr>
          <p:cNvSpPr/>
          <p:nvPr/>
        </p:nvSpPr>
        <p:spPr>
          <a:xfrm>
            <a:off x="116153" y="-25400"/>
            <a:ext cx="11884023" cy="5570756"/>
          </a:xfrm>
          <a:prstGeom prst="rect">
            <a:avLst/>
          </a:prstGeom>
        </p:spPr>
        <p:txBody>
          <a:bodyPr wrap="square">
            <a:spAutoFit/>
          </a:bodyPr>
          <a:lstStyle/>
          <a:p>
            <a:pPr algn="just"/>
            <a:endParaRPr lang="es-CO" sz="2400" dirty="0">
              <a:latin typeface="Arial" panose="020B0604020202020204" pitchFamily="34" charset="0"/>
              <a:cs typeface="Arial" panose="020B0604020202020204" pitchFamily="34" charset="0"/>
            </a:endParaRPr>
          </a:p>
          <a:p>
            <a:r>
              <a:rPr lang="es-CO" sz="2400" dirty="0">
                <a:latin typeface="Arial" panose="020B0604020202020204" pitchFamily="34" charset="0"/>
                <a:cs typeface="Arial" panose="020B0604020202020204" pitchFamily="34" charset="0"/>
              </a:rPr>
              <a:t>Criterio de selección</a:t>
            </a:r>
          </a:p>
          <a:p>
            <a:pPr algn="just"/>
            <a:r>
              <a:rPr lang="es-CO" sz="2400" dirty="0">
                <a:latin typeface="Arial" panose="020B0604020202020204" pitchFamily="34" charset="0"/>
                <a:cs typeface="Arial" panose="020B0604020202020204" pitchFamily="34" charset="0"/>
              </a:rPr>
              <a:t>Los solicitantes serán evaluados en su explicación escrita de cómo se han mantenido activos en la gobernanza de Internet y / o el trabajo regional o global de ICANN desde su experiencia inicial con </a:t>
            </a:r>
            <a:r>
              <a:rPr lang="es-CO" sz="2400" dirty="0" err="1">
                <a:latin typeface="Arial" panose="020B0604020202020204" pitchFamily="34" charset="0"/>
                <a:cs typeface="Arial" panose="020B0604020202020204" pitchFamily="34" charset="0"/>
              </a:rPr>
              <a:t>NextGen</a:t>
            </a:r>
            <a:r>
              <a:rPr lang="es-CO" sz="2400" dirty="0">
                <a:latin typeface="Arial" panose="020B0604020202020204" pitchFamily="34" charset="0"/>
                <a:cs typeface="Arial" panose="020B0604020202020204" pitchFamily="34" charset="0"/>
              </a:rPr>
              <a:t>. Los solicitantes también explicarán cómo planean involucrar a los nuevos miembros de </a:t>
            </a:r>
            <a:r>
              <a:rPr lang="es-CO" sz="2400" dirty="0" err="1">
                <a:latin typeface="Arial" panose="020B0604020202020204" pitchFamily="34" charset="0"/>
                <a:cs typeface="Arial" panose="020B0604020202020204" pitchFamily="34" charset="0"/>
              </a:rPr>
              <a:t>NextGen</a:t>
            </a:r>
            <a:r>
              <a:rPr lang="es-CO" sz="2400" dirty="0">
                <a:latin typeface="Arial" panose="020B0604020202020204" pitchFamily="34" charset="0"/>
                <a:cs typeface="Arial" panose="020B0604020202020204" pitchFamily="34" charset="0"/>
              </a:rPr>
              <a:t> antes, durante y después de la reunión de ICANN. También se puede considerar un esquema o plan para su propia participación en la reunión.</a:t>
            </a:r>
          </a:p>
          <a:p>
            <a:pPr algn="just"/>
            <a:endParaRPr lang="es-CO" sz="2000"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endParaRPr lang="es-CO" sz="2400" dirty="0">
              <a:latin typeface="Arial" panose="020B0604020202020204" pitchFamily="34" charset="0"/>
              <a:cs typeface="Arial" panose="020B0604020202020204" pitchFamily="34" charset="0"/>
            </a:endParaRPr>
          </a:p>
        </p:txBody>
      </p:sp>
      <p:sp>
        <p:nvSpPr>
          <p:cNvPr id="3" name="Rectangle 1">
            <a:extLst>
              <a:ext uri="{FF2B5EF4-FFF2-40B4-BE49-F238E27FC236}">
                <a16:creationId xmlns:a16="http://schemas.microsoft.com/office/drawing/2014/main" id="{0605733A-C753-462A-BBF6-083C82A662A3}"/>
              </a:ext>
            </a:extLst>
          </p:cNvPr>
          <p:cNvSpPr>
            <a:spLocks noChangeArrowheads="1"/>
          </p:cNvSpPr>
          <p:nvPr/>
        </p:nvSpPr>
        <p:spPr bwMode="auto">
          <a:xfrm>
            <a:off x="259426" y="3512172"/>
            <a:ext cx="9945156" cy="2585323"/>
          </a:xfrm>
          <a:prstGeom prst="rect">
            <a:avLst/>
          </a:prstGeom>
          <a:noFill/>
          <a:ln>
            <a:noFill/>
          </a:ln>
          <a:effec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2400" b="0" i="0" u="none" strike="noStrike" cap="none" normalizeH="0" baseline="0" dirty="0" err="1">
                <a:ln>
                  <a:noFill/>
                </a:ln>
                <a:solidFill>
                  <a:srgbClr val="333333"/>
                </a:solidFill>
                <a:effectLst/>
                <a:cs typeface="Arial" panose="020B0604020202020204" pitchFamily="34" charset="0"/>
              </a:rPr>
              <a:t>Selection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Criteria</a:t>
            </a:r>
            <a:endParaRPr kumimoji="0" lang="es-CO" altLang="es-CO" sz="2400" b="0" i="0" u="none" strike="noStrike" cap="none" normalizeH="0" baseline="0" dirty="0">
              <a:ln>
                <a:noFill/>
              </a:ln>
              <a:solidFill>
                <a:srgbClr val="333333"/>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2400" b="0" i="0" u="none" strike="noStrike" cap="none" normalizeH="0" baseline="0" dirty="0" err="1">
                <a:ln>
                  <a:noFill/>
                </a:ln>
                <a:solidFill>
                  <a:srgbClr val="333333"/>
                </a:solidFill>
                <a:effectLst/>
                <a:cs typeface="Arial" panose="020B0604020202020204" pitchFamily="34" charset="0"/>
              </a:rPr>
              <a:t>Applicants</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will</a:t>
            </a:r>
            <a:r>
              <a:rPr kumimoji="0" lang="es-CO" altLang="es-CO" sz="2400" b="0" i="0" u="none" strike="noStrike" cap="none" normalizeH="0" baseline="0" dirty="0">
                <a:ln>
                  <a:noFill/>
                </a:ln>
                <a:solidFill>
                  <a:srgbClr val="333333"/>
                </a:solidFill>
                <a:effectLst/>
                <a:cs typeface="Arial" panose="020B0604020202020204" pitchFamily="34" charset="0"/>
              </a:rPr>
              <a:t> be </a:t>
            </a:r>
            <a:r>
              <a:rPr kumimoji="0" lang="es-CO" altLang="es-CO" sz="2400" b="0" i="0" u="none" strike="noStrike" cap="none" normalizeH="0" baseline="0" dirty="0" err="1">
                <a:ln>
                  <a:noFill/>
                </a:ln>
                <a:solidFill>
                  <a:srgbClr val="333333"/>
                </a:solidFill>
                <a:effectLst/>
                <a:cs typeface="Arial" panose="020B0604020202020204" pitchFamily="34" charset="0"/>
              </a:rPr>
              <a:t>evaluated</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on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their</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written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explanation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of</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how</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they</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have</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remained</a:t>
            </a:r>
            <a:r>
              <a:rPr kumimoji="0" lang="es-CO" altLang="es-CO" sz="2400" b="0" i="0" u="none" strike="noStrike" cap="none" normalizeH="0" baseline="0" dirty="0">
                <a:ln>
                  <a:noFill/>
                </a:ln>
                <a:solidFill>
                  <a:srgbClr val="333333"/>
                </a:solidFill>
                <a:effectLst/>
                <a:cs typeface="Arial" panose="020B0604020202020204" pitchFamily="34" charset="0"/>
              </a:rPr>
              <a:t> active in Internet </a:t>
            </a:r>
            <a:r>
              <a:rPr kumimoji="0" lang="es-CO" altLang="es-CO" sz="2400" b="0" i="0" u="none" strike="noStrike" cap="none" normalizeH="0" baseline="0" dirty="0" err="1">
                <a:ln>
                  <a:noFill/>
                </a:ln>
                <a:solidFill>
                  <a:srgbClr val="333333"/>
                </a:solidFill>
                <a:effectLst/>
                <a:cs typeface="Arial" panose="020B0604020202020204" pitchFamily="34" charset="0"/>
              </a:rPr>
              <a:t>Governance</a:t>
            </a:r>
            <a:r>
              <a:rPr kumimoji="0" lang="es-CO" altLang="es-CO" sz="2400" b="0" i="0" u="none" strike="noStrike" cap="none" normalizeH="0" baseline="0" dirty="0">
                <a:ln>
                  <a:noFill/>
                </a:ln>
                <a:solidFill>
                  <a:srgbClr val="333333"/>
                </a:solidFill>
                <a:effectLst/>
                <a:cs typeface="Arial" panose="020B0604020202020204" pitchFamily="34" charset="0"/>
              </a:rPr>
              <a:t> and/</a:t>
            </a:r>
            <a:r>
              <a:rPr kumimoji="0" lang="es-CO" altLang="es-CO" sz="2400" b="0" i="0" u="none" strike="noStrike" cap="none" normalizeH="0" baseline="0" dirty="0" err="1">
                <a:ln>
                  <a:noFill/>
                </a:ln>
                <a:solidFill>
                  <a:srgbClr val="333333"/>
                </a:solidFill>
                <a:effectLst/>
                <a:cs typeface="Arial" panose="020B0604020202020204" pitchFamily="34" charset="0"/>
              </a:rPr>
              <a:t>or</a:t>
            </a:r>
            <a:r>
              <a:rPr kumimoji="0" lang="es-CO" altLang="es-CO" sz="2400" b="0" i="0" u="none" strike="noStrike" cap="none" normalizeH="0" baseline="0" dirty="0">
                <a:ln>
                  <a:noFill/>
                </a:ln>
                <a:solidFill>
                  <a:srgbClr val="333333"/>
                </a:solidFill>
                <a:effectLst/>
                <a:cs typeface="Arial" panose="020B0604020202020204" pitchFamily="34" charset="0"/>
              </a:rPr>
              <a:t> regional </a:t>
            </a:r>
            <a:r>
              <a:rPr kumimoji="0" lang="es-CO" altLang="es-CO" sz="2400" b="0" i="0" u="none" strike="noStrike" cap="none" normalizeH="0" baseline="0" dirty="0" err="1">
                <a:ln>
                  <a:noFill/>
                </a:ln>
                <a:solidFill>
                  <a:srgbClr val="333333"/>
                </a:solidFill>
                <a:effectLst/>
                <a:cs typeface="Arial" panose="020B0604020202020204" pitchFamily="34" charset="0"/>
              </a:rPr>
              <a:t>or</a:t>
            </a:r>
            <a:r>
              <a:rPr kumimoji="0" lang="es-CO" altLang="es-CO" sz="2400" b="0" i="0" u="none" strike="noStrike" cap="none" normalizeH="0" baseline="0" dirty="0">
                <a:ln>
                  <a:noFill/>
                </a:ln>
                <a:solidFill>
                  <a:srgbClr val="333333"/>
                </a:solidFill>
                <a:effectLst/>
                <a:cs typeface="Arial" panose="020B0604020202020204" pitchFamily="34" charset="0"/>
              </a:rPr>
              <a:t> global ICANN </a:t>
            </a:r>
            <a:r>
              <a:rPr kumimoji="0" lang="es-CO" altLang="es-CO" sz="2400" b="0" i="0" u="none" strike="noStrike" cap="none" normalizeH="0" baseline="0" dirty="0" err="1">
                <a:ln>
                  <a:noFill/>
                </a:ln>
                <a:solidFill>
                  <a:srgbClr val="333333"/>
                </a:solidFill>
                <a:effectLst/>
                <a:cs typeface="Arial" panose="020B0604020202020204" pitchFamily="34" charset="0"/>
              </a:rPr>
              <a:t>work</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since</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their</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initial</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NextGen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experience</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Applicants</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will</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also</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explain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how</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they</a:t>
            </a:r>
            <a:r>
              <a:rPr kumimoji="0" lang="es-CO" altLang="es-CO" sz="2400" b="0" i="0" u="none" strike="noStrike" cap="none" normalizeH="0" baseline="0" dirty="0">
                <a:ln>
                  <a:noFill/>
                </a:ln>
                <a:solidFill>
                  <a:srgbClr val="333333"/>
                </a:solidFill>
                <a:effectLst/>
                <a:cs typeface="Arial" panose="020B0604020202020204" pitchFamily="34" charset="0"/>
              </a:rPr>
              <a:t> plan </a:t>
            </a:r>
            <a:r>
              <a:rPr kumimoji="0" lang="es-CO" altLang="es-CO" sz="2400" b="0" i="0" u="none" strike="noStrike" cap="none" normalizeH="0" baseline="0" dirty="0" err="1">
                <a:ln>
                  <a:noFill/>
                </a:ln>
                <a:solidFill>
                  <a:srgbClr val="333333"/>
                </a:solidFill>
                <a:effectLst/>
                <a:cs typeface="Arial" panose="020B0604020202020204" pitchFamily="34" charset="0"/>
              </a:rPr>
              <a:t>on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engaging</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the</a:t>
            </a:r>
            <a:r>
              <a:rPr kumimoji="0" lang="es-CO" altLang="es-CO" sz="2400" b="0" i="0" u="none" strike="noStrike" cap="none" normalizeH="0" baseline="0" dirty="0">
                <a:ln>
                  <a:noFill/>
                </a:ln>
                <a:solidFill>
                  <a:srgbClr val="333333"/>
                </a:solidFill>
                <a:effectLst/>
                <a:cs typeface="Arial" panose="020B0604020202020204" pitchFamily="34" charset="0"/>
              </a:rPr>
              <a:t> new </a:t>
            </a:r>
            <a:r>
              <a:rPr kumimoji="0" lang="es-CO" altLang="es-CO" sz="2400" b="0" i="0" u="none" strike="noStrike" cap="none" normalizeH="0" baseline="0" dirty="0" err="1">
                <a:ln>
                  <a:noFill/>
                </a:ln>
                <a:solidFill>
                  <a:srgbClr val="333333"/>
                </a:solidFill>
                <a:effectLst/>
                <a:cs typeface="Arial" panose="020B0604020202020204" pitchFamily="34" charset="0"/>
              </a:rPr>
              <a:t>NextGen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members</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before</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during</a:t>
            </a:r>
            <a:r>
              <a:rPr kumimoji="0" lang="es-CO" altLang="es-CO" sz="2400" b="0" i="0" u="none" strike="noStrike" cap="none" normalizeH="0" baseline="0" dirty="0">
                <a:ln>
                  <a:noFill/>
                </a:ln>
                <a:solidFill>
                  <a:srgbClr val="333333"/>
                </a:solidFill>
                <a:effectLst/>
                <a:cs typeface="Arial" panose="020B0604020202020204" pitchFamily="34" charset="0"/>
              </a:rPr>
              <a:t>, and after </a:t>
            </a:r>
            <a:r>
              <a:rPr kumimoji="0" lang="es-CO" altLang="es-CO" sz="2400" b="0" i="0" u="none" strike="noStrike" cap="none" normalizeH="0" baseline="0" dirty="0" err="1">
                <a:ln>
                  <a:noFill/>
                </a:ln>
                <a:solidFill>
                  <a:srgbClr val="333333"/>
                </a:solidFill>
                <a:effectLst/>
                <a:cs typeface="Arial" panose="020B0604020202020204" pitchFamily="34" charset="0"/>
              </a:rPr>
              <a:t>the</a:t>
            </a:r>
            <a:r>
              <a:rPr kumimoji="0" lang="es-CO" altLang="es-CO" sz="2400" b="0" i="0" u="none" strike="noStrike" cap="none" normalizeH="0" baseline="0" dirty="0">
                <a:ln>
                  <a:noFill/>
                </a:ln>
                <a:solidFill>
                  <a:srgbClr val="333333"/>
                </a:solidFill>
                <a:effectLst/>
                <a:cs typeface="Arial" panose="020B0604020202020204" pitchFamily="34" charset="0"/>
              </a:rPr>
              <a:t> ICANN meeting. </a:t>
            </a:r>
            <a:r>
              <a:rPr kumimoji="0" lang="es-CO" altLang="es-CO" sz="2400" b="0" i="0" u="none" strike="noStrike" cap="none" normalizeH="0" baseline="0" dirty="0" err="1">
                <a:ln>
                  <a:noFill/>
                </a:ln>
                <a:solidFill>
                  <a:srgbClr val="333333"/>
                </a:solidFill>
                <a:effectLst/>
                <a:cs typeface="Arial" panose="020B0604020202020204" pitchFamily="34" charset="0"/>
              </a:rPr>
              <a:t>An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outline</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or</a:t>
            </a:r>
            <a:r>
              <a:rPr kumimoji="0" lang="es-CO" altLang="es-CO" sz="2400" b="0" i="0" u="none" strike="noStrike" cap="none" normalizeH="0" baseline="0" dirty="0">
                <a:ln>
                  <a:noFill/>
                </a:ln>
                <a:solidFill>
                  <a:srgbClr val="333333"/>
                </a:solidFill>
                <a:effectLst/>
                <a:cs typeface="Arial" panose="020B0604020202020204" pitchFamily="34" charset="0"/>
              </a:rPr>
              <a:t> plan </a:t>
            </a:r>
            <a:r>
              <a:rPr kumimoji="0" lang="es-CO" altLang="es-CO" sz="2400" b="0" i="0" u="none" strike="noStrike" cap="none" normalizeH="0" baseline="0" dirty="0" err="1">
                <a:ln>
                  <a:noFill/>
                </a:ln>
                <a:solidFill>
                  <a:srgbClr val="333333"/>
                </a:solidFill>
                <a:effectLst/>
                <a:cs typeface="Arial" panose="020B0604020202020204" pitchFamily="34" charset="0"/>
              </a:rPr>
              <a:t>for</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their</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own</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participation</a:t>
            </a:r>
            <a:r>
              <a:rPr kumimoji="0" lang="es-CO" altLang="es-CO" sz="2400" b="0" i="0" u="none" strike="noStrike" cap="none" normalizeH="0" baseline="0" dirty="0">
                <a:ln>
                  <a:noFill/>
                </a:ln>
                <a:solidFill>
                  <a:srgbClr val="333333"/>
                </a:solidFill>
                <a:effectLst/>
                <a:cs typeface="Arial" panose="020B0604020202020204" pitchFamily="34" charset="0"/>
              </a:rPr>
              <a:t> in </a:t>
            </a:r>
            <a:r>
              <a:rPr kumimoji="0" lang="es-CO" altLang="es-CO" sz="2400" b="0" i="0" u="none" strike="noStrike" cap="none" normalizeH="0" baseline="0" dirty="0" err="1">
                <a:ln>
                  <a:noFill/>
                </a:ln>
                <a:solidFill>
                  <a:srgbClr val="333333"/>
                </a:solidFill>
                <a:effectLst/>
                <a:cs typeface="Arial" panose="020B0604020202020204" pitchFamily="34" charset="0"/>
              </a:rPr>
              <a:t>the</a:t>
            </a:r>
            <a:r>
              <a:rPr kumimoji="0" lang="es-CO" altLang="es-CO" sz="2400" b="0" i="0" u="none" strike="noStrike" cap="none" normalizeH="0" baseline="0" dirty="0">
                <a:ln>
                  <a:noFill/>
                </a:ln>
                <a:solidFill>
                  <a:srgbClr val="333333"/>
                </a:solidFill>
                <a:effectLst/>
                <a:cs typeface="Arial" panose="020B0604020202020204" pitchFamily="34" charset="0"/>
              </a:rPr>
              <a:t> meeting </a:t>
            </a:r>
            <a:r>
              <a:rPr kumimoji="0" lang="es-CO" altLang="es-CO" sz="2400" b="0" i="0" u="none" strike="noStrike" cap="none" normalizeH="0" baseline="0" dirty="0" err="1">
                <a:ln>
                  <a:noFill/>
                </a:ln>
                <a:solidFill>
                  <a:srgbClr val="333333"/>
                </a:solidFill>
                <a:effectLst/>
                <a:cs typeface="Arial" panose="020B0604020202020204" pitchFamily="34" charset="0"/>
              </a:rPr>
              <a:t>may</a:t>
            </a:r>
            <a:r>
              <a:rPr kumimoji="0" lang="es-CO" altLang="es-CO" sz="2400" b="0" i="0" u="none" strike="noStrike" cap="none" normalizeH="0" baseline="0" dirty="0">
                <a:ln>
                  <a:noFill/>
                </a:ln>
                <a:solidFill>
                  <a:srgbClr val="333333"/>
                </a:solidFill>
                <a:effectLst/>
                <a:cs typeface="Arial" panose="020B0604020202020204" pitchFamily="34" charset="0"/>
              </a:rPr>
              <a:t> </a:t>
            </a:r>
            <a:r>
              <a:rPr kumimoji="0" lang="es-CO" altLang="es-CO" sz="2400" b="0" i="0" u="none" strike="noStrike" cap="none" normalizeH="0" baseline="0" dirty="0" err="1">
                <a:ln>
                  <a:noFill/>
                </a:ln>
                <a:solidFill>
                  <a:srgbClr val="333333"/>
                </a:solidFill>
                <a:effectLst/>
                <a:cs typeface="Arial" panose="020B0604020202020204" pitchFamily="34" charset="0"/>
              </a:rPr>
              <a:t>also</a:t>
            </a:r>
            <a:r>
              <a:rPr kumimoji="0" lang="es-CO" altLang="es-CO" sz="2400" b="0" i="0" u="none" strike="noStrike" cap="none" normalizeH="0" baseline="0" dirty="0">
                <a:ln>
                  <a:noFill/>
                </a:ln>
                <a:solidFill>
                  <a:srgbClr val="333333"/>
                </a:solidFill>
                <a:effectLst/>
                <a:cs typeface="Arial" panose="020B0604020202020204" pitchFamily="34" charset="0"/>
              </a:rPr>
              <a:t> be </a:t>
            </a:r>
            <a:r>
              <a:rPr kumimoji="0" lang="es-CO" altLang="es-CO" sz="2400" b="0" i="0" u="none" strike="noStrike" cap="none" normalizeH="0" baseline="0" dirty="0" err="1">
                <a:ln>
                  <a:noFill/>
                </a:ln>
                <a:solidFill>
                  <a:srgbClr val="333333"/>
                </a:solidFill>
                <a:effectLst/>
                <a:cs typeface="Arial" panose="020B0604020202020204" pitchFamily="34" charset="0"/>
              </a:rPr>
              <a:t>considered</a:t>
            </a:r>
            <a:r>
              <a:rPr kumimoji="0" lang="es-CO" altLang="es-CO" sz="2400" b="0" i="0" u="none" strike="noStrike" cap="none" normalizeH="0" baseline="0" dirty="0">
                <a:ln>
                  <a:noFill/>
                </a:ln>
                <a:solidFill>
                  <a:srgbClr val="333333"/>
                </a:solidFill>
                <a:effectLst/>
                <a:cs typeface="Arial" panose="020B0604020202020204" pitchFamily="34" charset="0"/>
              </a:rPr>
              <a:t>.</a:t>
            </a:r>
            <a:endParaRPr kumimoji="0" lang="es-CO" altLang="es-CO" sz="2400" b="0" i="0" u="none" strike="noStrike" cap="none" normalizeH="0" baseline="0" dirty="0">
              <a:ln>
                <a:noFill/>
              </a:ln>
              <a:solidFill>
                <a:schemeClr val="tx1"/>
              </a:solidFill>
              <a:effectLst/>
              <a:cs typeface="Arial" panose="020B0604020202020204" pitchFamily="34" charset="0"/>
            </a:endParaRPr>
          </a:p>
        </p:txBody>
      </p:sp>
    </p:spTree>
    <p:extLst>
      <p:ext uri="{BB962C8B-B14F-4D97-AF65-F5344CB8AC3E}">
        <p14:creationId xmlns:p14="http://schemas.microsoft.com/office/powerpoint/2010/main" val="2860661550"/>
      </p:ext>
    </p:extLst>
  </p:cSld>
  <p:clrMapOvr>
    <a:overrideClrMapping bg1="lt1" tx1="dk1" bg2="lt2" tx2="dk2" accent1="accent1" accent2="accent2" accent3="accent3" accent4="accent4" accent5="accent5" accent6="accent6" hlink="hlink" folHlink="folHlink"/>
  </p:clrMapOvr>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15D47C62-1C45-4FCF-8FAD-6902BF477DE8}"/>
              </a:ext>
            </a:extLst>
          </p:cNvPr>
          <p:cNvSpPr/>
          <p:nvPr/>
        </p:nvSpPr>
        <p:spPr>
          <a:xfrm>
            <a:off x="116153" y="-25400"/>
            <a:ext cx="11884023" cy="7294305"/>
          </a:xfrm>
          <a:prstGeom prst="rect">
            <a:avLst/>
          </a:prstGeom>
        </p:spPr>
        <p:txBody>
          <a:bodyPr wrap="square">
            <a:spAutoFit/>
          </a:bodyPr>
          <a:lstStyle/>
          <a:p>
            <a:pPr algn="just"/>
            <a:endParaRPr lang="es-CO" sz="2000" dirty="0">
              <a:latin typeface="Arial" panose="020B0604020202020204" pitchFamily="34" charset="0"/>
              <a:cs typeface="Arial" panose="020B0604020202020204" pitchFamily="34" charset="0"/>
            </a:endParaRPr>
          </a:p>
          <a:p>
            <a:pPr algn="just"/>
            <a:r>
              <a:rPr lang="es-CO" sz="2000" dirty="0">
                <a:latin typeface="Arial" panose="020B0604020202020204" pitchFamily="34" charset="0"/>
                <a:cs typeface="Arial" panose="020B0604020202020204" pitchFamily="34" charset="0"/>
              </a:rPr>
              <a:t>Los embajadores de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deben asegurar sus propias visas para viajar a su propio costo. </a:t>
            </a:r>
          </a:p>
          <a:p>
            <a:pPr algn="just"/>
            <a:endParaRPr lang="es-CO" sz="2000" dirty="0">
              <a:latin typeface="Arial" panose="020B0604020202020204" pitchFamily="34" charset="0"/>
              <a:cs typeface="Arial" panose="020B0604020202020204" pitchFamily="34" charset="0"/>
            </a:endParaRPr>
          </a:p>
          <a:p>
            <a:pPr algn="just"/>
            <a:r>
              <a:rPr lang="en-US" sz="2000" i="1" dirty="0">
                <a:latin typeface="Arial" panose="020B0604020202020204" pitchFamily="34" charset="0"/>
                <a:cs typeface="Arial" panose="020B0604020202020204" pitchFamily="34" charset="0"/>
              </a:rPr>
              <a:t>NextGen Ambassadors are required to secure their own visas for travel at their own expense</a:t>
            </a:r>
            <a:endParaRPr lang="es-CO" sz="2000" i="1"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r>
              <a:rPr lang="es-CO" sz="2000" dirty="0">
                <a:latin typeface="Arial" panose="020B0604020202020204" pitchFamily="34" charset="0"/>
                <a:cs typeface="Arial" panose="020B0604020202020204" pitchFamily="34" charset="0"/>
              </a:rPr>
              <a:t>Si lo desea, los Embajadores pueden obtener cualquier seguro de viaje o de salud a su cargo. </a:t>
            </a:r>
          </a:p>
          <a:p>
            <a:pPr algn="just"/>
            <a:r>
              <a:rPr lang="en-US" sz="2000" i="1" dirty="0">
                <a:latin typeface="Arial" panose="020B0604020202020204" pitchFamily="34" charset="0"/>
                <a:cs typeface="Arial" panose="020B0604020202020204" pitchFamily="34" charset="0"/>
              </a:rPr>
              <a:t>If desired, Ambassadors can obtain any travel or health insurance at their own expense</a:t>
            </a:r>
            <a:r>
              <a:rPr lang="en-US" sz="2000" dirty="0"/>
              <a:t>.</a:t>
            </a:r>
            <a:endParaRPr lang="es-CO" sz="2000"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r>
              <a:rPr lang="es-CO" sz="2000" dirty="0">
                <a:latin typeface="Arial" panose="020B0604020202020204" pitchFamily="34" charset="0"/>
                <a:cs typeface="Arial" panose="020B0604020202020204" pitchFamily="34" charset="0"/>
              </a:rPr>
              <a:t>Los solicitantes deben proporcionar información personal; sin embargo, es voluntario aplicar</a:t>
            </a:r>
          </a:p>
          <a:p>
            <a:pPr algn="just"/>
            <a:endParaRPr lang="en-US" sz="2000" i="1" dirty="0">
              <a:latin typeface="Arial" panose="020B0604020202020204" pitchFamily="34" charset="0"/>
              <a:cs typeface="Arial" panose="020B0604020202020204" pitchFamily="34" charset="0"/>
            </a:endParaRPr>
          </a:p>
          <a:p>
            <a:pPr algn="just"/>
            <a:r>
              <a:rPr lang="en-US" sz="2000" i="1" dirty="0">
                <a:latin typeface="Arial" panose="020B0604020202020204" pitchFamily="34" charset="0"/>
                <a:cs typeface="Arial" panose="020B0604020202020204" pitchFamily="34" charset="0"/>
              </a:rPr>
              <a:t>Applicants must provide personal information; however, it is voluntary to apply</a:t>
            </a:r>
          </a:p>
          <a:p>
            <a:pPr algn="just"/>
            <a:endParaRPr lang="es-CO" sz="2000" dirty="0">
              <a:latin typeface="Arial" panose="020B0604020202020204" pitchFamily="34" charset="0"/>
              <a:cs typeface="Arial" panose="020B0604020202020204" pitchFamily="34" charset="0"/>
            </a:endParaRPr>
          </a:p>
          <a:p>
            <a:pPr algn="just"/>
            <a:r>
              <a:rPr lang="es-CO" sz="2000" dirty="0">
                <a:latin typeface="Arial" panose="020B0604020202020204" pitchFamily="34" charset="0"/>
                <a:cs typeface="Arial" panose="020B0604020202020204" pitchFamily="34" charset="0"/>
              </a:rPr>
              <a:t>Al presentar su solicitud, los solicitantes declaran que están dispuestos y pueden pasar el período de la reunión de ICANN con el grupo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y asistirán a todos los eventos requeridos. </a:t>
            </a:r>
          </a:p>
          <a:p>
            <a:pPr algn="just"/>
            <a:endParaRPr lang="es-CO" sz="2000"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a:p>
            <a:pPr algn="just"/>
            <a:endParaRPr lang="es-CO" sz="800" dirty="0">
              <a:latin typeface="Arial" panose="020B0604020202020204" pitchFamily="34" charset="0"/>
              <a:cs typeface="Arial" panose="020B0604020202020204" pitchFamily="34" charset="0"/>
            </a:endParaRPr>
          </a:p>
          <a:p>
            <a:pPr algn="just"/>
            <a:r>
              <a:rPr lang="es-CO" sz="2000" dirty="0">
                <a:latin typeface="Arial" panose="020B0604020202020204" pitchFamily="34" charset="0"/>
                <a:cs typeface="Arial" panose="020B0604020202020204" pitchFamily="34" charset="0"/>
              </a:rPr>
              <a:t>Cada individuo recibe una subvención de apoyo que cubre el costo de la tarifa </a:t>
            </a:r>
          </a:p>
          <a:p>
            <a:pPr algn="just"/>
            <a:r>
              <a:rPr lang="es-CO" sz="2000" dirty="0">
                <a:latin typeface="Arial" panose="020B0604020202020204" pitchFamily="34" charset="0"/>
                <a:cs typeface="Arial" panose="020B0604020202020204" pitchFamily="34" charset="0"/>
              </a:rPr>
              <a:t>aérea de clase económica, el hotel y un estipendio. </a:t>
            </a:r>
          </a:p>
          <a:p>
            <a:pPr algn="just"/>
            <a:endParaRPr lang="es-CO" sz="2000" dirty="0">
              <a:latin typeface="Arial" panose="020B0604020202020204" pitchFamily="34" charset="0"/>
              <a:cs typeface="Arial" panose="020B0604020202020204" pitchFamily="34" charset="0"/>
            </a:endParaRPr>
          </a:p>
          <a:p>
            <a:pPr algn="just"/>
            <a:r>
              <a:rPr lang="en-US" sz="2000" i="1" dirty="0">
                <a:latin typeface="Arial" panose="020B0604020202020204" pitchFamily="34" charset="0"/>
                <a:cs typeface="Arial" panose="020B0604020202020204" pitchFamily="34" charset="0"/>
              </a:rPr>
              <a:t>Each individual is provided a grant of support that covers the cost of economy </a:t>
            </a:r>
          </a:p>
          <a:p>
            <a:pPr algn="just"/>
            <a:r>
              <a:rPr lang="en-US" sz="2000" i="1" dirty="0">
                <a:latin typeface="Arial" panose="020B0604020202020204" pitchFamily="34" charset="0"/>
                <a:cs typeface="Arial" panose="020B0604020202020204" pitchFamily="34" charset="0"/>
              </a:rPr>
              <a:t>class airfare, hotel and a stipend</a:t>
            </a:r>
            <a:endParaRPr lang="es-CO" sz="2000" i="1" dirty="0">
              <a:latin typeface="Arial" panose="020B0604020202020204" pitchFamily="34" charset="0"/>
              <a:cs typeface="Arial" panose="020B0604020202020204" pitchFamily="34" charset="0"/>
            </a:endParaRPr>
          </a:p>
          <a:p>
            <a:pPr algn="just"/>
            <a:endParaRPr lang="es-CO" sz="2000" dirty="0">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642B9111-3795-49A4-8AC0-0E8810BEC8CB}"/>
              </a:ext>
            </a:extLst>
          </p:cNvPr>
          <p:cNvSpPr/>
          <p:nvPr/>
        </p:nvSpPr>
        <p:spPr>
          <a:xfrm>
            <a:off x="78317" y="4385805"/>
            <a:ext cx="11721437" cy="707886"/>
          </a:xfrm>
          <a:prstGeom prst="rect">
            <a:avLst/>
          </a:prstGeom>
        </p:spPr>
        <p:txBody>
          <a:bodyPr wrap="square">
            <a:spAutoFit/>
          </a:bodyPr>
          <a:lstStyle/>
          <a:p>
            <a:pPr lvl="0" defTabSz="914400" eaLnBrk="0" fontAlgn="base" hangingPunct="0">
              <a:spcBef>
                <a:spcPct val="0"/>
              </a:spcBef>
              <a:spcAft>
                <a:spcPct val="0"/>
              </a:spcAft>
            </a:pPr>
            <a:r>
              <a:rPr lang="es-CO" altLang="es-CO" sz="2000" i="1" dirty="0" err="1">
                <a:solidFill>
                  <a:srgbClr val="333333"/>
                </a:solidFill>
                <a:latin typeface="Arial" panose="020B0604020202020204" pitchFamily="34" charset="0"/>
                <a:cs typeface="Arial" panose="020B0604020202020204" pitchFamily="34" charset="0"/>
              </a:rPr>
              <a:t>By</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applying</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applicants</a:t>
            </a:r>
            <a:r>
              <a:rPr lang="es-CO" altLang="es-CO" sz="2000" i="1" dirty="0">
                <a:solidFill>
                  <a:srgbClr val="333333"/>
                </a:solidFill>
                <a:latin typeface="Arial" panose="020B0604020202020204" pitchFamily="34" charset="0"/>
                <a:cs typeface="Arial" panose="020B0604020202020204" pitchFamily="34" charset="0"/>
              </a:rPr>
              <a:t> are </a:t>
            </a:r>
            <a:r>
              <a:rPr lang="es-CO" altLang="es-CO" sz="2000" i="1" dirty="0" err="1">
                <a:solidFill>
                  <a:srgbClr val="333333"/>
                </a:solidFill>
                <a:latin typeface="Arial" panose="020B0604020202020204" pitchFamily="34" charset="0"/>
                <a:cs typeface="Arial" panose="020B0604020202020204" pitchFamily="34" charset="0"/>
              </a:rPr>
              <a:t>stating</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they</a:t>
            </a:r>
            <a:r>
              <a:rPr lang="es-CO" altLang="es-CO" sz="2000" i="1" dirty="0">
                <a:solidFill>
                  <a:srgbClr val="333333"/>
                </a:solidFill>
                <a:latin typeface="Arial" panose="020B0604020202020204" pitchFamily="34" charset="0"/>
                <a:cs typeface="Arial" panose="020B0604020202020204" pitchFamily="34" charset="0"/>
              </a:rPr>
              <a:t> are </a:t>
            </a:r>
            <a:r>
              <a:rPr lang="es-CO" altLang="es-CO" sz="2000" i="1" dirty="0" err="1">
                <a:solidFill>
                  <a:srgbClr val="333333"/>
                </a:solidFill>
                <a:latin typeface="Arial" panose="020B0604020202020204" pitchFamily="34" charset="0"/>
                <a:cs typeface="Arial" panose="020B0604020202020204" pitchFamily="34" charset="0"/>
              </a:rPr>
              <a:t>willing</a:t>
            </a:r>
            <a:r>
              <a:rPr lang="es-CO" altLang="es-CO" sz="2000" i="1" dirty="0">
                <a:solidFill>
                  <a:srgbClr val="333333"/>
                </a:solidFill>
                <a:latin typeface="Arial" panose="020B0604020202020204" pitchFamily="34" charset="0"/>
                <a:cs typeface="Arial" panose="020B0604020202020204" pitchFamily="34" charset="0"/>
              </a:rPr>
              <a:t> and </a:t>
            </a:r>
            <a:r>
              <a:rPr lang="es-CO" altLang="es-CO" sz="2000" i="1" dirty="0" err="1">
                <a:solidFill>
                  <a:srgbClr val="333333"/>
                </a:solidFill>
                <a:latin typeface="Arial" panose="020B0604020202020204" pitchFamily="34" charset="0"/>
                <a:cs typeface="Arial" panose="020B0604020202020204" pitchFamily="34" charset="0"/>
              </a:rPr>
              <a:t>able</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to</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spend</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the</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period</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of</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the</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a:latin typeface="Arial" panose="020B0604020202020204" pitchFamily="34" charset="0"/>
                <a:cs typeface="Arial" panose="020B0604020202020204" pitchFamily="34" charset="0"/>
              </a:rPr>
              <a:t>ICANN</a:t>
            </a:r>
            <a:r>
              <a:rPr lang="es-CO" altLang="es-CO" sz="2000" i="1" dirty="0">
                <a:solidFill>
                  <a:srgbClr val="333333"/>
                </a:solidFill>
                <a:latin typeface="Arial" panose="020B0604020202020204" pitchFamily="34" charset="0"/>
                <a:cs typeface="Arial" panose="020B0604020202020204" pitchFamily="34" charset="0"/>
              </a:rPr>
              <a:t> meeting </a:t>
            </a:r>
            <a:r>
              <a:rPr lang="es-CO" altLang="es-CO" sz="2000" i="1" dirty="0" err="1">
                <a:solidFill>
                  <a:srgbClr val="333333"/>
                </a:solidFill>
                <a:latin typeface="Arial" panose="020B0604020202020204" pitchFamily="34" charset="0"/>
                <a:cs typeface="Arial" panose="020B0604020202020204" pitchFamily="34" charset="0"/>
              </a:rPr>
              <a:t>with</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the</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NextGen@</a:t>
            </a:r>
            <a:r>
              <a:rPr lang="es-CO" altLang="es-CO" sz="2000" i="1" dirty="0" err="1">
                <a:latin typeface="Arial" panose="020B0604020202020204" pitchFamily="34" charset="0"/>
                <a:cs typeface="Arial" panose="020B0604020202020204" pitchFamily="34" charset="0"/>
              </a:rPr>
              <a:t>ICANN</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group</a:t>
            </a:r>
            <a:r>
              <a:rPr lang="es-CO" altLang="es-CO" sz="2000" i="1" dirty="0">
                <a:solidFill>
                  <a:srgbClr val="333333"/>
                </a:solidFill>
                <a:latin typeface="Arial" panose="020B0604020202020204" pitchFamily="34" charset="0"/>
                <a:cs typeface="Arial" panose="020B0604020202020204" pitchFamily="34" charset="0"/>
              </a:rPr>
              <a:t> and </a:t>
            </a:r>
            <a:r>
              <a:rPr lang="es-CO" altLang="es-CO" sz="2000" i="1" dirty="0" err="1">
                <a:solidFill>
                  <a:srgbClr val="333333"/>
                </a:solidFill>
                <a:latin typeface="Arial" panose="020B0604020202020204" pitchFamily="34" charset="0"/>
                <a:cs typeface="Arial" panose="020B0604020202020204" pitchFamily="34" charset="0"/>
              </a:rPr>
              <a:t>will</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attend</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all</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required</a:t>
            </a:r>
            <a:r>
              <a:rPr lang="es-CO" altLang="es-CO" sz="2000" i="1" dirty="0">
                <a:solidFill>
                  <a:srgbClr val="333333"/>
                </a:solidFill>
                <a:latin typeface="Arial" panose="020B0604020202020204" pitchFamily="34" charset="0"/>
                <a:cs typeface="Arial" panose="020B0604020202020204" pitchFamily="34" charset="0"/>
              </a:rPr>
              <a:t> </a:t>
            </a:r>
            <a:r>
              <a:rPr lang="es-CO" altLang="es-CO" sz="2000" i="1" dirty="0" err="1">
                <a:solidFill>
                  <a:srgbClr val="333333"/>
                </a:solidFill>
                <a:latin typeface="Arial" panose="020B0604020202020204" pitchFamily="34" charset="0"/>
                <a:cs typeface="Arial" panose="020B0604020202020204" pitchFamily="34" charset="0"/>
              </a:rPr>
              <a:t>events</a:t>
            </a:r>
            <a:r>
              <a:rPr lang="es-CO" altLang="es-CO" sz="2000" i="1" dirty="0">
                <a:latin typeface="Arial" panose="020B0604020202020204" pitchFamily="34" charset="0"/>
                <a:cs typeface="Arial" panose="020B0604020202020204" pitchFamily="34" charset="0"/>
              </a:rPr>
              <a:t> </a:t>
            </a:r>
          </a:p>
        </p:txBody>
      </p:sp>
    </p:spTree>
    <p:extLst>
      <p:ext uri="{BB962C8B-B14F-4D97-AF65-F5344CB8AC3E}">
        <p14:creationId xmlns:p14="http://schemas.microsoft.com/office/powerpoint/2010/main" val="313683462"/>
      </p:ext>
    </p:extLst>
  </p:cSld>
  <p:clrMapOvr>
    <a:overrideClrMapping bg1="lt1" tx1="dk1" bg2="lt2" tx2="dk2" accent1="accent1" accent2="accent2" accent3="accent3" accent4="accent4" accent5="accent5" accent6="accent6" hlink="hlink" folHlink="folHlink"/>
  </p:clrMapOvr>
</p:sld>
</file>

<file path=ppt/slides/slide1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Tabla 2">
            <a:extLst>
              <a:ext uri="{FF2B5EF4-FFF2-40B4-BE49-F238E27FC236}">
                <a16:creationId xmlns:a16="http://schemas.microsoft.com/office/drawing/2014/main" id="{671BC178-423E-4543-A929-CD7811C46208}"/>
              </a:ext>
            </a:extLst>
          </p:cNvPr>
          <p:cNvGraphicFramePr>
            <a:graphicFrameLocks noGrp="1"/>
          </p:cNvGraphicFramePr>
          <p:nvPr>
            <p:extLst>
              <p:ext uri="{D42A27DB-BD31-4B8C-83A1-F6EECF244321}">
                <p14:modId xmlns:p14="http://schemas.microsoft.com/office/powerpoint/2010/main" val="1624971092"/>
              </p:ext>
            </p:extLst>
          </p:nvPr>
        </p:nvGraphicFramePr>
        <p:xfrm>
          <a:off x="1241424" y="1913572"/>
          <a:ext cx="9267552" cy="2618671"/>
        </p:xfrm>
        <a:graphic>
          <a:graphicData uri="http://schemas.openxmlformats.org/drawingml/2006/table">
            <a:tbl>
              <a:tblPr firstRow="1" firstCol="1" bandRow="1">
                <a:tableStyleId>{5C22544A-7EE6-4342-B048-85BDC9FD1C3A}</a:tableStyleId>
              </a:tblPr>
              <a:tblGrid>
                <a:gridCol w="1544592">
                  <a:extLst>
                    <a:ext uri="{9D8B030D-6E8A-4147-A177-3AD203B41FA5}">
                      <a16:colId xmlns:a16="http://schemas.microsoft.com/office/drawing/2014/main" val="4083996890"/>
                    </a:ext>
                  </a:extLst>
                </a:gridCol>
                <a:gridCol w="1544592">
                  <a:extLst>
                    <a:ext uri="{9D8B030D-6E8A-4147-A177-3AD203B41FA5}">
                      <a16:colId xmlns:a16="http://schemas.microsoft.com/office/drawing/2014/main" val="4293029538"/>
                    </a:ext>
                  </a:extLst>
                </a:gridCol>
                <a:gridCol w="1544592">
                  <a:extLst>
                    <a:ext uri="{9D8B030D-6E8A-4147-A177-3AD203B41FA5}">
                      <a16:colId xmlns:a16="http://schemas.microsoft.com/office/drawing/2014/main" val="2749370804"/>
                    </a:ext>
                  </a:extLst>
                </a:gridCol>
                <a:gridCol w="1544592">
                  <a:extLst>
                    <a:ext uri="{9D8B030D-6E8A-4147-A177-3AD203B41FA5}">
                      <a16:colId xmlns:a16="http://schemas.microsoft.com/office/drawing/2014/main" val="3164231470"/>
                    </a:ext>
                  </a:extLst>
                </a:gridCol>
                <a:gridCol w="1544592">
                  <a:extLst>
                    <a:ext uri="{9D8B030D-6E8A-4147-A177-3AD203B41FA5}">
                      <a16:colId xmlns:a16="http://schemas.microsoft.com/office/drawing/2014/main" val="2974618836"/>
                    </a:ext>
                  </a:extLst>
                </a:gridCol>
                <a:gridCol w="1544592">
                  <a:extLst>
                    <a:ext uri="{9D8B030D-6E8A-4147-A177-3AD203B41FA5}">
                      <a16:colId xmlns:a16="http://schemas.microsoft.com/office/drawing/2014/main" val="972463105"/>
                    </a:ext>
                  </a:extLst>
                </a:gridCol>
              </a:tblGrid>
              <a:tr h="2618671">
                <a:tc>
                  <a:txBody>
                    <a:bodyPr/>
                    <a:lstStyle/>
                    <a:p>
                      <a:pPr>
                        <a:lnSpc>
                          <a:spcPct val="107000"/>
                        </a:lnSpc>
                        <a:spcAft>
                          <a:spcPts val="0"/>
                        </a:spcAft>
                      </a:pPr>
                      <a:r>
                        <a:rPr lang="es-CO" sz="2000" dirty="0">
                          <a:solidFill>
                            <a:schemeClr val="tx1"/>
                          </a:solidFill>
                          <a:effectLst/>
                          <a:latin typeface="Arial" panose="020B0604020202020204" pitchFamily="34" charset="0"/>
                          <a:cs typeface="Arial" panose="020B0604020202020204" pitchFamily="34" charset="0"/>
                        </a:rPr>
                        <a:t>ICANN67 </a:t>
                      </a:r>
                      <a:r>
                        <a:rPr lang="es-CO" sz="2000" dirty="0" err="1">
                          <a:solidFill>
                            <a:schemeClr val="tx1"/>
                          </a:solidFill>
                          <a:effectLst/>
                          <a:latin typeface="Arial" panose="020B0604020202020204" pitchFamily="34" charset="0"/>
                          <a:cs typeface="Arial" panose="020B0604020202020204" pitchFamily="34" charset="0"/>
                        </a:rPr>
                        <a:t>Community</a:t>
                      </a:r>
                      <a:r>
                        <a:rPr lang="es-CO" sz="2000" dirty="0">
                          <a:solidFill>
                            <a:schemeClr val="tx1"/>
                          </a:solidFill>
                          <a:effectLst/>
                          <a:latin typeface="Arial" panose="020B0604020202020204" pitchFamily="34" charset="0"/>
                          <a:cs typeface="Arial" panose="020B0604020202020204" pitchFamily="34" charset="0"/>
                        </a:rPr>
                        <a:t> </a:t>
                      </a:r>
                      <a:r>
                        <a:rPr lang="es-CO" sz="2000" dirty="0" err="1">
                          <a:solidFill>
                            <a:schemeClr val="tx1"/>
                          </a:solidFill>
                          <a:effectLst/>
                          <a:latin typeface="Arial" panose="020B0604020202020204" pitchFamily="34" charset="0"/>
                          <a:cs typeface="Arial" panose="020B0604020202020204" pitchFamily="34" charset="0"/>
                        </a:rPr>
                        <a:t>Forum</a:t>
                      </a:r>
                      <a:r>
                        <a:rPr lang="es-CO" sz="2000" dirty="0">
                          <a:solidFill>
                            <a:schemeClr val="tx1"/>
                          </a:solidFill>
                          <a:effectLst/>
                          <a:latin typeface="Arial" panose="020B0604020202020204" pitchFamily="34" charset="0"/>
                          <a:cs typeface="Arial" panose="020B0604020202020204" pitchFamily="34" charset="0"/>
                        </a:rPr>
                        <a:t> in Cancún, </a:t>
                      </a:r>
                      <a:r>
                        <a:rPr lang="es-CO" sz="2000" dirty="0" err="1">
                          <a:solidFill>
                            <a:schemeClr val="tx1"/>
                          </a:solidFill>
                          <a:effectLst/>
                          <a:latin typeface="Arial" panose="020B0604020202020204" pitchFamily="34" charset="0"/>
                          <a:cs typeface="Arial" panose="020B0604020202020204" pitchFamily="34" charset="0"/>
                        </a:rPr>
                        <a:t>Mexico</a:t>
                      </a:r>
                      <a:endParaRPr lang="es-CO"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95250" marR="95250" marT="95250" marB="95250" anchor="ctr">
                    <a:solidFill>
                      <a:schemeClr val="bg1">
                        <a:lumMod val="85000"/>
                      </a:schemeClr>
                    </a:solidFill>
                  </a:tcPr>
                </a:tc>
                <a:tc>
                  <a:txBody>
                    <a:bodyPr/>
                    <a:lstStyle/>
                    <a:p>
                      <a:pPr>
                        <a:lnSpc>
                          <a:spcPct val="107000"/>
                        </a:lnSpc>
                        <a:spcAft>
                          <a:spcPts val="0"/>
                        </a:spcAft>
                      </a:pPr>
                      <a:r>
                        <a:rPr lang="es-CO" sz="2000" dirty="0" err="1">
                          <a:solidFill>
                            <a:schemeClr val="tx1"/>
                          </a:solidFill>
                          <a:effectLst/>
                          <a:latin typeface="Arial" panose="020B0604020202020204" pitchFamily="34" charset="0"/>
                          <a:cs typeface="Arial" panose="020B0604020202020204" pitchFamily="34" charset="0"/>
                        </a:rPr>
                        <a:t>Latin</a:t>
                      </a:r>
                      <a:r>
                        <a:rPr lang="es-CO" sz="2000" dirty="0">
                          <a:solidFill>
                            <a:schemeClr val="tx1"/>
                          </a:solidFill>
                          <a:effectLst/>
                          <a:latin typeface="Arial" panose="020B0604020202020204" pitchFamily="34" charset="0"/>
                          <a:cs typeface="Arial" panose="020B0604020202020204" pitchFamily="34" charset="0"/>
                        </a:rPr>
                        <a:t> </a:t>
                      </a:r>
                      <a:r>
                        <a:rPr lang="es-CO" sz="2000" dirty="0" err="1">
                          <a:solidFill>
                            <a:schemeClr val="tx1"/>
                          </a:solidFill>
                          <a:effectLst/>
                          <a:latin typeface="Arial" panose="020B0604020202020204" pitchFamily="34" charset="0"/>
                          <a:cs typeface="Arial" panose="020B0604020202020204" pitchFamily="34" charset="0"/>
                        </a:rPr>
                        <a:t>America</a:t>
                      </a:r>
                      <a:endParaRPr lang="es-CO"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95250" marR="95250" marT="95250" marB="95250" anchor="ctr">
                    <a:solidFill>
                      <a:schemeClr val="bg1">
                        <a:lumMod val="85000"/>
                      </a:schemeClr>
                    </a:solidFill>
                  </a:tcPr>
                </a:tc>
                <a:tc>
                  <a:txBody>
                    <a:bodyPr/>
                    <a:lstStyle/>
                    <a:p>
                      <a:pPr>
                        <a:lnSpc>
                          <a:spcPct val="107000"/>
                        </a:lnSpc>
                        <a:spcAft>
                          <a:spcPts val="0"/>
                        </a:spcAft>
                      </a:pPr>
                      <a:r>
                        <a:rPr lang="es-CO" sz="2000" dirty="0">
                          <a:solidFill>
                            <a:schemeClr val="tx1"/>
                          </a:solidFill>
                          <a:effectLst/>
                          <a:latin typeface="Arial" panose="020B0604020202020204" pitchFamily="34" charset="0"/>
                          <a:cs typeface="Arial" panose="020B0604020202020204" pitchFamily="34" charset="0"/>
                        </a:rPr>
                        <a:t>7 - 12 March 2020</a:t>
                      </a:r>
                      <a:endParaRPr lang="es-CO"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95250" marR="95250" marT="95250" marB="95250" anchor="ctr">
                    <a:solidFill>
                      <a:schemeClr val="bg1">
                        <a:lumMod val="85000"/>
                      </a:schemeClr>
                    </a:solidFill>
                  </a:tcPr>
                </a:tc>
                <a:tc>
                  <a:txBody>
                    <a:bodyPr/>
                    <a:lstStyle/>
                    <a:p>
                      <a:pPr>
                        <a:lnSpc>
                          <a:spcPct val="107000"/>
                        </a:lnSpc>
                        <a:spcAft>
                          <a:spcPts val="0"/>
                        </a:spcAft>
                      </a:pPr>
                      <a:r>
                        <a:rPr lang="es-CO" sz="2000" dirty="0">
                          <a:solidFill>
                            <a:schemeClr val="tx1"/>
                          </a:solidFill>
                          <a:effectLst/>
                          <a:latin typeface="Arial" panose="020B0604020202020204" pitchFamily="34" charset="0"/>
                          <a:cs typeface="Arial" panose="020B0604020202020204" pitchFamily="34" charset="0"/>
                        </a:rPr>
                        <a:t>09 </a:t>
                      </a:r>
                      <a:r>
                        <a:rPr lang="es-CO" sz="2000" dirty="0" err="1">
                          <a:solidFill>
                            <a:schemeClr val="tx1"/>
                          </a:solidFill>
                          <a:effectLst/>
                          <a:latin typeface="Arial" panose="020B0604020202020204" pitchFamily="34" charset="0"/>
                          <a:cs typeface="Arial" panose="020B0604020202020204" pitchFamily="34" charset="0"/>
                        </a:rPr>
                        <a:t>September</a:t>
                      </a:r>
                      <a:r>
                        <a:rPr lang="es-CO" sz="2000" dirty="0">
                          <a:solidFill>
                            <a:schemeClr val="tx1"/>
                          </a:solidFill>
                          <a:effectLst/>
                          <a:latin typeface="Arial" panose="020B0604020202020204" pitchFamily="34" charset="0"/>
                          <a:cs typeface="Arial" panose="020B0604020202020204" pitchFamily="34" charset="0"/>
                        </a:rPr>
                        <a:t> 2019 at 23:59 UTC</a:t>
                      </a:r>
                      <a:endParaRPr lang="es-CO"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95250" marR="95250" marT="95250" marB="95250" anchor="ctr">
                    <a:solidFill>
                      <a:schemeClr val="bg1">
                        <a:lumMod val="85000"/>
                      </a:schemeClr>
                    </a:solidFill>
                  </a:tcPr>
                </a:tc>
                <a:tc>
                  <a:txBody>
                    <a:bodyPr/>
                    <a:lstStyle/>
                    <a:p>
                      <a:pPr>
                        <a:lnSpc>
                          <a:spcPct val="107000"/>
                        </a:lnSpc>
                        <a:spcAft>
                          <a:spcPts val="0"/>
                        </a:spcAft>
                      </a:pPr>
                      <a:r>
                        <a:rPr lang="es-CO" sz="2000" dirty="0">
                          <a:solidFill>
                            <a:schemeClr val="tx1"/>
                          </a:solidFill>
                          <a:effectLst/>
                          <a:latin typeface="Arial" panose="020B0604020202020204" pitchFamily="34" charset="0"/>
                          <a:cs typeface="Arial" panose="020B0604020202020204" pitchFamily="34" charset="0"/>
                        </a:rPr>
                        <a:t>18 </a:t>
                      </a:r>
                      <a:r>
                        <a:rPr lang="es-CO" sz="2000" dirty="0" err="1">
                          <a:solidFill>
                            <a:schemeClr val="tx1"/>
                          </a:solidFill>
                          <a:effectLst/>
                          <a:latin typeface="Arial" panose="020B0604020202020204" pitchFamily="34" charset="0"/>
                          <a:cs typeface="Arial" panose="020B0604020202020204" pitchFamily="34" charset="0"/>
                        </a:rPr>
                        <a:t>October</a:t>
                      </a:r>
                      <a:r>
                        <a:rPr lang="es-CO" sz="2000" dirty="0">
                          <a:solidFill>
                            <a:schemeClr val="tx1"/>
                          </a:solidFill>
                          <a:effectLst/>
                          <a:latin typeface="Arial" panose="020B0604020202020204" pitchFamily="34" charset="0"/>
                          <a:cs typeface="Arial" panose="020B0604020202020204" pitchFamily="34" charset="0"/>
                        </a:rPr>
                        <a:t> 2019 at 23:59 UTC</a:t>
                      </a:r>
                      <a:endParaRPr lang="es-CO"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95250" marR="95250" marT="95250" marB="95250" anchor="ctr">
                    <a:solidFill>
                      <a:schemeClr val="bg1">
                        <a:lumMod val="85000"/>
                      </a:schemeClr>
                    </a:solidFill>
                  </a:tcPr>
                </a:tc>
                <a:tc>
                  <a:txBody>
                    <a:bodyPr/>
                    <a:lstStyle/>
                    <a:p>
                      <a:pPr>
                        <a:lnSpc>
                          <a:spcPct val="107000"/>
                        </a:lnSpc>
                        <a:spcAft>
                          <a:spcPts val="0"/>
                        </a:spcAft>
                      </a:pPr>
                      <a:r>
                        <a:rPr lang="es-CO" sz="2000" dirty="0">
                          <a:solidFill>
                            <a:schemeClr val="tx1"/>
                          </a:solidFill>
                          <a:effectLst/>
                          <a:latin typeface="Arial" panose="020B0604020202020204" pitchFamily="34" charset="0"/>
                          <a:cs typeface="Arial" panose="020B0604020202020204" pitchFamily="34" charset="0"/>
                        </a:rPr>
                        <a:t>06 </a:t>
                      </a:r>
                      <a:r>
                        <a:rPr lang="es-CO" sz="2000" dirty="0" err="1">
                          <a:solidFill>
                            <a:schemeClr val="tx1"/>
                          </a:solidFill>
                          <a:effectLst/>
                          <a:latin typeface="Arial" panose="020B0604020202020204" pitchFamily="34" charset="0"/>
                          <a:cs typeface="Arial" panose="020B0604020202020204" pitchFamily="34" charset="0"/>
                        </a:rPr>
                        <a:t>December</a:t>
                      </a:r>
                      <a:r>
                        <a:rPr lang="es-CO" sz="2000" dirty="0">
                          <a:solidFill>
                            <a:schemeClr val="tx1"/>
                          </a:solidFill>
                          <a:effectLst/>
                          <a:latin typeface="Arial" panose="020B0604020202020204" pitchFamily="34" charset="0"/>
                          <a:cs typeface="Arial" panose="020B0604020202020204" pitchFamily="34" charset="0"/>
                        </a:rPr>
                        <a:t> 2019</a:t>
                      </a:r>
                      <a:endParaRPr lang="es-CO" sz="2000" dirty="0">
                        <a:solidFill>
                          <a:schemeClr val="tx1"/>
                        </a:solidFill>
                        <a:effectLst/>
                        <a:latin typeface="Arial" panose="020B0604020202020204" pitchFamily="34" charset="0"/>
                        <a:ea typeface="Calibri" panose="020F0502020204030204" pitchFamily="34" charset="0"/>
                        <a:cs typeface="Arial" panose="020B0604020202020204" pitchFamily="34" charset="0"/>
                      </a:endParaRPr>
                    </a:p>
                  </a:txBody>
                  <a:tcPr marL="95250" marR="95250" marT="95250" marB="95250" anchor="ctr">
                    <a:solidFill>
                      <a:schemeClr val="bg1">
                        <a:lumMod val="85000"/>
                      </a:schemeClr>
                    </a:solidFill>
                  </a:tcPr>
                </a:tc>
                <a:extLst>
                  <a:ext uri="{0D108BD9-81ED-4DB2-BD59-A6C34878D82A}">
                    <a16:rowId xmlns:a16="http://schemas.microsoft.com/office/drawing/2014/main" val="4217176995"/>
                  </a:ext>
                </a:extLst>
              </a:tr>
            </a:tbl>
          </a:graphicData>
        </a:graphic>
      </p:graphicFrame>
    </p:spTree>
    <p:extLst>
      <p:ext uri="{BB962C8B-B14F-4D97-AF65-F5344CB8AC3E}">
        <p14:creationId xmlns:p14="http://schemas.microsoft.com/office/powerpoint/2010/main" val="1894716488"/>
      </p:ext>
    </p:extLst>
  </p:cSld>
  <p:clrMapOvr>
    <a:overrideClrMapping bg1="lt1" tx1="dk1" bg2="lt2" tx2="dk2" accent1="accent1" accent2="accent2" accent3="accent3" accent4="accent4" accent5="accent5" accent6="accent6" hlink="hlink" folHlink="folHlink"/>
  </p:clrMapOvr>
</p:sld>
</file>

<file path=ppt/slides/slide1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3" name="Rectángulo 2">
            <a:extLst>
              <a:ext uri="{FF2B5EF4-FFF2-40B4-BE49-F238E27FC236}">
                <a16:creationId xmlns:a16="http://schemas.microsoft.com/office/drawing/2014/main" id="{D2BB29F3-FABB-4711-9282-D63B00A16B6C}"/>
              </a:ext>
            </a:extLst>
          </p:cNvPr>
          <p:cNvSpPr/>
          <p:nvPr/>
        </p:nvSpPr>
        <p:spPr>
          <a:xfrm>
            <a:off x="409233" y="240269"/>
            <a:ext cx="8622873" cy="1015663"/>
          </a:xfrm>
          <a:prstGeom prst="rect">
            <a:avLst/>
          </a:prstGeom>
        </p:spPr>
        <p:txBody>
          <a:bodyPr wrap="none">
            <a:spAutoFit/>
          </a:bodyPr>
          <a:lstStyle/>
          <a:p>
            <a:r>
              <a:rPr lang="es-CO" sz="3600" dirty="0">
                <a:latin typeface="Arial" panose="020B0604020202020204" pitchFamily="34" charset="0"/>
                <a:cs typeface="Arial" panose="020B0604020202020204" pitchFamily="34" charset="0"/>
              </a:rPr>
              <a:t>El nuevo enfoque del programa de becas</a:t>
            </a:r>
          </a:p>
          <a:p>
            <a:r>
              <a:rPr lang="es-CO" sz="2400" dirty="0">
                <a:latin typeface="Arial" panose="020B0604020202020204" pitchFamily="34" charset="0"/>
                <a:cs typeface="Arial" panose="020B0604020202020204" pitchFamily="34" charset="0"/>
              </a:rPr>
              <a:t>Lanzamiento: ICANN 65</a:t>
            </a:r>
          </a:p>
        </p:txBody>
      </p:sp>
      <p:sp>
        <p:nvSpPr>
          <p:cNvPr id="5" name="Rectángulo 4">
            <a:extLst>
              <a:ext uri="{FF2B5EF4-FFF2-40B4-BE49-F238E27FC236}">
                <a16:creationId xmlns:a16="http://schemas.microsoft.com/office/drawing/2014/main" id="{17B68171-0194-4B8A-ACA0-BCB9132351D6}"/>
              </a:ext>
            </a:extLst>
          </p:cNvPr>
          <p:cNvSpPr/>
          <p:nvPr/>
        </p:nvSpPr>
        <p:spPr>
          <a:xfrm>
            <a:off x="4197198" y="899915"/>
            <a:ext cx="3746538" cy="400110"/>
          </a:xfrm>
          <a:prstGeom prst="rect">
            <a:avLst/>
          </a:prstGeom>
        </p:spPr>
        <p:txBody>
          <a:bodyPr wrap="none">
            <a:spAutoFit/>
          </a:bodyPr>
          <a:lstStyle/>
          <a:p>
            <a:r>
              <a:rPr lang="es-CO" sz="2000" dirty="0">
                <a:latin typeface="Arial" panose="020B0604020202020204" pitchFamily="34" charset="0"/>
                <a:cs typeface="Arial" panose="020B0604020202020204" pitchFamily="34" charset="0"/>
              </a:rPr>
              <a:t>Nuevos procesos del programa</a:t>
            </a:r>
          </a:p>
        </p:txBody>
      </p:sp>
      <p:sp>
        <p:nvSpPr>
          <p:cNvPr id="8" name="Rectángulo 7">
            <a:extLst>
              <a:ext uri="{FF2B5EF4-FFF2-40B4-BE49-F238E27FC236}">
                <a16:creationId xmlns:a16="http://schemas.microsoft.com/office/drawing/2014/main" id="{67E1701C-4653-4BE5-9054-D1117A3125A9}"/>
              </a:ext>
            </a:extLst>
          </p:cNvPr>
          <p:cNvSpPr/>
          <p:nvPr/>
        </p:nvSpPr>
        <p:spPr>
          <a:xfrm>
            <a:off x="392758" y="1518351"/>
            <a:ext cx="2964277" cy="338554"/>
          </a:xfrm>
          <a:prstGeom prst="rect">
            <a:avLst/>
          </a:prstGeom>
          <a:solidFill>
            <a:schemeClr val="accent1">
              <a:lumMod val="20000"/>
              <a:lumOff val="80000"/>
            </a:schemeClr>
          </a:solidFill>
          <a:ln>
            <a:noFill/>
          </a:ln>
        </p:spPr>
        <p:txBody>
          <a:bodyPr wrap="square">
            <a:spAutoFit/>
          </a:bodyPr>
          <a:lstStyle/>
          <a:p>
            <a:r>
              <a:rPr lang="es-CO" sz="1600" dirty="0">
                <a:latin typeface="Arial" panose="020B0604020202020204" pitchFamily="34" charset="0"/>
                <a:cs typeface="Arial" panose="020B0604020202020204" pitchFamily="34" charset="0"/>
              </a:rPr>
              <a:t>Alcance y promoción</a:t>
            </a:r>
          </a:p>
        </p:txBody>
      </p:sp>
      <p:sp>
        <p:nvSpPr>
          <p:cNvPr id="10" name="Rectángulo 9">
            <a:extLst>
              <a:ext uri="{FF2B5EF4-FFF2-40B4-BE49-F238E27FC236}">
                <a16:creationId xmlns:a16="http://schemas.microsoft.com/office/drawing/2014/main" id="{E0456183-A994-4D4C-AFEA-0BBBE7765CFC}"/>
              </a:ext>
            </a:extLst>
          </p:cNvPr>
          <p:cNvSpPr/>
          <p:nvPr/>
        </p:nvSpPr>
        <p:spPr>
          <a:xfrm>
            <a:off x="393985" y="1868653"/>
            <a:ext cx="2964899" cy="1077218"/>
          </a:xfrm>
          <a:prstGeom prst="rect">
            <a:avLst/>
          </a:prstGeom>
          <a:solidFill>
            <a:schemeClr val="tx2">
              <a:lumMod val="20000"/>
              <a:lumOff val="80000"/>
            </a:schemeClr>
          </a:solidFill>
        </p:spPr>
        <p:txBody>
          <a:bodyPr wrap="square">
            <a:spAutoFit/>
          </a:bodyPr>
          <a:lstStyle/>
          <a:p>
            <a:pPr algn="just"/>
            <a:r>
              <a:rPr lang="es-CO" sz="1600" dirty="0">
                <a:latin typeface="Arial" panose="020B0604020202020204" pitchFamily="34" charset="0"/>
                <a:cs typeface="Arial" panose="020B0604020202020204" pitchFamily="34" charset="0"/>
              </a:rPr>
              <a:t>Las SO / AC definen objetivos para habilidades / diversidad</a:t>
            </a:r>
          </a:p>
          <a:p>
            <a:pPr algn="just"/>
            <a:r>
              <a:rPr lang="es-CO" sz="1600" dirty="0">
                <a:latin typeface="Arial" panose="020B0604020202020204" pitchFamily="34" charset="0"/>
                <a:cs typeface="Arial" panose="020B0604020202020204" pitchFamily="34" charset="0"/>
              </a:rPr>
              <a:t>La organización implementa el alcance específico</a:t>
            </a:r>
          </a:p>
        </p:txBody>
      </p:sp>
      <p:pic>
        <p:nvPicPr>
          <p:cNvPr id="18" name="Picture 61" descr="0309-arrow-right.eps">
            <a:extLst>
              <a:ext uri="{FF2B5EF4-FFF2-40B4-BE49-F238E27FC236}">
                <a16:creationId xmlns:a16="http://schemas.microsoft.com/office/drawing/2014/main" id="{88B71785-0D3A-4E5C-9DFF-33FAD0C4B207}"/>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3518420" y="2139417"/>
            <a:ext cx="539472" cy="339272"/>
          </a:xfrm>
          <a:prstGeom prst="rect">
            <a:avLst/>
          </a:prstGeom>
        </p:spPr>
      </p:pic>
      <p:sp>
        <p:nvSpPr>
          <p:cNvPr id="12" name="Rectángulo 11">
            <a:extLst>
              <a:ext uri="{FF2B5EF4-FFF2-40B4-BE49-F238E27FC236}">
                <a16:creationId xmlns:a16="http://schemas.microsoft.com/office/drawing/2014/main" id="{94027AA7-F4A2-4CCE-AAC1-73D30604749A}"/>
              </a:ext>
            </a:extLst>
          </p:cNvPr>
          <p:cNvSpPr/>
          <p:nvPr/>
        </p:nvSpPr>
        <p:spPr>
          <a:xfrm>
            <a:off x="4295197" y="1908694"/>
            <a:ext cx="2964899" cy="1323439"/>
          </a:xfrm>
          <a:prstGeom prst="rect">
            <a:avLst/>
          </a:prstGeom>
          <a:solidFill>
            <a:schemeClr val="accent4">
              <a:lumMod val="20000"/>
              <a:lumOff val="80000"/>
            </a:schemeClr>
          </a:solidFill>
        </p:spPr>
        <p:txBody>
          <a:bodyPr wrap="square">
            <a:spAutoFit/>
          </a:bodyPr>
          <a:lstStyle/>
          <a:p>
            <a:pPr algn="just"/>
            <a:r>
              <a:rPr lang="es-CO" sz="1600" dirty="0">
                <a:latin typeface="Arial" panose="020B0604020202020204" pitchFamily="34" charset="0"/>
                <a:cs typeface="Arial" panose="020B0604020202020204" pitchFamily="34" charset="0"/>
              </a:rPr>
              <a:t>Se requiere certificación de finalización de ICANN </a:t>
            </a:r>
            <a:r>
              <a:rPr lang="es-CO" sz="1600" dirty="0" err="1">
                <a:latin typeface="Arial" panose="020B0604020202020204" pitchFamily="34" charset="0"/>
                <a:cs typeface="Arial" panose="020B0604020202020204" pitchFamily="34" charset="0"/>
              </a:rPr>
              <a:t>Learn</a:t>
            </a:r>
            <a:endParaRPr lang="es-CO" sz="1600" dirty="0">
              <a:latin typeface="Arial" panose="020B0604020202020204" pitchFamily="34" charset="0"/>
              <a:cs typeface="Arial" panose="020B0604020202020204" pitchFamily="34" charset="0"/>
            </a:endParaRPr>
          </a:p>
          <a:p>
            <a:pPr algn="just"/>
            <a:r>
              <a:rPr lang="es-CO" sz="1600" dirty="0">
                <a:latin typeface="Arial" panose="020B0604020202020204" pitchFamily="34" charset="0"/>
                <a:cs typeface="Arial" panose="020B0604020202020204" pitchFamily="34" charset="0"/>
              </a:rPr>
              <a:t>Proporcionar prueba de compromiso (campos </a:t>
            </a:r>
            <a:r>
              <a:rPr lang="es-CO" sz="1600" dirty="0" err="1">
                <a:latin typeface="Arial" panose="020B0604020202020204" pitchFamily="34" charset="0"/>
                <a:cs typeface="Arial" panose="020B0604020202020204" pitchFamily="34" charset="0"/>
              </a:rPr>
              <a:t>autoinformados</a:t>
            </a:r>
            <a:r>
              <a:rPr lang="es-CO" sz="1600" dirty="0">
                <a:latin typeface="Arial" panose="020B0604020202020204" pitchFamily="34" charset="0"/>
                <a:cs typeface="Arial" panose="020B0604020202020204" pitchFamily="34" charset="0"/>
              </a:rPr>
              <a:t> para métricas)</a:t>
            </a:r>
          </a:p>
        </p:txBody>
      </p:sp>
      <p:sp>
        <p:nvSpPr>
          <p:cNvPr id="20" name="Rectángulo 19">
            <a:extLst>
              <a:ext uri="{FF2B5EF4-FFF2-40B4-BE49-F238E27FC236}">
                <a16:creationId xmlns:a16="http://schemas.microsoft.com/office/drawing/2014/main" id="{B32F42F0-5D83-49F3-9573-0E256BA8997D}"/>
              </a:ext>
            </a:extLst>
          </p:cNvPr>
          <p:cNvSpPr/>
          <p:nvPr/>
        </p:nvSpPr>
        <p:spPr>
          <a:xfrm>
            <a:off x="4289504" y="1552651"/>
            <a:ext cx="2957923" cy="338554"/>
          </a:xfrm>
          <a:prstGeom prst="rect">
            <a:avLst/>
          </a:prstGeom>
          <a:solidFill>
            <a:schemeClr val="accent4">
              <a:lumMod val="40000"/>
              <a:lumOff val="60000"/>
            </a:schemeClr>
          </a:solidFill>
          <a:ln>
            <a:noFill/>
          </a:ln>
        </p:spPr>
        <p:txBody>
          <a:bodyPr wrap="square">
            <a:spAutoFit/>
          </a:bodyPr>
          <a:lstStyle/>
          <a:p>
            <a:r>
              <a:rPr lang="es-CO" sz="1600" dirty="0">
                <a:latin typeface="Arial" panose="020B0604020202020204" pitchFamily="34" charset="0"/>
                <a:cs typeface="Arial" panose="020B0604020202020204" pitchFamily="34" charset="0"/>
              </a:rPr>
              <a:t>Elegibilidad</a:t>
            </a:r>
          </a:p>
        </p:txBody>
      </p:sp>
      <p:pic>
        <p:nvPicPr>
          <p:cNvPr id="21" name="Picture 61" descr="0309-arrow-right.eps">
            <a:extLst>
              <a:ext uri="{FF2B5EF4-FFF2-40B4-BE49-F238E27FC236}">
                <a16:creationId xmlns:a16="http://schemas.microsoft.com/office/drawing/2014/main" id="{E3C43D9D-CF6C-4755-8C8A-AC2188D9FF2C}"/>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464602" y="2179194"/>
            <a:ext cx="539472" cy="339272"/>
          </a:xfrm>
          <a:prstGeom prst="rect">
            <a:avLst/>
          </a:prstGeom>
        </p:spPr>
      </p:pic>
      <p:sp>
        <p:nvSpPr>
          <p:cNvPr id="14" name="Rectángulo 13">
            <a:extLst>
              <a:ext uri="{FF2B5EF4-FFF2-40B4-BE49-F238E27FC236}">
                <a16:creationId xmlns:a16="http://schemas.microsoft.com/office/drawing/2014/main" id="{72DDB416-A8C9-4AC0-A3B4-E628A99D4CD2}"/>
              </a:ext>
            </a:extLst>
          </p:cNvPr>
          <p:cNvSpPr/>
          <p:nvPr/>
        </p:nvSpPr>
        <p:spPr>
          <a:xfrm>
            <a:off x="8120707" y="1910013"/>
            <a:ext cx="3336919" cy="1569660"/>
          </a:xfrm>
          <a:prstGeom prst="rect">
            <a:avLst/>
          </a:prstGeom>
          <a:solidFill>
            <a:schemeClr val="accent5">
              <a:lumMod val="20000"/>
              <a:lumOff val="80000"/>
            </a:schemeClr>
          </a:solidFill>
        </p:spPr>
        <p:txBody>
          <a:bodyPr wrap="square">
            <a:spAutoFit/>
          </a:bodyPr>
          <a:lstStyle/>
          <a:p>
            <a:r>
              <a:rPr lang="es-CO" sz="1600" dirty="0">
                <a:latin typeface="Arial" panose="020B0604020202020204" pitchFamily="34" charset="0"/>
                <a:cs typeface="Arial" panose="020B0604020202020204" pitchFamily="34" charset="0"/>
              </a:rPr>
              <a:t>Comité de nombramientos de SO / AC</a:t>
            </a:r>
          </a:p>
          <a:p>
            <a:r>
              <a:rPr lang="es-CO" sz="1600" dirty="0">
                <a:latin typeface="Arial" panose="020B0604020202020204" pitchFamily="34" charset="0"/>
                <a:cs typeface="Arial" panose="020B0604020202020204" pitchFamily="34" charset="0"/>
              </a:rPr>
              <a:t>Las SO / AC definen y revisan los criterios del comité y del solicitante</a:t>
            </a:r>
          </a:p>
          <a:p>
            <a:r>
              <a:rPr lang="es-CO" sz="1600" dirty="0">
                <a:latin typeface="Arial" panose="020B0604020202020204" pitchFamily="34" charset="0"/>
                <a:cs typeface="Arial" panose="020B0604020202020204" pitchFamily="34" charset="0"/>
              </a:rPr>
              <a:t>Límite de 3 becas</a:t>
            </a:r>
          </a:p>
          <a:p>
            <a:r>
              <a:rPr lang="es-CO" sz="1600" dirty="0">
                <a:latin typeface="Arial" panose="020B0604020202020204" pitchFamily="34" charset="0"/>
                <a:cs typeface="Arial" panose="020B0604020202020204" pitchFamily="34" charset="0"/>
              </a:rPr>
              <a:t>Diversidad priorizada</a:t>
            </a:r>
          </a:p>
        </p:txBody>
      </p:sp>
      <p:sp>
        <p:nvSpPr>
          <p:cNvPr id="22" name="Rectángulo 21">
            <a:extLst>
              <a:ext uri="{FF2B5EF4-FFF2-40B4-BE49-F238E27FC236}">
                <a16:creationId xmlns:a16="http://schemas.microsoft.com/office/drawing/2014/main" id="{F39EC0EC-AEE3-4142-859C-E97136C1B5CD}"/>
              </a:ext>
            </a:extLst>
          </p:cNvPr>
          <p:cNvSpPr/>
          <p:nvPr/>
        </p:nvSpPr>
        <p:spPr>
          <a:xfrm>
            <a:off x="8126275" y="1559971"/>
            <a:ext cx="3325119" cy="338554"/>
          </a:xfrm>
          <a:prstGeom prst="rect">
            <a:avLst/>
          </a:prstGeom>
          <a:solidFill>
            <a:schemeClr val="accent5">
              <a:lumMod val="60000"/>
              <a:lumOff val="40000"/>
            </a:schemeClr>
          </a:solidFill>
          <a:ln>
            <a:noFill/>
          </a:ln>
        </p:spPr>
        <p:txBody>
          <a:bodyPr wrap="square">
            <a:spAutoFit/>
          </a:bodyPr>
          <a:lstStyle/>
          <a:p>
            <a:r>
              <a:rPr lang="es-CO" sz="1600" dirty="0">
                <a:latin typeface="Arial" panose="020B0604020202020204" pitchFamily="34" charset="0"/>
                <a:cs typeface="Arial" panose="020B0604020202020204" pitchFamily="34" charset="0"/>
              </a:rPr>
              <a:t>Selección</a:t>
            </a:r>
          </a:p>
        </p:txBody>
      </p:sp>
      <p:sp>
        <p:nvSpPr>
          <p:cNvPr id="23" name="Rectangle 29">
            <a:extLst>
              <a:ext uri="{FF2B5EF4-FFF2-40B4-BE49-F238E27FC236}">
                <a16:creationId xmlns:a16="http://schemas.microsoft.com/office/drawing/2014/main" id="{6CC64099-268F-4C9D-A074-B21EC835C876}"/>
              </a:ext>
            </a:extLst>
          </p:cNvPr>
          <p:cNvSpPr/>
          <p:nvPr/>
        </p:nvSpPr>
        <p:spPr>
          <a:xfrm>
            <a:off x="392758" y="3232647"/>
            <a:ext cx="2821934" cy="677364"/>
          </a:xfrm>
          <a:prstGeom prst="rect">
            <a:avLst/>
          </a:prstGeom>
          <a:solidFill>
            <a:schemeClr val="accent6">
              <a:lumMod val="60000"/>
              <a:lumOff val="40000"/>
            </a:schemeClr>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latin typeface="Arial"/>
                <a:cs typeface="Arial"/>
              </a:rPr>
              <a:t>Preparación</a:t>
            </a:r>
            <a:r>
              <a:rPr lang="en-US" b="1" dirty="0">
                <a:solidFill>
                  <a:schemeClr val="tx1"/>
                </a:solidFill>
                <a:latin typeface="Arial"/>
                <a:cs typeface="Arial"/>
              </a:rPr>
              <a:t> – Pre </a:t>
            </a:r>
            <a:r>
              <a:rPr lang="en-US" b="1" dirty="0" err="1">
                <a:solidFill>
                  <a:schemeClr val="tx1"/>
                </a:solidFill>
                <a:latin typeface="Arial"/>
                <a:cs typeface="Arial"/>
              </a:rPr>
              <a:t>reunión</a:t>
            </a:r>
            <a:endParaRPr lang="en-US" b="1" dirty="0">
              <a:solidFill>
                <a:schemeClr val="tx1"/>
              </a:solidFill>
              <a:latin typeface="Arial"/>
              <a:cs typeface="Arial"/>
            </a:endParaRPr>
          </a:p>
        </p:txBody>
      </p:sp>
      <p:sp>
        <p:nvSpPr>
          <p:cNvPr id="16" name="Rectángulo 15">
            <a:extLst>
              <a:ext uri="{FF2B5EF4-FFF2-40B4-BE49-F238E27FC236}">
                <a16:creationId xmlns:a16="http://schemas.microsoft.com/office/drawing/2014/main" id="{B4553CD6-D106-4448-A62A-1EA63E2977BA}"/>
              </a:ext>
            </a:extLst>
          </p:cNvPr>
          <p:cNvSpPr/>
          <p:nvPr/>
        </p:nvSpPr>
        <p:spPr>
          <a:xfrm>
            <a:off x="403856" y="3910011"/>
            <a:ext cx="2825258" cy="1754326"/>
          </a:xfrm>
          <a:prstGeom prst="rect">
            <a:avLst/>
          </a:prstGeom>
          <a:solidFill>
            <a:schemeClr val="accent6">
              <a:lumMod val="20000"/>
              <a:lumOff val="80000"/>
            </a:schemeClr>
          </a:solidFill>
        </p:spPr>
        <p:txBody>
          <a:bodyPr wrap="square">
            <a:spAutoFit/>
          </a:bodyPr>
          <a:lstStyle/>
          <a:p>
            <a:r>
              <a:rPr lang="es-CO" dirty="0">
                <a:latin typeface="Arial" panose="020B0604020202020204" pitchFamily="34" charset="0"/>
                <a:cs typeface="Arial" panose="020B0604020202020204" pitchFamily="34" charset="0"/>
              </a:rPr>
              <a:t>Mentores identificados por SO / AC emparejados con becarios</a:t>
            </a:r>
          </a:p>
          <a:p>
            <a:r>
              <a:rPr lang="es-CO" dirty="0">
                <a:latin typeface="Arial" panose="020B0604020202020204" pitchFamily="34" charset="0"/>
                <a:cs typeface="Arial" panose="020B0604020202020204" pitchFamily="34" charset="0"/>
              </a:rPr>
              <a:t>Cursos ICANN </a:t>
            </a:r>
            <a:r>
              <a:rPr lang="es-CO" dirty="0" err="1">
                <a:latin typeface="Arial" panose="020B0604020202020204" pitchFamily="34" charset="0"/>
                <a:cs typeface="Arial" panose="020B0604020202020204" pitchFamily="34" charset="0"/>
              </a:rPr>
              <a:t>Learn</a:t>
            </a:r>
            <a:r>
              <a:rPr lang="es-CO" dirty="0">
                <a:latin typeface="Arial" panose="020B0604020202020204" pitchFamily="34" charset="0"/>
                <a:cs typeface="Arial" panose="020B0604020202020204" pitchFamily="34" charset="0"/>
              </a:rPr>
              <a:t> para becarios nuevos y antiguos</a:t>
            </a:r>
          </a:p>
        </p:txBody>
      </p:sp>
      <p:pic>
        <p:nvPicPr>
          <p:cNvPr id="25" name="Picture 61" descr="0309-arrow-right.eps">
            <a:extLst>
              <a:ext uri="{FF2B5EF4-FFF2-40B4-BE49-F238E27FC236}">
                <a16:creationId xmlns:a16="http://schemas.microsoft.com/office/drawing/2014/main" id="{CC6E0AD9-3773-48FD-BDD6-F0E1C9904B93}"/>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3278155" y="4379312"/>
            <a:ext cx="539472" cy="339272"/>
          </a:xfrm>
          <a:prstGeom prst="rect">
            <a:avLst/>
          </a:prstGeom>
        </p:spPr>
      </p:pic>
      <p:sp>
        <p:nvSpPr>
          <p:cNvPr id="26" name="Rectangle 30">
            <a:extLst>
              <a:ext uri="{FF2B5EF4-FFF2-40B4-BE49-F238E27FC236}">
                <a16:creationId xmlns:a16="http://schemas.microsoft.com/office/drawing/2014/main" id="{6213ACA7-4F39-4FEC-A8A4-D1026E26A79D}"/>
              </a:ext>
            </a:extLst>
          </p:cNvPr>
          <p:cNvSpPr/>
          <p:nvPr/>
        </p:nvSpPr>
        <p:spPr>
          <a:xfrm>
            <a:off x="4243449" y="3325518"/>
            <a:ext cx="2954747" cy="644580"/>
          </a:xfrm>
          <a:prstGeom prst="rect">
            <a:avLst/>
          </a:prstGeom>
          <a:solidFill>
            <a:schemeClr val="accent3">
              <a:lumMod val="75000"/>
            </a:schemeClr>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latin typeface="Arial"/>
                <a:cs typeface="Arial"/>
              </a:rPr>
              <a:t>Responsabilidades</a:t>
            </a:r>
            <a:r>
              <a:rPr lang="en-US" b="1" dirty="0">
                <a:latin typeface="Arial"/>
                <a:cs typeface="Arial"/>
              </a:rPr>
              <a:t> </a:t>
            </a:r>
            <a:r>
              <a:rPr lang="en-US" b="1" dirty="0" err="1">
                <a:latin typeface="Arial"/>
                <a:cs typeface="Arial"/>
              </a:rPr>
              <a:t>en</a:t>
            </a:r>
            <a:r>
              <a:rPr lang="en-US" b="1" dirty="0">
                <a:latin typeface="Arial"/>
                <a:cs typeface="Arial"/>
              </a:rPr>
              <a:t> el sitio</a:t>
            </a:r>
          </a:p>
        </p:txBody>
      </p:sp>
      <p:sp>
        <p:nvSpPr>
          <p:cNvPr id="27" name="TextBox 80">
            <a:extLst>
              <a:ext uri="{FF2B5EF4-FFF2-40B4-BE49-F238E27FC236}">
                <a16:creationId xmlns:a16="http://schemas.microsoft.com/office/drawing/2014/main" id="{E7CBE30A-0A68-4A20-AF6E-1F91CB5BF6E7}"/>
              </a:ext>
            </a:extLst>
          </p:cNvPr>
          <p:cNvSpPr txBox="1"/>
          <p:nvPr/>
        </p:nvSpPr>
        <p:spPr>
          <a:xfrm>
            <a:off x="4259087" y="4010223"/>
            <a:ext cx="2957923" cy="1815882"/>
          </a:xfrm>
          <a:prstGeom prst="rect">
            <a:avLst/>
          </a:prstGeom>
          <a:solidFill>
            <a:schemeClr val="accent3">
              <a:lumMod val="20000"/>
              <a:lumOff val="80000"/>
            </a:schemeClr>
          </a:solidFill>
        </p:spPr>
        <p:txBody>
          <a:bodyPr wrap="square" rtlCol="0">
            <a:spAutoFit/>
          </a:bodyPr>
          <a:lstStyle/>
          <a:p>
            <a:pPr marL="285750" indent="-285750">
              <a:buFont typeface="Arial" panose="020B0604020202020204" pitchFamily="34" charset="0"/>
              <a:buChar char="•"/>
            </a:pPr>
            <a:r>
              <a:rPr lang="es-MX" sz="1600" dirty="0">
                <a:latin typeface="Arial"/>
                <a:cs typeface="Arial"/>
              </a:rPr>
              <a:t>Los becarios asisten al grupo de trabajo / otras sesiones identificadas por el mentor</a:t>
            </a:r>
          </a:p>
          <a:p>
            <a:pPr marL="285750" indent="-285750">
              <a:buFont typeface="Arial" panose="020B0604020202020204" pitchFamily="34" charset="0"/>
              <a:buChar char="•"/>
            </a:pPr>
            <a:r>
              <a:rPr lang="es-MX" sz="1600" dirty="0">
                <a:latin typeface="Arial"/>
                <a:cs typeface="Arial"/>
              </a:rPr>
              <a:t>Los becarios participan y trabajan en red con expertos relevantes</a:t>
            </a:r>
            <a:endParaRPr lang="en-US" sz="1600" dirty="0">
              <a:latin typeface="Arial"/>
              <a:cs typeface="Arial"/>
            </a:endParaRPr>
          </a:p>
        </p:txBody>
      </p:sp>
      <p:pic>
        <p:nvPicPr>
          <p:cNvPr id="28" name="Picture 61" descr="0309-arrow-right.eps">
            <a:extLst>
              <a:ext uri="{FF2B5EF4-FFF2-40B4-BE49-F238E27FC236}">
                <a16:creationId xmlns:a16="http://schemas.microsoft.com/office/drawing/2014/main" id="{30640A81-47D4-478C-A1A9-28E47014FF00}"/>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538284" y="4786326"/>
            <a:ext cx="539472" cy="339272"/>
          </a:xfrm>
          <a:prstGeom prst="rect">
            <a:avLst/>
          </a:prstGeom>
        </p:spPr>
      </p:pic>
      <p:sp>
        <p:nvSpPr>
          <p:cNvPr id="29" name="Rectangle 31">
            <a:extLst>
              <a:ext uri="{FF2B5EF4-FFF2-40B4-BE49-F238E27FC236}">
                <a16:creationId xmlns:a16="http://schemas.microsoft.com/office/drawing/2014/main" id="{B64E1427-55CE-4938-A3CC-5EEFFBDA8DAF}"/>
              </a:ext>
            </a:extLst>
          </p:cNvPr>
          <p:cNvSpPr/>
          <p:nvPr/>
        </p:nvSpPr>
        <p:spPr>
          <a:xfrm>
            <a:off x="8148431" y="3576466"/>
            <a:ext cx="3280805" cy="644580"/>
          </a:xfrm>
          <a:prstGeom prst="rect">
            <a:avLst/>
          </a:prstGeom>
          <a:solidFill>
            <a:schemeClr val="tx2">
              <a:lumMod val="40000"/>
              <a:lumOff val="60000"/>
            </a:schemeClr>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err="1">
                <a:solidFill>
                  <a:schemeClr val="tx1"/>
                </a:solidFill>
                <a:latin typeface="Arial"/>
                <a:cs typeface="Arial"/>
              </a:rPr>
              <a:t>Requerimientos</a:t>
            </a:r>
            <a:r>
              <a:rPr lang="en-US" b="1" dirty="0">
                <a:solidFill>
                  <a:schemeClr val="tx1"/>
                </a:solidFill>
                <a:latin typeface="Arial"/>
                <a:cs typeface="Arial"/>
              </a:rPr>
              <a:t> Post </a:t>
            </a:r>
            <a:r>
              <a:rPr lang="en-US" b="1" dirty="0" err="1">
                <a:solidFill>
                  <a:schemeClr val="tx1"/>
                </a:solidFill>
                <a:latin typeface="Arial"/>
                <a:cs typeface="Arial"/>
              </a:rPr>
              <a:t>Reunión</a:t>
            </a:r>
            <a:endParaRPr lang="en-US" b="1" dirty="0">
              <a:solidFill>
                <a:schemeClr val="tx1"/>
              </a:solidFill>
              <a:latin typeface="Arial"/>
              <a:cs typeface="Arial"/>
            </a:endParaRPr>
          </a:p>
        </p:txBody>
      </p:sp>
      <p:sp>
        <p:nvSpPr>
          <p:cNvPr id="24" name="Rectángulo 23">
            <a:extLst>
              <a:ext uri="{FF2B5EF4-FFF2-40B4-BE49-F238E27FC236}">
                <a16:creationId xmlns:a16="http://schemas.microsoft.com/office/drawing/2014/main" id="{1FF97A34-2BD8-4586-A46D-E8E7A9215351}"/>
              </a:ext>
            </a:extLst>
          </p:cNvPr>
          <p:cNvSpPr/>
          <p:nvPr/>
        </p:nvSpPr>
        <p:spPr>
          <a:xfrm>
            <a:off x="8134812" y="4217074"/>
            <a:ext cx="3280805" cy="1815882"/>
          </a:xfrm>
          <a:prstGeom prst="rect">
            <a:avLst/>
          </a:prstGeom>
          <a:solidFill>
            <a:schemeClr val="bg2">
              <a:lumMod val="20000"/>
              <a:lumOff val="80000"/>
            </a:schemeClr>
          </a:solidFill>
        </p:spPr>
        <p:txBody>
          <a:bodyPr wrap="square">
            <a:spAutoFit/>
          </a:bodyPr>
          <a:lstStyle/>
          <a:p>
            <a:pPr algn="just"/>
            <a:r>
              <a:rPr lang="es-CO" sz="1600" dirty="0">
                <a:latin typeface="Arial" panose="020B0604020202020204" pitchFamily="34" charset="0"/>
                <a:cs typeface="Arial" panose="020B0604020202020204" pitchFamily="34" charset="0"/>
              </a:rPr>
              <a:t>Los becarios presentan un informe sobre actividades y planes futuros.</a:t>
            </a:r>
          </a:p>
          <a:p>
            <a:pPr algn="just"/>
            <a:r>
              <a:rPr lang="es-CO" sz="1600" dirty="0">
                <a:latin typeface="Arial" panose="020B0604020202020204" pitchFamily="34" charset="0"/>
                <a:cs typeface="Arial" panose="020B0604020202020204" pitchFamily="34" charset="0"/>
              </a:rPr>
              <a:t>Los mentores y las SO / AC trabajan para involucrar a los becarios en las actividades políticas</a:t>
            </a:r>
          </a:p>
        </p:txBody>
      </p:sp>
    </p:spTree>
    <p:extLst>
      <p:ext uri="{BB962C8B-B14F-4D97-AF65-F5344CB8AC3E}">
        <p14:creationId xmlns:p14="http://schemas.microsoft.com/office/powerpoint/2010/main" val="1714731024"/>
      </p:ext>
    </p:extLst>
  </p:cSld>
  <p:clrMapOvr>
    <a:overrideClrMapping bg1="lt1" tx1="dk1" bg2="lt2" tx2="dk2" accent1="accent1" accent2="accent2" accent3="accent3" accent4="accent4" accent5="accent5" accent6="accent6" hlink="hlink" folHlink="folHlink"/>
  </p:clrMapOvr>
</p:sld>
</file>

<file path=ppt/slides/slide1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30" name="Title 20">
            <a:extLst>
              <a:ext uri="{FF2B5EF4-FFF2-40B4-BE49-F238E27FC236}">
                <a16:creationId xmlns:a16="http://schemas.microsoft.com/office/drawing/2014/main" id="{C9BE7084-5D5E-46C6-BFCE-B5F2AE018EDD}"/>
              </a:ext>
            </a:extLst>
          </p:cNvPr>
          <p:cNvSpPr>
            <a:spLocks noGrp="1"/>
          </p:cNvSpPr>
          <p:nvPr>
            <p:ph type="title"/>
          </p:nvPr>
        </p:nvSpPr>
        <p:spPr>
          <a:xfrm>
            <a:off x="374904" y="46179"/>
            <a:ext cx="8769096" cy="450663"/>
          </a:xfrm>
          <a:prstGeom prst="rect">
            <a:avLst/>
          </a:prstGeom>
        </p:spPr>
        <p:txBody>
          <a:bodyPr>
            <a:normAutofit fontScale="90000"/>
          </a:bodyPr>
          <a:lstStyle/>
          <a:p>
            <a:r>
              <a:rPr lang="en-US" dirty="0">
                <a:latin typeface="Arial"/>
                <a:cs typeface="Arial"/>
              </a:rPr>
              <a:t>New Program Processes</a:t>
            </a:r>
          </a:p>
        </p:txBody>
      </p:sp>
      <p:sp>
        <p:nvSpPr>
          <p:cNvPr id="31" name="Rectangle 2">
            <a:extLst>
              <a:ext uri="{FF2B5EF4-FFF2-40B4-BE49-F238E27FC236}">
                <a16:creationId xmlns:a16="http://schemas.microsoft.com/office/drawing/2014/main" id="{9C6F82A0-D865-43CF-A18A-631C6F2C58CC}"/>
              </a:ext>
            </a:extLst>
          </p:cNvPr>
          <p:cNvSpPr/>
          <p:nvPr/>
        </p:nvSpPr>
        <p:spPr>
          <a:xfrm>
            <a:off x="544993" y="863600"/>
            <a:ext cx="1955927" cy="640875"/>
          </a:xfrm>
          <a:prstGeom prst="rect">
            <a:avLst/>
          </a:prstGeom>
          <a:solidFill>
            <a:srgbClr val="15649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cs typeface="Arial"/>
              </a:rPr>
              <a:t>Outreach and Promotion</a:t>
            </a:r>
          </a:p>
        </p:txBody>
      </p:sp>
      <p:grpSp>
        <p:nvGrpSpPr>
          <p:cNvPr id="33" name="Group 73">
            <a:extLst>
              <a:ext uri="{FF2B5EF4-FFF2-40B4-BE49-F238E27FC236}">
                <a16:creationId xmlns:a16="http://schemas.microsoft.com/office/drawing/2014/main" id="{821FB17B-BD3A-41EF-A807-ED8D72499B96}"/>
              </a:ext>
            </a:extLst>
          </p:cNvPr>
          <p:cNvGrpSpPr/>
          <p:nvPr/>
        </p:nvGrpSpPr>
        <p:grpSpPr>
          <a:xfrm>
            <a:off x="544992" y="1493525"/>
            <a:ext cx="1955928" cy="1935474"/>
            <a:chOff x="408226" y="1213403"/>
            <a:chExt cx="1955928" cy="1738897"/>
          </a:xfrm>
        </p:grpSpPr>
        <p:sp>
          <p:nvSpPr>
            <p:cNvPr id="34" name="Rectangle 52">
              <a:extLst>
                <a:ext uri="{FF2B5EF4-FFF2-40B4-BE49-F238E27FC236}">
                  <a16:creationId xmlns:a16="http://schemas.microsoft.com/office/drawing/2014/main" id="{D17D1B63-C1BA-4EC1-BD15-05E51D213072}"/>
                </a:ext>
              </a:extLst>
            </p:cNvPr>
            <p:cNvSpPr/>
            <p:nvPr/>
          </p:nvSpPr>
          <p:spPr>
            <a:xfrm>
              <a:off x="408227" y="1213403"/>
              <a:ext cx="1955927" cy="1738897"/>
            </a:xfrm>
            <a:prstGeom prst="rect">
              <a:avLst/>
            </a:prstGeom>
            <a:solidFill>
              <a:schemeClr val="accent1">
                <a:alpha val="77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Arial"/>
                <a:cs typeface="Arial"/>
              </a:endParaRPr>
            </a:p>
          </p:txBody>
        </p:sp>
        <p:sp>
          <p:nvSpPr>
            <p:cNvPr id="35" name="TextBox 56">
              <a:extLst>
                <a:ext uri="{FF2B5EF4-FFF2-40B4-BE49-F238E27FC236}">
                  <a16:creationId xmlns:a16="http://schemas.microsoft.com/office/drawing/2014/main" id="{9D08D6A0-5C38-43CC-BBAF-832912D257FF}"/>
                </a:ext>
              </a:extLst>
            </p:cNvPr>
            <p:cNvSpPr txBox="1"/>
            <p:nvPr/>
          </p:nvSpPr>
          <p:spPr>
            <a:xfrm>
              <a:off x="408226" y="1276960"/>
              <a:ext cx="1934224" cy="11695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spAutoFit/>
            </a:bodyPr>
            <a:lstStyle/>
            <a:p>
              <a:pPr marL="285750" indent="-285750">
                <a:buFont typeface="Arial" panose="020B0604020202020204" pitchFamily="34" charset="0"/>
                <a:buChar char="•"/>
              </a:pPr>
              <a:r>
                <a:rPr lang="en-US" sz="1400" dirty="0">
                  <a:solidFill>
                    <a:srgbClr val="FFFFFF"/>
                  </a:solidFill>
                  <a:latin typeface="Arial"/>
                  <a:cs typeface="Arial"/>
                </a:rPr>
                <a:t>SOs/ACs define targets for skills/diversity</a:t>
              </a:r>
            </a:p>
            <a:p>
              <a:pPr marL="285750" indent="-285750">
                <a:buFont typeface="Arial" panose="020B0604020202020204" pitchFamily="34" charset="0"/>
                <a:buChar char="•"/>
              </a:pPr>
              <a:r>
                <a:rPr lang="en-US" sz="1400" dirty="0">
                  <a:solidFill>
                    <a:srgbClr val="FFFFFF"/>
                  </a:solidFill>
                  <a:latin typeface="Arial"/>
                  <a:cs typeface="Arial"/>
                </a:rPr>
                <a:t>Org implements targeted outreach</a:t>
              </a:r>
            </a:p>
          </p:txBody>
        </p:sp>
      </p:grpSp>
      <p:pic>
        <p:nvPicPr>
          <p:cNvPr id="36" name="Picture 61" descr="0309-arrow-right.eps">
            <a:extLst>
              <a:ext uri="{FF2B5EF4-FFF2-40B4-BE49-F238E27FC236}">
                <a16:creationId xmlns:a16="http://schemas.microsoft.com/office/drawing/2014/main" id="{9D90D98B-74D3-446E-AFE2-680B56502AA1}"/>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2004803"/>
            <a:ext cx="539472" cy="339272"/>
          </a:xfrm>
          <a:prstGeom prst="rect">
            <a:avLst/>
          </a:prstGeom>
        </p:spPr>
      </p:pic>
      <p:sp>
        <p:nvSpPr>
          <p:cNvPr id="37" name="Rectangle 27">
            <a:extLst>
              <a:ext uri="{FF2B5EF4-FFF2-40B4-BE49-F238E27FC236}">
                <a16:creationId xmlns:a16="http://schemas.microsoft.com/office/drawing/2014/main" id="{482A7EDA-8600-488B-8197-84C220B88BDC}"/>
              </a:ext>
            </a:extLst>
          </p:cNvPr>
          <p:cNvSpPr/>
          <p:nvPr/>
        </p:nvSpPr>
        <p:spPr>
          <a:xfrm>
            <a:off x="3505070" y="878079"/>
            <a:ext cx="1955927" cy="640875"/>
          </a:xfrm>
          <a:prstGeom prst="rect">
            <a:avLst/>
          </a:prstGeom>
          <a:solidFill>
            <a:srgbClr val="145052"/>
          </a:solidFill>
          <a:ln w="19050" cmpd="sng">
            <a:solidFill>
              <a:srgbClr val="175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cs typeface="Arial"/>
              </a:rPr>
              <a:t>Application</a:t>
            </a:r>
          </a:p>
        </p:txBody>
      </p:sp>
      <p:grpSp>
        <p:nvGrpSpPr>
          <p:cNvPr id="38" name="Group 72">
            <a:extLst>
              <a:ext uri="{FF2B5EF4-FFF2-40B4-BE49-F238E27FC236}">
                <a16:creationId xmlns:a16="http://schemas.microsoft.com/office/drawing/2014/main" id="{226B4F76-2703-45A7-A0F4-CE2040ADA093}"/>
              </a:ext>
            </a:extLst>
          </p:cNvPr>
          <p:cNvGrpSpPr/>
          <p:nvPr/>
        </p:nvGrpSpPr>
        <p:grpSpPr>
          <a:xfrm>
            <a:off x="3505070" y="1493524"/>
            <a:ext cx="2084895" cy="1935475"/>
            <a:chOff x="3348765" y="1213404"/>
            <a:chExt cx="2084895" cy="1394847"/>
          </a:xfrm>
        </p:grpSpPr>
        <p:sp>
          <p:nvSpPr>
            <p:cNvPr id="39" name="Rectangle 65">
              <a:extLst>
                <a:ext uri="{FF2B5EF4-FFF2-40B4-BE49-F238E27FC236}">
                  <a16:creationId xmlns:a16="http://schemas.microsoft.com/office/drawing/2014/main" id="{A2E990F4-535D-4A94-893E-968ADB6F7F41}"/>
                </a:ext>
              </a:extLst>
            </p:cNvPr>
            <p:cNvSpPr/>
            <p:nvPr/>
          </p:nvSpPr>
          <p:spPr>
            <a:xfrm>
              <a:off x="3348765" y="1213404"/>
              <a:ext cx="1955927" cy="1394847"/>
            </a:xfrm>
            <a:prstGeom prst="rect">
              <a:avLst/>
            </a:prstGeom>
            <a:solidFill>
              <a:schemeClr val="accent3">
                <a:alpha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700">
                <a:latin typeface="Arial"/>
                <a:cs typeface="Arial"/>
              </a:endParaRPr>
            </a:p>
          </p:txBody>
        </p:sp>
        <p:sp>
          <p:nvSpPr>
            <p:cNvPr id="40" name="TextBox 66">
              <a:extLst>
                <a:ext uri="{FF2B5EF4-FFF2-40B4-BE49-F238E27FC236}">
                  <a16:creationId xmlns:a16="http://schemas.microsoft.com/office/drawing/2014/main" id="{B541E2DA-0EB2-49CD-B1B6-486E3AE6EEA2}"/>
                </a:ext>
              </a:extLst>
            </p:cNvPr>
            <p:cNvSpPr txBox="1"/>
            <p:nvPr/>
          </p:nvSpPr>
          <p:spPr>
            <a:xfrm>
              <a:off x="3377987" y="1264260"/>
              <a:ext cx="2055673" cy="1289717"/>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bg1"/>
                  </a:solidFill>
                  <a:cs typeface="Arial"/>
                </a:rPr>
                <a:t>ICANN Learn certification of completion required</a:t>
              </a:r>
            </a:p>
            <a:p>
              <a:pPr marL="285750" indent="-285750">
                <a:buFont typeface="Arial" panose="020B0604020202020204" pitchFamily="34" charset="0"/>
                <a:buChar char="•"/>
              </a:pPr>
              <a:r>
                <a:rPr lang="en-US" sz="1400" dirty="0">
                  <a:solidFill>
                    <a:schemeClr val="bg1"/>
                  </a:solidFill>
                  <a:latin typeface="Arial" panose="020B0604020202020204" pitchFamily="34" charset="0"/>
                  <a:cs typeface="Arial" panose="020B0604020202020204" pitchFamily="34" charset="0"/>
                </a:rPr>
                <a:t>Provide proof of engagement (self-reported fields for metrics</a:t>
              </a:r>
              <a:endParaRPr lang="en-US" sz="1400" dirty="0">
                <a:solidFill>
                  <a:schemeClr val="bg1"/>
                </a:solidFill>
                <a:cs typeface="Arial"/>
              </a:endParaRPr>
            </a:p>
          </p:txBody>
        </p:sp>
      </p:grpSp>
      <p:pic>
        <p:nvPicPr>
          <p:cNvPr id="41" name="Picture 67" descr="0309-arrow-right.eps">
            <a:extLst>
              <a:ext uri="{FF2B5EF4-FFF2-40B4-BE49-F238E27FC236}">
                <a16:creationId xmlns:a16="http://schemas.microsoft.com/office/drawing/2014/main" id="{D261B583-1658-46BD-A085-3BED161DB0FE}"/>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2004803"/>
            <a:ext cx="539472" cy="339272"/>
          </a:xfrm>
          <a:prstGeom prst="rect">
            <a:avLst/>
          </a:prstGeom>
        </p:spPr>
      </p:pic>
      <p:sp>
        <p:nvSpPr>
          <p:cNvPr id="42" name="Rectangle 28">
            <a:extLst>
              <a:ext uri="{FF2B5EF4-FFF2-40B4-BE49-F238E27FC236}">
                <a16:creationId xmlns:a16="http://schemas.microsoft.com/office/drawing/2014/main" id="{BC841D85-EAB4-4B4D-A642-9B143F8F56CC}"/>
              </a:ext>
            </a:extLst>
          </p:cNvPr>
          <p:cNvSpPr/>
          <p:nvPr/>
        </p:nvSpPr>
        <p:spPr>
          <a:xfrm>
            <a:off x="6465147" y="863600"/>
            <a:ext cx="2122239" cy="640875"/>
          </a:xfrm>
          <a:prstGeom prst="rect">
            <a:avLst/>
          </a:prstGeom>
          <a:solidFill>
            <a:srgbClr val="BA7132"/>
          </a:solidFill>
          <a:ln>
            <a:solidFill>
              <a:srgbClr val="B8713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Arial"/>
                <a:cs typeface="Arial"/>
              </a:rPr>
              <a:t>Selection</a:t>
            </a:r>
          </a:p>
        </p:txBody>
      </p:sp>
      <p:grpSp>
        <p:nvGrpSpPr>
          <p:cNvPr id="50" name="Group 71">
            <a:extLst>
              <a:ext uri="{FF2B5EF4-FFF2-40B4-BE49-F238E27FC236}">
                <a16:creationId xmlns:a16="http://schemas.microsoft.com/office/drawing/2014/main" id="{56ACFC67-E78D-4FC2-B0FF-339DEF31DBE1}"/>
              </a:ext>
            </a:extLst>
          </p:cNvPr>
          <p:cNvGrpSpPr/>
          <p:nvPr/>
        </p:nvGrpSpPr>
        <p:grpSpPr>
          <a:xfrm>
            <a:off x="6461265" y="1483328"/>
            <a:ext cx="2126121" cy="2068255"/>
            <a:chOff x="6324499" y="1205318"/>
            <a:chExt cx="2055673" cy="1952296"/>
          </a:xfrm>
        </p:grpSpPr>
        <p:sp>
          <p:nvSpPr>
            <p:cNvPr id="51" name="Rectangle 68">
              <a:extLst>
                <a:ext uri="{FF2B5EF4-FFF2-40B4-BE49-F238E27FC236}">
                  <a16:creationId xmlns:a16="http://schemas.microsoft.com/office/drawing/2014/main" id="{207F5C33-D6BE-49C6-9A15-255235F04B8B}"/>
                </a:ext>
              </a:extLst>
            </p:cNvPr>
            <p:cNvSpPr/>
            <p:nvPr/>
          </p:nvSpPr>
          <p:spPr>
            <a:xfrm>
              <a:off x="6328381" y="1213404"/>
              <a:ext cx="1955927" cy="1394847"/>
            </a:xfrm>
            <a:prstGeom prst="rect">
              <a:avLst/>
            </a:prstGeom>
            <a:solidFill>
              <a:schemeClr val="accent4">
                <a:alpha val="78000"/>
              </a:schemeClr>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sz="1700">
                <a:latin typeface="Arial"/>
                <a:cs typeface="Arial"/>
              </a:endParaRPr>
            </a:p>
          </p:txBody>
        </p:sp>
        <p:sp>
          <p:nvSpPr>
            <p:cNvPr id="52" name="TextBox 69">
              <a:extLst>
                <a:ext uri="{FF2B5EF4-FFF2-40B4-BE49-F238E27FC236}">
                  <a16:creationId xmlns:a16="http://schemas.microsoft.com/office/drawing/2014/main" id="{A95F68F7-7FB8-42D9-9FA3-0C43C5248E2D}"/>
                </a:ext>
              </a:extLst>
            </p:cNvPr>
            <p:cNvSpPr txBox="1"/>
            <p:nvPr/>
          </p:nvSpPr>
          <p:spPr>
            <a:xfrm>
              <a:off x="6324499" y="1205318"/>
              <a:ext cx="2055673" cy="1952296"/>
            </a:xfrm>
            <a:prstGeom prst="rect">
              <a:avLst/>
            </a:prstGeom>
            <a:solidFill>
              <a:schemeClr val="accent5">
                <a:lumMod val="60000"/>
                <a:lumOff val="40000"/>
              </a:schemeClr>
            </a:solidFill>
          </p:spPr>
          <p:txBody>
            <a:bodyPr wrap="square" rtlCol="0">
              <a:spAutoFit/>
            </a:bodyPr>
            <a:lstStyle/>
            <a:p>
              <a:pPr marL="285750" indent="-285750">
                <a:buFont typeface="Arial" panose="020B0604020202020204" pitchFamily="34" charset="0"/>
                <a:buChar char="•"/>
              </a:pPr>
              <a:r>
                <a:rPr lang="en-US" sz="1400" dirty="0">
                  <a:latin typeface="Arial"/>
                  <a:cs typeface="Arial"/>
                </a:rPr>
                <a:t>Committee of SO/AC appointees</a:t>
              </a:r>
            </a:p>
            <a:p>
              <a:pPr marL="285750" indent="-285750">
                <a:buFont typeface="Arial" panose="020B0604020202020204" pitchFamily="34" charset="0"/>
                <a:buChar char="•"/>
              </a:pPr>
              <a:r>
                <a:rPr lang="en-US" sz="1400" dirty="0">
                  <a:latin typeface="Arial"/>
                  <a:cs typeface="Arial"/>
                </a:rPr>
                <a:t>SOs/ACs define and revise committee and applicant criteria</a:t>
              </a:r>
            </a:p>
            <a:p>
              <a:pPr marL="285750" indent="-285750">
                <a:buFont typeface="Arial" panose="020B0604020202020204" pitchFamily="34" charset="0"/>
                <a:buChar char="•"/>
              </a:pPr>
              <a:r>
                <a:rPr lang="en-US" sz="1400" dirty="0">
                  <a:latin typeface="Arial"/>
                  <a:cs typeface="Arial"/>
                </a:rPr>
                <a:t>3-fellowship limit</a:t>
              </a:r>
            </a:p>
            <a:p>
              <a:pPr marL="285750" indent="-285750">
                <a:buFont typeface="Arial" panose="020B0604020202020204" pitchFamily="34" charset="0"/>
                <a:buChar char="•"/>
              </a:pPr>
              <a:r>
                <a:rPr lang="en-US" sz="1400" dirty="0">
                  <a:latin typeface="Arial"/>
                  <a:cs typeface="Arial"/>
                </a:rPr>
                <a:t>Diversity prioritized</a:t>
              </a:r>
            </a:p>
            <a:p>
              <a:pPr marL="285750" indent="-285750">
                <a:buFont typeface="Arial" panose="020B0604020202020204" pitchFamily="34" charset="0"/>
                <a:buChar char="•"/>
              </a:pPr>
              <a:endParaRPr lang="en-US" sz="1400" dirty="0">
                <a:solidFill>
                  <a:srgbClr val="FFFFFF"/>
                </a:solidFill>
                <a:latin typeface="Arial"/>
                <a:cs typeface="Arial"/>
              </a:endParaRPr>
            </a:p>
            <a:p>
              <a:pPr marL="285750" indent="-285750">
                <a:buFont typeface="Arial" panose="020B0604020202020204" pitchFamily="34" charset="0"/>
                <a:buChar char="•"/>
              </a:pPr>
              <a:endParaRPr lang="en-US" sz="1400" dirty="0">
                <a:solidFill>
                  <a:srgbClr val="FFFFFF"/>
                </a:solidFill>
                <a:latin typeface="Arial"/>
                <a:cs typeface="Arial"/>
              </a:endParaRPr>
            </a:p>
            <a:p>
              <a:pPr marL="285750" indent="-285750">
                <a:buFont typeface="Arial" panose="020B0604020202020204" pitchFamily="34" charset="0"/>
                <a:buChar char="•"/>
              </a:pPr>
              <a:endParaRPr lang="en-US" sz="1400" dirty="0">
                <a:solidFill>
                  <a:srgbClr val="FFFFFF"/>
                </a:solidFill>
                <a:latin typeface="Arial"/>
                <a:cs typeface="Arial"/>
              </a:endParaRPr>
            </a:p>
          </p:txBody>
        </p:sp>
      </p:grpSp>
      <p:cxnSp>
        <p:nvCxnSpPr>
          <p:cNvPr id="53" name="Elbow Connector 88">
            <a:extLst>
              <a:ext uri="{FF2B5EF4-FFF2-40B4-BE49-F238E27FC236}">
                <a16:creationId xmlns:a16="http://schemas.microsoft.com/office/drawing/2014/main" id="{BBB52D4B-5FA7-421A-B75B-F92EAC7409DF}"/>
              </a:ext>
            </a:extLst>
          </p:cNvPr>
          <p:cNvCxnSpPr>
            <a:cxnSpLocks/>
          </p:cNvCxnSpPr>
          <p:nvPr/>
        </p:nvCxnSpPr>
        <p:spPr>
          <a:xfrm rot="5400000" flipH="1" flipV="1">
            <a:off x="4670909" y="669021"/>
            <a:ext cx="1566208" cy="5920154"/>
          </a:xfrm>
          <a:prstGeom prst="bentConnector3">
            <a:avLst>
              <a:gd name="adj1" fmla="val 50000"/>
            </a:avLst>
          </a:prstGeom>
          <a:ln w="28575" cmpd="sng">
            <a:solidFill>
              <a:schemeClr val="bg1">
                <a:lumMod val="65000"/>
              </a:schemeClr>
            </a:solidFill>
            <a:prstDash val="dot"/>
          </a:ln>
          <a:effectLst/>
        </p:spPr>
        <p:style>
          <a:lnRef idx="2">
            <a:schemeClr val="accent1"/>
          </a:lnRef>
          <a:fillRef idx="0">
            <a:schemeClr val="accent1"/>
          </a:fillRef>
          <a:effectRef idx="1">
            <a:schemeClr val="accent1"/>
          </a:effectRef>
          <a:fontRef idx="minor">
            <a:schemeClr val="tx1"/>
          </a:fontRef>
        </p:style>
      </p:cxnSp>
      <p:sp>
        <p:nvSpPr>
          <p:cNvPr id="54" name="Rectangle 29">
            <a:extLst>
              <a:ext uri="{FF2B5EF4-FFF2-40B4-BE49-F238E27FC236}">
                <a16:creationId xmlns:a16="http://schemas.microsoft.com/office/drawing/2014/main" id="{261D5329-F338-4074-A012-56529721FC83}"/>
              </a:ext>
            </a:extLst>
          </p:cNvPr>
          <p:cNvSpPr/>
          <p:nvPr/>
        </p:nvSpPr>
        <p:spPr>
          <a:xfrm>
            <a:off x="548875" y="3810001"/>
            <a:ext cx="1955927" cy="677364"/>
          </a:xfrm>
          <a:prstGeom prst="rect">
            <a:avLst/>
          </a:prstGeom>
          <a:solidFill>
            <a:srgbClr val="A34729"/>
          </a:solidFill>
          <a:ln>
            <a:solidFill>
              <a:srgbClr val="A1472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Arial"/>
                <a:cs typeface="Arial"/>
              </a:rPr>
              <a:t>Pre-Meeting Preparation</a:t>
            </a:r>
          </a:p>
        </p:txBody>
      </p:sp>
      <p:grpSp>
        <p:nvGrpSpPr>
          <p:cNvPr id="55" name="Group 74">
            <a:extLst>
              <a:ext uri="{FF2B5EF4-FFF2-40B4-BE49-F238E27FC236}">
                <a16:creationId xmlns:a16="http://schemas.microsoft.com/office/drawing/2014/main" id="{650550F3-A0B2-43F1-B437-102786552C84}"/>
              </a:ext>
            </a:extLst>
          </p:cNvPr>
          <p:cNvGrpSpPr/>
          <p:nvPr/>
        </p:nvGrpSpPr>
        <p:grpSpPr>
          <a:xfrm>
            <a:off x="544993" y="4454581"/>
            <a:ext cx="1975381" cy="1857872"/>
            <a:chOff x="408227" y="1213404"/>
            <a:chExt cx="1975381" cy="1450563"/>
          </a:xfrm>
        </p:grpSpPr>
        <p:sp>
          <p:nvSpPr>
            <p:cNvPr id="56" name="Rectangle 75">
              <a:extLst>
                <a:ext uri="{FF2B5EF4-FFF2-40B4-BE49-F238E27FC236}">
                  <a16:creationId xmlns:a16="http://schemas.microsoft.com/office/drawing/2014/main" id="{14905B81-7549-47B9-994E-62FB093ABF0A}"/>
                </a:ext>
              </a:extLst>
            </p:cNvPr>
            <p:cNvSpPr/>
            <p:nvPr/>
          </p:nvSpPr>
          <p:spPr>
            <a:xfrm>
              <a:off x="408227" y="1213404"/>
              <a:ext cx="1955927" cy="1394847"/>
            </a:xfrm>
            <a:prstGeom prst="rect">
              <a:avLst/>
            </a:prstGeom>
            <a:solidFill>
              <a:schemeClr val="accent5">
                <a:alpha val="81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700">
                <a:latin typeface="Arial"/>
                <a:cs typeface="Arial"/>
              </a:endParaRPr>
            </a:p>
          </p:txBody>
        </p:sp>
        <p:sp>
          <p:nvSpPr>
            <p:cNvPr id="57" name="TextBox 76">
              <a:extLst>
                <a:ext uri="{FF2B5EF4-FFF2-40B4-BE49-F238E27FC236}">
                  <a16:creationId xmlns:a16="http://schemas.microsoft.com/office/drawing/2014/main" id="{8E2F1494-27C7-4D21-A1AA-F58C8079B74E}"/>
                </a:ext>
              </a:extLst>
            </p:cNvPr>
            <p:cNvSpPr txBox="1"/>
            <p:nvPr/>
          </p:nvSpPr>
          <p:spPr>
            <a:xfrm>
              <a:off x="472834" y="1246188"/>
              <a:ext cx="1910774" cy="1417779"/>
            </a:xfrm>
            <a:prstGeom prst="rect">
              <a:avLst/>
            </a:prstGeom>
            <a:noFill/>
          </p:spPr>
          <p:txBody>
            <a:bodyPr wrap="square" rtlCol="0">
              <a:spAutoFit/>
            </a:bodyPr>
            <a:lstStyle/>
            <a:p>
              <a:pPr marL="285750" indent="-285750">
                <a:buFont typeface="Arial" panose="020B0604020202020204" pitchFamily="34" charset="0"/>
                <a:buChar char="•"/>
              </a:pPr>
              <a:r>
                <a:rPr lang="en-US" sz="1400" dirty="0">
                  <a:solidFill>
                    <a:schemeClr val="bg1"/>
                  </a:solidFill>
                  <a:latin typeface="Arial"/>
                  <a:cs typeface="Arial"/>
                </a:rPr>
                <a:t>Mentors identified by SOs/ACs paired with fellows</a:t>
              </a:r>
            </a:p>
            <a:p>
              <a:pPr marL="285750" indent="-285750">
                <a:buFont typeface="Arial" panose="020B0604020202020204" pitchFamily="34" charset="0"/>
                <a:buChar char="•"/>
              </a:pPr>
              <a:r>
                <a:rPr lang="en-US" sz="1400" dirty="0">
                  <a:solidFill>
                    <a:schemeClr val="bg1"/>
                  </a:solidFill>
                  <a:latin typeface="Arial"/>
                  <a:cs typeface="Arial"/>
                </a:rPr>
                <a:t>ICANN Learn courses for first-time and returning fellows</a:t>
              </a:r>
            </a:p>
          </p:txBody>
        </p:sp>
      </p:grpSp>
      <p:sp>
        <p:nvSpPr>
          <p:cNvPr id="58" name="Rectangle 30">
            <a:extLst>
              <a:ext uri="{FF2B5EF4-FFF2-40B4-BE49-F238E27FC236}">
                <a16:creationId xmlns:a16="http://schemas.microsoft.com/office/drawing/2014/main" id="{B29A0ABE-696F-419A-ADF8-FCEDC6988330}"/>
              </a:ext>
            </a:extLst>
          </p:cNvPr>
          <p:cNvSpPr/>
          <p:nvPr/>
        </p:nvSpPr>
        <p:spPr>
          <a:xfrm>
            <a:off x="3505070" y="3810001"/>
            <a:ext cx="1955927" cy="644580"/>
          </a:xfrm>
          <a:prstGeom prst="rect">
            <a:avLst/>
          </a:prstGeom>
          <a:solidFill>
            <a:srgbClr val="092F4B"/>
          </a:solidFill>
          <a:ln>
            <a:solidFill>
              <a:srgbClr val="0B2F4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Arial"/>
                <a:cs typeface="Arial"/>
              </a:rPr>
              <a:t>On-Site Responsibilities</a:t>
            </a:r>
          </a:p>
        </p:txBody>
      </p:sp>
      <p:grpSp>
        <p:nvGrpSpPr>
          <p:cNvPr id="60" name="Group 78">
            <a:extLst>
              <a:ext uri="{FF2B5EF4-FFF2-40B4-BE49-F238E27FC236}">
                <a16:creationId xmlns:a16="http://schemas.microsoft.com/office/drawing/2014/main" id="{8114BDE9-885D-49F6-B20A-2180DD8C9B45}"/>
              </a:ext>
            </a:extLst>
          </p:cNvPr>
          <p:cNvGrpSpPr/>
          <p:nvPr/>
        </p:nvGrpSpPr>
        <p:grpSpPr>
          <a:xfrm>
            <a:off x="3476880" y="4447608"/>
            <a:ext cx="1994917" cy="2031325"/>
            <a:chOff x="3348765" y="1213404"/>
            <a:chExt cx="1994917" cy="1602032"/>
          </a:xfrm>
          <a:solidFill>
            <a:schemeClr val="bg2">
              <a:lumMod val="50000"/>
            </a:schemeClr>
          </a:solidFill>
        </p:grpSpPr>
        <p:sp>
          <p:nvSpPr>
            <p:cNvPr id="61" name="Rectangle 79">
              <a:extLst>
                <a:ext uri="{FF2B5EF4-FFF2-40B4-BE49-F238E27FC236}">
                  <a16:creationId xmlns:a16="http://schemas.microsoft.com/office/drawing/2014/main" id="{DDC4B1CA-0628-497F-8756-9313BD8AB727}"/>
                </a:ext>
              </a:extLst>
            </p:cNvPr>
            <p:cNvSpPr/>
            <p:nvPr/>
          </p:nvSpPr>
          <p:spPr>
            <a:xfrm>
              <a:off x="3348765" y="1213404"/>
              <a:ext cx="1955927" cy="1394847"/>
            </a:xfrm>
            <a:prstGeom prst="rect">
              <a:avLst/>
            </a:prstGeom>
            <a:grp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700">
                <a:latin typeface="Arial"/>
                <a:cs typeface="Arial"/>
              </a:endParaRPr>
            </a:p>
          </p:txBody>
        </p:sp>
        <p:sp>
          <p:nvSpPr>
            <p:cNvPr id="62" name="TextBox 80">
              <a:extLst>
                <a:ext uri="{FF2B5EF4-FFF2-40B4-BE49-F238E27FC236}">
                  <a16:creationId xmlns:a16="http://schemas.microsoft.com/office/drawing/2014/main" id="{6C95B902-BC4C-45F3-BEC8-400A69A8862C}"/>
                </a:ext>
              </a:extLst>
            </p:cNvPr>
            <p:cNvSpPr txBox="1"/>
            <p:nvPr/>
          </p:nvSpPr>
          <p:spPr>
            <a:xfrm>
              <a:off x="3372288" y="1213404"/>
              <a:ext cx="1971394" cy="1602032"/>
            </a:xfrm>
            <a:prstGeom prst="rect">
              <a:avLst/>
            </a:prstGeom>
            <a:grpFill/>
          </p:spPr>
          <p:txBody>
            <a:bodyPr wrap="square" rtlCol="0">
              <a:spAutoFit/>
            </a:bodyPr>
            <a:lstStyle/>
            <a:p>
              <a:pPr marL="285750" indent="-285750">
                <a:buFont typeface="Arial" panose="020B0604020202020204" pitchFamily="34" charset="0"/>
                <a:buChar char="•"/>
              </a:pPr>
              <a:r>
                <a:rPr lang="en-US" sz="1400" dirty="0">
                  <a:solidFill>
                    <a:srgbClr val="FFFFFF"/>
                  </a:solidFill>
                  <a:latin typeface="Arial"/>
                  <a:cs typeface="Arial"/>
                </a:rPr>
                <a:t>Fellows attend working group/other sessions identified by mentor</a:t>
              </a:r>
            </a:p>
            <a:p>
              <a:pPr marL="285750" indent="-285750">
                <a:buFont typeface="Arial" panose="020B0604020202020204" pitchFamily="34" charset="0"/>
                <a:buChar char="•"/>
              </a:pPr>
              <a:r>
                <a:rPr lang="en-US" sz="1400" dirty="0">
                  <a:solidFill>
                    <a:srgbClr val="FFFFFF"/>
                  </a:solidFill>
                  <a:latin typeface="Arial"/>
                  <a:cs typeface="Arial"/>
                </a:rPr>
                <a:t>Fellows engage and network with relevant experts</a:t>
              </a:r>
            </a:p>
            <a:p>
              <a:pPr marL="285750" indent="-285750">
                <a:buFont typeface="Arial" panose="020B0604020202020204" pitchFamily="34" charset="0"/>
                <a:buChar char="•"/>
              </a:pPr>
              <a:endParaRPr lang="en-US" sz="1400" dirty="0">
                <a:solidFill>
                  <a:srgbClr val="FFFFFF"/>
                </a:solidFill>
                <a:latin typeface="Arial"/>
                <a:cs typeface="Arial"/>
              </a:endParaRPr>
            </a:p>
          </p:txBody>
        </p:sp>
      </p:grpSp>
      <p:pic>
        <p:nvPicPr>
          <p:cNvPr id="63" name="Picture 77" descr="0309-arrow-right.eps">
            <a:extLst>
              <a:ext uri="{FF2B5EF4-FFF2-40B4-BE49-F238E27FC236}">
                <a16:creationId xmlns:a16="http://schemas.microsoft.com/office/drawing/2014/main" id="{1E69F789-B6E8-47A4-BBD9-55FA865E455A}"/>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2742986" y="4965858"/>
            <a:ext cx="539472" cy="339272"/>
          </a:xfrm>
          <a:prstGeom prst="rect">
            <a:avLst/>
          </a:prstGeom>
        </p:spPr>
      </p:pic>
      <p:sp>
        <p:nvSpPr>
          <p:cNvPr id="64" name="Rectangle 31">
            <a:extLst>
              <a:ext uri="{FF2B5EF4-FFF2-40B4-BE49-F238E27FC236}">
                <a16:creationId xmlns:a16="http://schemas.microsoft.com/office/drawing/2014/main" id="{57EE3A03-7F5B-4D6D-92A6-372CA9ABB303}"/>
              </a:ext>
            </a:extLst>
          </p:cNvPr>
          <p:cNvSpPr/>
          <p:nvPr/>
        </p:nvSpPr>
        <p:spPr>
          <a:xfrm>
            <a:off x="6465146" y="3810000"/>
            <a:ext cx="2023089" cy="644580"/>
          </a:xfrm>
          <a:prstGeom prst="rect">
            <a:avLst/>
          </a:prstGeom>
          <a:solidFill>
            <a:srgbClr val="15538C"/>
          </a:solidFill>
          <a:ln>
            <a:solidFill>
              <a:srgbClr val="18548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latin typeface="Arial"/>
                <a:cs typeface="Arial"/>
              </a:rPr>
              <a:t>Post-Meeting Requirements</a:t>
            </a:r>
          </a:p>
        </p:txBody>
      </p:sp>
      <p:grpSp>
        <p:nvGrpSpPr>
          <p:cNvPr id="65" name="Group 82">
            <a:extLst>
              <a:ext uri="{FF2B5EF4-FFF2-40B4-BE49-F238E27FC236}">
                <a16:creationId xmlns:a16="http://schemas.microsoft.com/office/drawing/2014/main" id="{33751141-8E04-4428-90FC-44915F770EDA}"/>
              </a:ext>
            </a:extLst>
          </p:cNvPr>
          <p:cNvGrpSpPr/>
          <p:nvPr/>
        </p:nvGrpSpPr>
        <p:grpSpPr>
          <a:xfrm>
            <a:off x="6465146" y="4468543"/>
            <a:ext cx="2023091" cy="1957655"/>
            <a:chOff x="6328381" y="1213404"/>
            <a:chExt cx="1955927" cy="1768620"/>
          </a:xfrm>
          <a:solidFill>
            <a:schemeClr val="accent1">
              <a:lumMod val="60000"/>
              <a:lumOff val="40000"/>
            </a:schemeClr>
          </a:solidFill>
        </p:grpSpPr>
        <p:sp>
          <p:nvSpPr>
            <p:cNvPr id="66" name="Rectangle 83">
              <a:extLst>
                <a:ext uri="{FF2B5EF4-FFF2-40B4-BE49-F238E27FC236}">
                  <a16:creationId xmlns:a16="http://schemas.microsoft.com/office/drawing/2014/main" id="{7EEA0808-6334-4ECA-9B7C-B9AC9B6AF620}"/>
                </a:ext>
              </a:extLst>
            </p:cNvPr>
            <p:cNvSpPr/>
            <p:nvPr/>
          </p:nvSpPr>
          <p:spPr>
            <a:xfrm>
              <a:off x="6328381" y="1213404"/>
              <a:ext cx="1955927" cy="1768620"/>
            </a:xfrm>
            <a:prstGeom prst="rect">
              <a:avLst/>
            </a:prstGeom>
            <a:grpFill/>
            <a:ln/>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sz="1700">
                <a:latin typeface="Arial"/>
                <a:cs typeface="Arial"/>
              </a:endParaRPr>
            </a:p>
          </p:txBody>
        </p:sp>
        <p:sp>
          <p:nvSpPr>
            <p:cNvPr id="67" name="TextBox 84">
              <a:extLst>
                <a:ext uri="{FF2B5EF4-FFF2-40B4-BE49-F238E27FC236}">
                  <a16:creationId xmlns:a16="http://schemas.microsoft.com/office/drawing/2014/main" id="{4B2B36EE-23E0-4FFA-83D5-192C31E2E365}"/>
                </a:ext>
              </a:extLst>
            </p:cNvPr>
            <p:cNvSpPr txBox="1"/>
            <p:nvPr/>
          </p:nvSpPr>
          <p:spPr>
            <a:xfrm>
              <a:off x="6371439" y="1246188"/>
              <a:ext cx="1912867" cy="1600438"/>
            </a:xfrm>
            <a:prstGeom prst="rect">
              <a:avLst/>
            </a:prstGeom>
            <a:grpFill/>
          </p:spPr>
          <p:txBody>
            <a:bodyPr wrap="square" rtlCol="0">
              <a:spAutoFit/>
            </a:bodyPr>
            <a:lstStyle/>
            <a:p>
              <a:pPr marL="285750" indent="-285750">
                <a:buFont typeface="Arial" panose="020B0604020202020204" pitchFamily="34" charset="0"/>
                <a:buChar char="•"/>
              </a:pPr>
              <a:r>
                <a:rPr lang="en-US" sz="1400" dirty="0">
                  <a:solidFill>
                    <a:srgbClr val="FFFFFF"/>
                  </a:solidFill>
                  <a:latin typeface="Arial"/>
                  <a:cs typeface="Arial"/>
                </a:rPr>
                <a:t>Fellows submit a report on activities and future plans</a:t>
              </a:r>
            </a:p>
            <a:p>
              <a:pPr marL="285750" indent="-285750">
                <a:buFont typeface="Arial" panose="020B0604020202020204" pitchFamily="34" charset="0"/>
                <a:buChar char="•"/>
              </a:pPr>
              <a:r>
                <a:rPr lang="en-US" sz="1400" dirty="0">
                  <a:solidFill>
                    <a:srgbClr val="FFFFFF"/>
                  </a:solidFill>
                  <a:latin typeface="Arial"/>
                  <a:cs typeface="Arial"/>
                </a:rPr>
                <a:t>Mentors and SOs/ACs work to involve fellows in policy activities </a:t>
              </a:r>
            </a:p>
          </p:txBody>
        </p:sp>
      </p:grpSp>
      <p:pic>
        <p:nvPicPr>
          <p:cNvPr id="68" name="Picture 81" descr="0309-arrow-right.eps">
            <a:extLst>
              <a:ext uri="{FF2B5EF4-FFF2-40B4-BE49-F238E27FC236}">
                <a16:creationId xmlns:a16="http://schemas.microsoft.com/office/drawing/2014/main" id="{ABE6F95F-9A46-4EBE-9CC6-84FB3AA43679}"/>
              </a:ext>
            </a:extLst>
          </p:cNvPr>
          <p:cNvPicPr>
            <a:picLocks noChangeAspect="1"/>
          </p:cNvPicPr>
          <p:nvPr/>
        </p:nvPicPr>
        <p:blipFill>
          <a:blip r:embed="rId3">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5712831" y="4965858"/>
            <a:ext cx="539472" cy="339272"/>
          </a:xfrm>
          <a:prstGeom prst="rect">
            <a:avLst/>
          </a:prstGeom>
        </p:spPr>
      </p:pic>
    </p:spTree>
    <p:extLst>
      <p:ext uri="{BB962C8B-B14F-4D97-AF65-F5344CB8AC3E}">
        <p14:creationId xmlns:p14="http://schemas.microsoft.com/office/powerpoint/2010/main" val="3332877812"/>
      </p:ext>
    </p:extLst>
  </p:cSld>
  <p:clrMapOvr>
    <a:overrideClrMapping bg1="lt1" tx1="dk1" bg2="lt2" tx2="dk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12" name="Title 19">
            <a:extLst>
              <a:ext uri="{FF2B5EF4-FFF2-40B4-BE49-F238E27FC236}">
                <a16:creationId xmlns:a16="http://schemas.microsoft.com/office/drawing/2014/main" id="{58D51FEB-2EE2-47CF-980E-85D41885FAF8}"/>
              </a:ext>
            </a:extLst>
          </p:cNvPr>
          <p:cNvSpPr>
            <a:spLocks noGrp="1"/>
          </p:cNvSpPr>
          <p:nvPr>
            <p:ph type="title"/>
          </p:nvPr>
        </p:nvSpPr>
        <p:spPr>
          <a:xfrm>
            <a:off x="274899" y="165840"/>
            <a:ext cx="8012951" cy="679263"/>
          </a:xfrm>
        </p:spPr>
        <p:txBody>
          <a:bodyPr>
            <a:normAutofit/>
          </a:bodyPr>
          <a:lstStyle/>
          <a:p>
            <a:r>
              <a:rPr lang="en-US" dirty="0"/>
              <a:t>NUESTROS </a:t>
            </a:r>
            <a:r>
              <a:rPr lang="en-US" dirty="0" err="1"/>
              <a:t>ProgramAs</a:t>
            </a:r>
            <a:endParaRPr lang="en-US" dirty="0"/>
          </a:p>
        </p:txBody>
      </p:sp>
      <p:sp>
        <p:nvSpPr>
          <p:cNvPr id="14" name="Rectangle 24">
            <a:extLst>
              <a:ext uri="{FF2B5EF4-FFF2-40B4-BE49-F238E27FC236}">
                <a16:creationId xmlns:a16="http://schemas.microsoft.com/office/drawing/2014/main" id="{1A1E5ECF-0C1F-432A-8706-A420F68EACCE}"/>
              </a:ext>
            </a:extLst>
          </p:cNvPr>
          <p:cNvSpPr/>
          <p:nvPr/>
        </p:nvSpPr>
        <p:spPr>
          <a:xfrm>
            <a:off x="274899" y="1010942"/>
            <a:ext cx="3424706" cy="367844"/>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sp>
        <p:nvSpPr>
          <p:cNvPr id="16" name="object 13">
            <a:extLst>
              <a:ext uri="{FF2B5EF4-FFF2-40B4-BE49-F238E27FC236}">
                <a16:creationId xmlns:a16="http://schemas.microsoft.com/office/drawing/2014/main" id="{2D1B80AA-49E6-4701-AADF-7E348C1AE28E}"/>
              </a:ext>
            </a:extLst>
          </p:cNvPr>
          <p:cNvSpPr txBox="1"/>
          <p:nvPr/>
        </p:nvSpPr>
        <p:spPr>
          <a:xfrm>
            <a:off x="1003429" y="1045714"/>
            <a:ext cx="1691775" cy="307777"/>
          </a:xfrm>
          <a:prstGeom prst="rect">
            <a:avLst/>
          </a:prstGeom>
        </p:spPr>
        <p:txBody>
          <a:bodyPr vert="horz" wrap="square" lIns="0" tIns="0" rIns="0" bIns="0" rtlCol="0">
            <a:spAutoFit/>
          </a:bodyPr>
          <a:lstStyle/>
          <a:p>
            <a:pPr marL="9525" algn="ctr"/>
            <a:r>
              <a:rPr sz="2000" b="1" spc="-30" dirty="0">
                <a:solidFill>
                  <a:srgbClr val="FFFFFF"/>
                </a:solidFill>
                <a:latin typeface="Arial" charset="0"/>
                <a:ea typeface="Arial" charset="0"/>
                <a:cs typeface="Arial" charset="0"/>
              </a:rPr>
              <a:t>F</a:t>
            </a:r>
            <a:r>
              <a:rPr sz="2000" b="1" dirty="0">
                <a:solidFill>
                  <a:srgbClr val="FFFFFF"/>
                </a:solidFill>
                <a:latin typeface="Arial" charset="0"/>
                <a:ea typeface="Arial" charset="0"/>
                <a:cs typeface="Arial" charset="0"/>
              </a:rPr>
              <a:t>ell</a:t>
            </a:r>
            <a:r>
              <a:rPr sz="2000" b="1" spc="-15" dirty="0">
                <a:solidFill>
                  <a:srgbClr val="FFFFFF"/>
                </a:solidFill>
                <a:latin typeface="Arial" charset="0"/>
                <a:ea typeface="Arial" charset="0"/>
                <a:cs typeface="Arial" charset="0"/>
              </a:rPr>
              <a:t>o</a:t>
            </a:r>
            <a:r>
              <a:rPr sz="2000" b="1" dirty="0">
                <a:solidFill>
                  <a:srgbClr val="FFFFFF"/>
                </a:solidFill>
                <a:latin typeface="Arial" charset="0"/>
                <a:ea typeface="Arial" charset="0"/>
                <a:cs typeface="Arial" charset="0"/>
              </a:rPr>
              <a:t>wship</a:t>
            </a:r>
            <a:endParaRPr sz="2000" dirty="0">
              <a:latin typeface="Arial" charset="0"/>
              <a:ea typeface="Arial" charset="0"/>
              <a:cs typeface="Arial" charset="0"/>
            </a:endParaRPr>
          </a:p>
        </p:txBody>
      </p:sp>
      <p:sp>
        <p:nvSpPr>
          <p:cNvPr id="18" name="Oval 44">
            <a:extLst>
              <a:ext uri="{FF2B5EF4-FFF2-40B4-BE49-F238E27FC236}">
                <a16:creationId xmlns:a16="http://schemas.microsoft.com/office/drawing/2014/main" id="{4D4830AB-AF97-4082-A012-8B6EB4B65B01}"/>
              </a:ext>
            </a:extLst>
          </p:cNvPr>
          <p:cNvSpPr/>
          <p:nvPr/>
        </p:nvSpPr>
        <p:spPr>
          <a:xfrm>
            <a:off x="584729" y="980977"/>
            <a:ext cx="454815" cy="454815"/>
          </a:xfrm>
          <a:prstGeom prst="ellipse">
            <a:avLst/>
          </a:prstGeom>
          <a:solidFill>
            <a:schemeClr val="bg1"/>
          </a:solidFill>
          <a:ln w="15875">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pic>
        <p:nvPicPr>
          <p:cNvPr id="20" name="Picture 45" descr="0203-earth.eps">
            <a:extLst>
              <a:ext uri="{FF2B5EF4-FFF2-40B4-BE49-F238E27FC236}">
                <a16:creationId xmlns:a16="http://schemas.microsoft.com/office/drawing/2014/main" id="{6302B4C7-B847-47DE-8384-1FC3AE8E0DB7}"/>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685542" y="1039842"/>
            <a:ext cx="304194" cy="310044"/>
          </a:xfrm>
          <a:prstGeom prst="rect">
            <a:avLst/>
          </a:prstGeom>
        </p:spPr>
      </p:pic>
      <p:sp>
        <p:nvSpPr>
          <p:cNvPr id="21" name="Rectangle 22">
            <a:extLst>
              <a:ext uri="{FF2B5EF4-FFF2-40B4-BE49-F238E27FC236}">
                <a16:creationId xmlns:a16="http://schemas.microsoft.com/office/drawing/2014/main" id="{8C939BAD-BEE5-4294-B872-9AD84EF31A9A}"/>
              </a:ext>
            </a:extLst>
          </p:cNvPr>
          <p:cNvSpPr/>
          <p:nvPr/>
        </p:nvSpPr>
        <p:spPr>
          <a:xfrm>
            <a:off x="274899" y="1394435"/>
            <a:ext cx="3436307" cy="2308324"/>
          </a:xfrm>
          <a:prstGeom prst="rect">
            <a:avLst/>
          </a:prstGeom>
          <a:solidFill>
            <a:schemeClr val="accent2">
              <a:lumMod val="20000"/>
              <a:lumOff val="80000"/>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dirty="0">
              <a:latin typeface="Arial" charset="0"/>
              <a:ea typeface="Arial" charset="0"/>
              <a:cs typeface="Arial" charset="0"/>
            </a:endParaRPr>
          </a:p>
        </p:txBody>
      </p:sp>
      <p:sp>
        <p:nvSpPr>
          <p:cNvPr id="4" name="Rectángulo 3">
            <a:extLst>
              <a:ext uri="{FF2B5EF4-FFF2-40B4-BE49-F238E27FC236}">
                <a16:creationId xmlns:a16="http://schemas.microsoft.com/office/drawing/2014/main" id="{896E679C-FA2F-4953-AF3E-60410E1A36DF}"/>
              </a:ext>
            </a:extLst>
          </p:cNvPr>
          <p:cNvSpPr/>
          <p:nvPr/>
        </p:nvSpPr>
        <p:spPr>
          <a:xfrm>
            <a:off x="274899" y="1467987"/>
            <a:ext cx="3436307" cy="2308324"/>
          </a:xfrm>
          <a:prstGeom prst="rect">
            <a:avLst/>
          </a:prstGeom>
        </p:spPr>
        <p:txBody>
          <a:bodyPr wrap="square">
            <a:spAutoFit/>
          </a:bodyPr>
          <a:lstStyle/>
          <a:p>
            <a:pPr algn="just"/>
            <a:r>
              <a:rPr lang="es-CO" dirty="0">
                <a:latin typeface="Arial" panose="020B0604020202020204" pitchFamily="34" charset="0"/>
                <a:cs typeface="Arial" panose="020B0604020202020204" pitchFamily="34" charset="0"/>
              </a:rPr>
              <a:t>Programa de desarrollo de capacidad global para apoyar a la comunidad de múltiples partes interesadas de ICANN; El proceso de solicitud en línea está abierto tres veces al año para participar en una reunión pública de la ICANN</a:t>
            </a:r>
          </a:p>
        </p:txBody>
      </p:sp>
      <p:sp>
        <p:nvSpPr>
          <p:cNvPr id="22" name="Rectangle 20">
            <a:extLst>
              <a:ext uri="{FF2B5EF4-FFF2-40B4-BE49-F238E27FC236}">
                <a16:creationId xmlns:a16="http://schemas.microsoft.com/office/drawing/2014/main" id="{643D6D43-6D3B-4DAF-A5F8-1483EBC6BDA5}"/>
              </a:ext>
            </a:extLst>
          </p:cNvPr>
          <p:cNvSpPr/>
          <p:nvPr/>
        </p:nvSpPr>
        <p:spPr>
          <a:xfrm>
            <a:off x="3945585" y="990383"/>
            <a:ext cx="3436307" cy="367844"/>
          </a:xfrm>
          <a:prstGeom prst="rect">
            <a:avLst/>
          </a:prstGeom>
          <a:solidFill>
            <a:schemeClr val="accent4">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latin typeface="Arial" charset="0"/>
              <a:ea typeface="Arial" charset="0"/>
              <a:cs typeface="Arial" charset="0"/>
            </a:endParaRPr>
          </a:p>
        </p:txBody>
      </p:sp>
      <p:sp>
        <p:nvSpPr>
          <p:cNvPr id="23" name="object 15">
            <a:extLst>
              <a:ext uri="{FF2B5EF4-FFF2-40B4-BE49-F238E27FC236}">
                <a16:creationId xmlns:a16="http://schemas.microsoft.com/office/drawing/2014/main" id="{1C2153FE-C390-4A25-8754-8C78837CA3D5}"/>
              </a:ext>
            </a:extLst>
          </p:cNvPr>
          <p:cNvSpPr txBox="1"/>
          <p:nvPr/>
        </p:nvSpPr>
        <p:spPr>
          <a:xfrm>
            <a:off x="4394023" y="1004201"/>
            <a:ext cx="1667260" cy="307777"/>
          </a:xfrm>
          <a:prstGeom prst="rect">
            <a:avLst/>
          </a:prstGeom>
        </p:spPr>
        <p:txBody>
          <a:bodyPr vert="horz" wrap="square" lIns="0" tIns="0" rIns="0" bIns="0" rtlCol="0">
            <a:spAutoFit/>
          </a:bodyPr>
          <a:lstStyle/>
          <a:p>
            <a:pPr marL="9525" algn="ctr"/>
            <a:r>
              <a:rPr lang="es-CO" sz="2000" b="1" dirty="0">
                <a:solidFill>
                  <a:srgbClr val="FFFFFF"/>
                </a:solidFill>
                <a:latin typeface="Arial" charset="0"/>
                <a:ea typeface="Arial" charset="0"/>
                <a:cs typeface="Arial" charset="0"/>
              </a:rPr>
              <a:t>    </a:t>
            </a:r>
            <a:r>
              <a:rPr sz="2000" b="1" dirty="0">
                <a:solidFill>
                  <a:srgbClr val="FFFFFF"/>
                </a:solidFill>
                <a:latin typeface="Arial" charset="0"/>
                <a:ea typeface="Arial" charset="0"/>
                <a:cs typeface="Arial" charset="0"/>
              </a:rPr>
              <a:t>N</a:t>
            </a:r>
            <a:r>
              <a:rPr sz="2000" b="1" spc="-26" dirty="0">
                <a:solidFill>
                  <a:srgbClr val="FFFFFF"/>
                </a:solidFill>
                <a:latin typeface="Arial" charset="0"/>
                <a:ea typeface="Arial" charset="0"/>
                <a:cs typeface="Arial" charset="0"/>
              </a:rPr>
              <a:t>e</a:t>
            </a:r>
            <a:r>
              <a:rPr sz="2000" b="1" dirty="0">
                <a:solidFill>
                  <a:srgbClr val="FFFFFF"/>
                </a:solidFill>
                <a:latin typeface="Arial" charset="0"/>
                <a:ea typeface="Arial" charset="0"/>
                <a:cs typeface="Arial" charset="0"/>
              </a:rPr>
              <a:t>xtGen</a:t>
            </a:r>
            <a:endParaRPr sz="2000" dirty="0">
              <a:latin typeface="Arial" charset="0"/>
              <a:ea typeface="Arial" charset="0"/>
              <a:cs typeface="Arial" charset="0"/>
            </a:endParaRPr>
          </a:p>
        </p:txBody>
      </p:sp>
      <p:sp>
        <p:nvSpPr>
          <p:cNvPr id="24" name="Oval 27">
            <a:extLst>
              <a:ext uri="{FF2B5EF4-FFF2-40B4-BE49-F238E27FC236}">
                <a16:creationId xmlns:a16="http://schemas.microsoft.com/office/drawing/2014/main" id="{9A5B37AC-DDF6-498D-9AB9-301190C2C75E}"/>
              </a:ext>
            </a:extLst>
          </p:cNvPr>
          <p:cNvSpPr/>
          <p:nvPr/>
        </p:nvSpPr>
        <p:spPr>
          <a:xfrm>
            <a:off x="4187387" y="939620"/>
            <a:ext cx="454815" cy="454815"/>
          </a:xfrm>
          <a:prstGeom prst="ellipse">
            <a:avLst/>
          </a:prstGeom>
          <a:solidFill>
            <a:schemeClr val="bg1"/>
          </a:solidFill>
          <a:ln w="158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pic>
        <p:nvPicPr>
          <p:cNvPr id="25" name="Picture 42" descr="0027-bullhorn.eps">
            <a:extLst>
              <a:ext uri="{FF2B5EF4-FFF2-40B4-BE49-F238E27FC236}">
                <a16:creationId xmlns:a16="http://schemas.microsoft.com/office/drawing/2014/main" id="{44AA302F-3584-4048-9737-B62215FFC248}"/>
              </a:ext>
            </a:extLst>
          </p:cNvPr>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46909" y="1063482"/>
            <a:ext cx="266841" cy="236052"/>
          </a:xfrm>
          <a:prstGeom prst="rect">
            <a:avLst/>
          </a:prstGeom>
        </p:spPr>
      </p:pic>
      <p:sp>
        <p:nvSpPr>
          <p:cNvPr id="26" name="Rectangle 18">
            <a:extLst>
              <a:ext uri="{FF2B5EF4-FFF2-40B4-BE49-F238E27FC236}">
                <a16:creationId xmlns:a16="http://schemas.microsoft.com/office/drawing/2014/main" id="{3410D102-2B0B-4FE6-9800-D50A4C3AA247}"/>
              </a:ext>
            </a:extLst>
          </p:cNvPr>
          <p:cNvSpPr/>
          <p:nvPr/>
        </p:nvSpPr>
        <p:spPr>
          <a:xfrm>
            <a:off x="3957187" y="1371479"/>
            <a:ext cx="3424706" cy="2404832"/>
          </a:xfrm>
          <a:prstGeom prst="rect">
            <a:avLst/>
          </a:prstGeom>
          <a:solidFill>
            <a:schemeClr val="accent4">
              <a:lumMod val="20000"/>
              <a:lumOff val="8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just"/>
            <a:r>
              <a:rPr lang="es-MX" dirty="0">
                <a:solidFill>
                  <a:schemeClr val="tx1"/>
                </a:solidFill>
                <a:latin typeface="Arial" panose="020B0604020202020204" pitchFamily="34" charset="0"/>
                <a:ea typeface="Arial" charset="0"/>
                <a:cs typeface="Arial" panose="020B0604020202020204" pitchFamily="34" charset="0"/>
              </a:rPr>
              <a:t>Programa de base regional para crear conciencia y promover futuras discusiones dentro de las universidades y otros foros regionales; El proceso de solicitud en línea está abierto tres veces al año para asistir a una reunión pública de ICANN</a:t>
            </a:r>
            <a:endParaRPr lang="en-US" dirty="0">
              <a:solidFill>
                <a:schemeClr val="tx1"/>
              </a:solidFill>
              <a:latin typeface="Arial" panose="020B0604020202020204" pitchFamily="34" charset="0"/>
              <a:ea typeface="Arial" charset="0"/>
              <a:cs typeface="Arial" panose="020B0604020202020204" pitchFamily="34" charset="0"/>
            </a:endParaRPr>
          </a:p>
        </p:txBody>
      </p:sp>
      <p:sp>
        <p:nvSpPr>
          <p:cNvPr id="27" name="Rectangle 23">
            <a:extLst>
              <a:ext uri="{FF2B5EF4-FFF2-40B4-BE49-F238E27FC236}">
                <a16:creationId xmlns:a16="http://schemas.microsoft.com/office/drawing/2014/main" id="{C60A1798-28A0-4D02-9735-2222413CB3A6}"/>
              </a:ext>
            </a:extLst>
          </p:cNvPr>
          <p:cNvSpPr/>
          <p:nvPr/>
        </p:nvSpPr>
        <p:spPr>
          <a:xfrm>
            <a:off x="7741553" y="1006000"/>
            <a:ext cx="3865718" cy="367844"/>
          </a:xfrm>
          <a:prstGeom prst="rect">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sp>
        <p:nvSpPr>
          <p:cNvPr id="28" name="object 16">
            <a:extLst>
              <a:ext uri="{FF2B5EF4-FFF2-40B4-BE49-F238E27FC236}">
                <a16:creationId xmlns:a16="http://schemas.microsoft.com/office/drawing/2014/main" id="{6B742CEE-08F8-4190-9768-B4370E816C9B}"/>
              </a:ext>
            </a:extLst>
          </p:cNvPr>
          <p:cNvSpPr txBox="1"/>
          <p:nvPr/>
        </p:nvSpPr>
        <p:spPr>
          <a:xfrm>
            <a:off x="8721789" y="1018261"/>
            <a:ext cx="1667520" cy="307777"/>
          </a:xfrm>
          <a:prstGeom prst="rect">
            <a:avLst/>
          </a:prstGeom>
        </p:spPr>
        <p:txBody>
          <a:bodyPr vert="horz" wrap="square" lIns="0" tIns="0" rIns="0" bIns="0" rtlCol="0">
            <a:spAutoFit/>
          </a:bodyPr>
          <a:lstStyle/>
          <a:p>
            <a:pPr marL="9525" algn="ctr"/>
            <a:r>
              <a:rPr sz="2000" b="1" dirty="0">
                <a:solidFill>
                  <a:schemeClr val="bg1"/>
                </a:solidFill>
                <a:latin typeface="Arial" charset="0"/>
                <a:ea typeface="Arial" charset="0"/>
                <a:cs typeface="Arial" charset="0"/>
              </a:rPr>
              <a:t>N</a:t>
            </a:r>
            <a:r>
              <a:rPr sz="2000" b="1" spc="-11" dirty="0">
                <a:solidFill>
                  <a:schemeClr val="bg1"/>
                </a:solidFill>
                <a:latin typeface="Arial" charset="0"/>
                <a:ea typeface="Arial" charset="0"/>
                <a:cs typeface="Arial" charset="0"/>
              </a:rPr>
              <a:t>e</a:t>
            </a:r>
            <a:r>
              <a:rPr sz="2000" b="1" spc="-15" dirty="0">
                <a:solidFill>
                  <a:schemeClr val="bg1"/>
                </a:solidFill>
                <a:latin typeface="Arial" charset="0"/>
                <a:ea typeface="Arial" charset="0"/>
                <a:cs typeface="Arial" charset="0"/>
              </a:rPr>
              <a:t>w</a:t>
            </a:r>
            <a:r>
              <a:rPr sz="2000" b="1" spc="-45" dirty="0">
                <a:solidFill>
                  <a:schemeClr val="bg1"/>
                </a:solidFill>
                <a:latin typeface="Arial" charset="0"/>
                <a:ea typeface="Arial" charset="0"/>
                <a:cs typeface="Arial" charset="0"/>
              </a:rPr>
              <a:t>c</a:t>
            </a:r>
            <a:r>
              <a:rPr sz="2000" b="1" dirty="0">
                <a:solidFill>
                  <a:schemeClr val="bg1"/>
                </a:solidFill>
                <a:latin typeface="Arial" charset="0"/>
                <a:ea typeface="Arial" charset="0"/>
                <a:cs typeface="Arial" charset="0"/>
              </a:rPr>
              <a:t>omer</a:t>
            </a:r>
            <a:endParaRPr sz="2000" dirty="0">
              <a:solidFill>
                <a:schemeClr val="bg1"/>
              </a:solidFill>
              <a:latin typeface="Arial" charset="0"/>
              <a:ea typeface="Arial" charset="0"/>
              <a:cs typeface="Arial" charset="0"/>
            </a:endParaRPr>
          </a:p>
        </p:txBody>
      </p:sp>
      <p:sp>
        <p:nvSpPr>
          <p:cNvPr id="29" name="Oval 33">
            <a:extLst>
              <a:ext uri="{FF2B5EF4-FFF2-40B4-BE49-F238E27FC236}">
                <a16:creationId xmlns:a16="http://schemas.microsoft.com/office/drawing/2014/main" id="{2DF9FBEB-F6BB-470E-8019-0E9067643D64}"/>
              </a:ext>
            </a:extLst>
          </p:cNvPr>
          <p:cNvSpPr/>
          <p:nvPr/>
        </p:nvSpPr>
        <p:spPr>
          <a:xfrm>
            <a:off x="7809312" y="968827"/>
            <a:ext cx="454815" cy="454815"/>
          </a:xfrm>
          <a:prstGeom prst="ellipse">
            <a:avLst/>
          </a:prstGeom>
          <a:solidFill>
            <a:schemeClr val="bg1"/>
          </a:solidFill>
          <a:ln w="1587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pic>
        <p:nvPicPr>
          <p:cNvPr id="30" name="Picture 43" descr="0032-book.eps">
            <a:extLst>
              <a:ext uri="{FF2B5EF4-FFF2-40B4-BE49-F238E27FC236}">
                <a16:creationId xmlns:a16="http://schemas.microsoft.com/office/drawing/2014/main" id="{78FE37CB-DE76-4216-9E26-4D36430C9EA2}"/>
              </a:ext>
            </a:extLst>
          </p:cNvPr>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7956163" y="1045714"/>
            <a:ext cx="200867" cy="236576"/>
          </a:xfrm>
          <a:prstGeom prst="rect">
            <a:avLst/>
          </a:prstGeom>
        </p:spPr>
      </p:pic>
      <p:sp>
        <p:nvSpPr>
          <p:cNvPr id="31" name="Rectangle 21">
            <a:extLst>
              <a:ext uri="{FF2B5EF4-FFF2-40B4-BE49-F238E27FC236}">
                <a16:creationId xmlns:a16="http://schemas.microsoft.com/office/drawing/2014/main" id="{086BE90A-3E65-4B6B-ADB6-956A1F483423}"/>
              </a:ext>
            </a:extLst>
          </p:cNvPr>
          <p:cNvSpPr/>
          <p:nvPr/>
        </p:nvSpPr>
        <p:spPr>
          <a:xfrm>
            <a:off x="7741553" y="1401413"/>
            <a:ext cx="3865718" cy="2414361"/>
          </a:xfrm>
          <a:prstGeom prst="rect">
            <a:avLst/>
          </a:prstGeom>
          <a:solidFill>
            <a:schemeClr val="accent6">
              <a:lumMod val="40000"/>
              <a:lumOff val="6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just"/>
            <a:r>
              <a:rPr lang="es-MX" dirty="0">
                <a:solidFill>
                  <a:schemeClr val="tx1"/>
                </a:solidFill>
                <a:latin typeface="Arial" panose="020B0604020202020204" pitchFamily="34" charset="0"/>
                <a:ea typeface="Arial" charset="0"/>
                <a:cs typeface="Arial" panose="020B0604020202020204" pitchFamily="34" charset="0"/>
              </a:rPr>
              <a:t>Programa dedicado a quienes ingresan a la comunidad de ICANN. </a:t>
            </a:r>
          </a:p>
          <a:p>
            <a:pPr algn="just"/>
            <a:r>
              <a:rPr lang="es-MX" dirty="0">
                <a:solidFill>
                  <a:schemeClr val="tx1"/>
                </a:solidFill>
                <a:latin typeface="Arial" panose="020B0604020202020204" pitchFamily="34" charset="0"/>
                <a:ea typeface="Arial" charset="0"/>
                <a:cs typeface="Arial" panose="020B0604020202020204" pitchFamily="34" charset="0"/>
              </a:rPr>
              <a:t>Las opciones son autoaprendizaje utilizando la página web del recién llegado o participación en persona o remotamente en la reunión dominical del recién llegado en una reunión pública de la ICANN</a:t>
            </a:r>
            <a:endParaRPr lang="en-US" dirty="0">
              <a:solidFill>
                <a:schemeClr val="tx1"/>
              </a:solidFill>
              <a:latin typeface="Arial" panose="020B0604020202020204" pitchFamily="34" charset="0"/>
              <a:ea typeface="Arial" charset="0"/>
              <a:cs typeface="Arial" panose="020B0604020202020204" pitchFamily="34" charset="0"/>
            </a:endParaRPr>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1156283" y="151582"/>
            <a:ext cx="881730" cy="705384"/>
          </a:xfrm>
          <a:prstGeom prst="rect">
            <a:avLst/>
          </a:prstGeom>
          <a:noFill/>
          <a:extLst>
            <a:ext uri="{909E8E84-426E-40DD-AFC4-6F175D3DCCD1}">
              <a14:hiddenFill xmlns:a14="http://schemas.microsoft.com/office/drawing/2010/main">
                <a:solidFill>
                  <a:srgbClr val="FFFFFF"/>
                </a:solidFill>
              </a14:hiddenFill>
            </a:ext>
          </a:extLst>
        </p:spPr>
      </p:pic>
      <p:sp>
        <p:nvSpPr>
          <p:cNvPr id="33" name="Rectangle 24">
            <a:extLst>
              <a:ext uri="{FF2B5EF4-FFF2-40B4-BE49-F238E27FC236}">
                <a16:creationId xmlns:a16="http://schemas.microsoft.com/office/drawing/2014/main" id="{FA78B10B-BFE2-4B0C-B83C-39DF782E7170}"/>
              </a:ext>
            </a:extLst>
          </p:cNvPr>
          <p:cNvSpPr/>
          <p:nvPr/>
        </p:nvSpPr>
        <p:spPr>
          <a:xfrm>
            <a:off x="307879" y="3884247"/>
            <a:ext cx="3391726" cy="367844"/>
          </a:xfrm>
          <a:prstGeom prst="rect">
            <a:avLst/>
          </a:prstGeom>
          <a:solidFill>
            <a:schemeClr val="accent2">
              <a:lumMod val="75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sp>
        <p:nvSpPr>
          <p:cNvPr id="34" name="object 13">
            <a:extLst>
              <a:ext uri="{FF2B5EF4-FFF2-40B4-BE49-F238E27FC236}">
                <a16:creationId xmlns:a16="http://schemas.microsoft.com/office/drawing/2014/main" id="{08D864BF-9300-4964-9EA7-66C804022C9C}"/>
              </a:ext>
            </a:extLst>
          </p:cNvPr>
          <p:cNvSpPr txBox="1"/>
          <p:nvPr/>
        </p:nvSpPr>
        <p:spPr>
          <a:xfrm>
            <a:off x="1017144" y="3930563"/>
            <a:ext cx="1691775" cy="307777"/>
          </a:xfrm>
          <a:prstGeom prst="rect">
            <a:avLst/>
          </a:prstGeom>
        </p:spPr>
        <p:txBody>
          <a:bodyPr vert="horz" wrap="square" lIns="0" tIns="0" rIns="0" bIns="0" rtlCol="0">
            <a:spAutoFit/>
          </a:bodyPr>
          <a:lstStyle/>
          <a:p>
            <a:pPr marL="9525" algn="ctr"/>
            <a:r>
              <a:rPr sz="2000" b="1" spc="-30" dirty="0">
                <a:solidFill>
                  <a:srgbClr val="FFFFFF"/>
                </a:solidFill>
                <a:latin typeface="Arial" charset="0"/>
                <a:ea typeface="Arial" charset="0"/>
                <a:cs typeface="Arial" charset="0"/>
              </a:rPr>
              <a:t>F</a:t>
            </a:r>
            <a:r>
              <a:rPr sz="2000" b="1" dirty="0">
                <a:solidFill>
                  <a:srgbClr val="FFFFFF"/>
                </a:solidFill>
                <a:latin typeface="Arial" charset="0"/>
                <a:ea typeface="Arial" charset="0"/>
                <a:cs typeface="Arial" charset="0"/>
              </a:rPr>
              <a:t>ell</a:t>
            </a:r>
            <a:r>
              <a:rPr sz="2000" b="1" spc="-15" dirty="0">
                <a:solidFill>
                  <a:srgbClr val="FFFFFF"/>
                </a:solidFill>
                <a:latin typeface="Arial" charset="0"/>
                <a:ea typeface="Arial" charset="0"/>
                <a:cs typeface="Arial" charset="0"/>
              </a:rPr>
              <a:t>o</a:t>
            </a:r>
            <a:r>
              <a:rPr sz="2000" b="1" dirty="0">
                <a:solidFill>
                  <a:srgbClr val="FFFFFF"/>
                </a:solidFill>
                <a:latin typeface="Arial" charset="0"/>
                <a:ea typeface="Arial" charset="0"/>
                <a:cs typeface="Arial" charset="0"/>
              </a:rPr>
              <a:t>wship</a:t>
            </a:r>
            <a:endParaRPr sz="2000" dirty="0">
              <a:latin typeface="Arial" charset="0"/>
              <a:ea typeface="Arial" charset="0"/>
              <a:cs typeface="Arial" charset="0"/>
            </a:endParaRPr>
          </a:p>
        </p:txBody>
      </p:sp>
      <p:sp>
        <p:nvSpPr>
          <p:cNvPr id="35" name="Oval 44">
            <a:extLst>
              <a:ext uri="{FF2B5EF4-FFF2-40B4-BE49-F238E27FC236}">
                <a16:creationId xmlns:a16="http://schemas.microsoft.com/office/drawing/2014/main" id="{862B7F3E-C183-4BFB-929B-B6638E61F866}"/>
              </a:ext>
            </a:extLst>
          </p:cNvPr>
          <p:cNvSpPr/>
          <p:nvPr/>
        </p:nvSpPr>
        <p:spPr>
          <a:xfrm>
            <a:off x="455259" y="3895663"/>
            <a:ext cx="445892" cy="367844"/>
          </a:xfrm>
          <a:prstGeom prst="ellipse">
            <a:avLst/>
          </a:prstGeom>
          <a:solidFill>
            <a:schemeClr val="bg1"/>
          </a:solidFill>
          <a:ln w="15875">
            <a:solidFill>
              <a:schemeClr val="accent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pic>
        <p:nvPicPr>
          <p:cNvPr id="36" name="Picture 45" descr="0203-earth.eps">
            <a:extLst>
              <a:ext uri="{FF2B5EF4-FFF2-40B4-BE49-F238E27FC236}">
                <a16:creationId xmlns:a16="http://schemas.microsoft.com/office/drawing/2014/main" id="{2AB59799-F02A-4513-A972-F2FC7274310F}"/>
              </a:ext>
            </a:extLst>
          </p:cNvPr>
          <p:cNvPicPr>
            <a:picLocks noChangeAspect="1"/>
          </p:cNvPicPr>
          <p:nvPr/>
        </p:nvPicPr>
        <p:blipFill>
          <a:blip r:embed="rId2">
            <a:duotone>
              <a:schemeClr val="accent2">
                <a:shade val="45000"/>
                <a:satMod val="135000"/>
              </a:schemeClr>
              <a:prstClr val="white"/>
            </a:duotone>
            <a:extLst>
              <a:ext uri="{28A0092B-C50C-407E-A947-70E740481C1C}">
                <a14:useLocalDpi xmlns:a14="http://schemas.microsoft.com/office/drawing/2010/main"/>
              </a:ext>
            </a:extLst>
          </a:blip>
          <a:stretch>
            <a:fillRect/>
          </a:stretch>
        </p:blipFill>
        <p:spPr>
          <a:xfrm>
            <a:off x="534807" y="3934004"/>
            <a:ext cx="304194" cy="310044"/>
          </a:xfrm>
          <a:prstGeom prst="rect">
            <a:avLst/>
          </a:prstGeom>
        </p:spPr>
      </p:pic>
      <p:sp>
        <p:nvSpPr>
          <p:cNvPr id="38" name="Rectangle 22">
            <a:extLst>
              <a:ext uri="{FF2B5EF4-FFF2-40B4-BE49-F238E27FC236}">
                <a16:creationId xmlns:a16="http://schemas.microsoft.com/office/drawing/2014/main" id="{23C75FF8-BD83-4F93-AFF8-F4800C865439}"/>
              </a:ext>
            </a:extLst>
          </p:cNvPr>
          <p:cNvSpPr/>
          <p:nvPr/>
        </p:nvSpPr>
        <p:spPr>
          <a:xfrm>
            <a:off x="274899" y="4286492"/>
            <a:ext cx="3424706" cy="2649902"/>
          </a:xfrm>
          <a:prstGeom prst="rect">
            <a:avLst/>
          </a:prstGeom>
          <a:solidFill>
            <a:schemeClr val="accent2">
              <a:lumMod val="20000"/>
              <a:lumOff val="80000"/>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solidFill>
                <a:schemeClr val="tx1"/>
              </a:solidFill>
              <a:latin typeface="Arial" charset="0"/>
              <a:ea typeface="Arial" charset="0"/>
              <a:cs typeface="Arial" charset="0"/>
            </a:endParaRPr>
          </a:p>
        </p:txBody>
      </p:sp>
      <p:sp>
        <p:nvSpPr>
          <p:cNvPr id="39" name="object 14">
            <a:extLst>
              <a:ext uri="{FF2B5EF4-FFF2-40B4-BE49-F238E27FC236}">
                <a16:creationId xmlns:a16="http://schemas.microsoft.com/office/drawing/2014/main" id="{BD189F05-60E3-482A-8818-3D4D3BEC4FC4}"/>
              </a:ext>
            </a:extLst>
          </p:cNvPr>
          <p:cNvSpPr txBox="1"/>
          <p:nvPr/>
        </p:nvSpPr>
        <p:spPr>
          <a:xfrm>
            <a:off x="263298" y="4419570"/>
            <a:ext cx="3301537" cy="2543260"/>
          </a:xfrm>
          <a:prstGeom prst="rect">
            <a:avLst/>
          </a:prstGeom>
        </p:spPr>
        <p:txBody>
          <a:bodyPr vert="horz" wrap="square" lIns="0" tIns="0" rIns="0" bIns="0" rtlCol="0">
            <a:spAutoFit/>
          </a:bodyPr>
          <a:lstStyle/>
          <a:p>
            <a:pPr marL="9525" marR="3810" algn="just">
              <a:lnSpc>
                <a:spcPct val="122700"/>
              </a:lnSpc>
            </a:pPr>
            <a:r>
              <a:rPr sz="1700" dirty="0">
                <a:latin typeface="Arial" charset="0"/>
                <a:ea typeface="Arial" charset="0"/>
                <a:cs typeface="Arial" charset="0"/>
              </a:rPr>
              <a:t>Glo</a:t>
            </a:r>
            <a:r>
              <a:rPr sz="1700" spc="-23" dirty="0">
                <a:latin typeface="Arial" charset="0"/>
                <a:ea typeface="Arial" charset="0"/>
                <a:cs typeface="Arial" charset="0"/>
              </a:rPr>
              <a:t>b</a:t>
            </a:r>
            <a:r>
              <a:rPr sz="1700" dirty="0">
                <a:latin typeface="Arial" charset="0"/>
                <a:ea typeface="Arial" charset="0"/>
                <a:cs typeface="Arial" charset="0"/>
              </a:rPr>
              <a:t>al Ca</a:t>
            </a:r>
            <a:r>
              <a:rPr sz="1700" spc="-23" dirty="0">
                <a:latin typeface="Arial" charset="0"/>
                <a:ea typeface="Arial" charset="0"/>
                <a:cs typeface="Arial" charset="0"/>
              </a:rPr>
              <a:t>p</a:t>
            </a:r>
            <a:r>
              <a:rPr sz="1700" dirty="0">
                <a:latin typeface="Arial" charset="0"/>
                <a:ea typeface="Arial" charset="0"/>
                <a:cs typeface="Arial" charset="0"/>
              </a:rPr>
              <a:t>acity </a:t>
            </a:r>
            <a:r>
              <a:rPr lang="en-US" sz="1700" dirty="0">
                <a:latin typeface="Arial" charset="0"/>
                <a:ea typeface="Arial" charset="0"/>
                <a:cs typeface="Arial" charset="0"/>
              </a:rPr>
              <a:t>Development</a:t>
            </a:r>
            <a:r>
              <a:rPr sz="1700" dirty="0">
                <a:latin typeface="Arial" charset="0"/>
                <a:ea typeface="Arial" charset="0"/>
                <a:cs typeface="Arial" charset="0"/>
              </a:rPr>
              <a:t> P</a:t>
            </a:r>
            <a:r>
              <a:rPr sz="1700" spc="-15" dirty="0">
                <a:latin typeface="Arial" charset="0"/>
                <a:ea typeface="Arial" charset="0"/>
                <a:cs typeface="Arial" charset="0"/>
              </a:rPr>
              <a:t>r</a:t>
            </a:r>
            <a:r>
              <a:rPr sz="1700" dirty="0">
                <a:latin typeface="Arial" charset="0"/>
                <a:ea typeface="Arial" charset="0"/>
                <a:cs typeface="Arial" charset="0"/>
              </a:rPr>
              <a:t>og</a:t>
            </a:r>
            <a:r>
              <a:rPr sz="1700" spc="-34" dirty="0">
                <a:latin typeface="Arial" charset="0"/>
                <a:ea typeface="Arial" charset="0"/>
                <a:cs typeface="Arial" charset="0"/>
              </a:rPr>
              <a:t>r</a:t>
            </a:r>
            <a:r>
              <a:rPr sz="1700" dirty="0">
                <a:latin typeface="Arial" charset="0"/>
                <a:ea typeface="Arial" charset="0"/>
                <a:cs typeface="Arial" charset="0"/>
              </a:rPr>
              <a:t>am </a:t>
            </a:r>
            <a:r>
              <a:rPr sz="1700" spc="-15" dirty="0">
                <a:latin typeface="Arial" charset="0"/>
                <a:ea typeface="Arial" charset="0"/>
                <a:cs typeface="Arial" charset="0"/>
              </a:rPr>
              <a:t>t</a:t>
            </a:r>
            <a:r>
              <a:rPr sz="1700" dirty="0">
                <a:latin typeface="Arial" charset="0"/>
                <a:ea typeface="Arial" charset="0"/>
                <a:cs typeface="Arial" charset="0"/>
              </a:rPr>
              <a:t>o support ICANN</a:t>
            </a:r>
            <a:r>
              <a:rPr sz="1700" spc="-68" dirty="0">
                <a:latin typeface="Arial" charset="0"/>
                <a:ea typeface="Arial" charset="0"/>
                <a:cs typeface="Arial" charset="0"/>
              </a:rPr>
              <a:t>’</a:t>
            </a:r>
            <a:r>
              <a:rPr sz="1700" dirty="0">
                <a:latin typeface="Arial" charset="0"/>
                <a:ea typeface="Arial" charset="0"/>
                <a:cs typeface="Arial" charset="0"/>
              </a:rPr>
              <a:t>s Multis</a:t>
            </a:r>
            <a:r>
              <a:rPr sz="1700" spc="-26" dirty="0">
                <a:latin typeface="Arial" charset="0"/>
                <a:ea typeface="Arial" charset="0"/>
                <a:cs typeface="Arial" charset="0"/>
              </a:rPr>
              <a:t>t</a:t>
            </a:r>
            <a:r>
              <a:rPr sz="1700" dirty="0">
                <a:latin typeface="Arial" charset="0"/>
                <a:ea typeface="Arial" charset="0"/>
                <a:cs typeface="Arial" charset="0"/>
              </a:rPr>
              <a:t>a</a:t>
            </a:r>
            <a:r>
              <a:rPr sz="1700" spc="-26" dirty="0">
                <a:latin typeface="Arial" charset="0"/>
                <a:ea typeface="Arial" charset="0"/>
                <a:cs typeface="Arial" charset="0"/>
              </a:rPr>
              <a:t>k</a:t>
            </a:r>
            <a:r>
              <a:rPr sz="1700" dirty="0">
                <a:latin typeface="Arial" charset="0"/>
                <a:ea typeface="Arial" charset="0"/>
                <a:cs typeface="Arial" charset="0"/>
              </a:rPr>
              <a:t>eholder </a:t>
            </a:r>
            <a:r>
              <a:rPr sz="1700" spc="-30" dirty="0">
                <a:latin typeface="Arial" charset="0"/>
                <a:ea typeface="Arial" charset="0"/>
                <a:cs typeface="Arial" charset="0"/>
              </a:rPr>
              <a:t>c</a:t>
            </a:r>
            <a:r>
              <a:rPr sz="1700" dirty="0">
                <a:latin typeface="Arial" charset="0"/>
                <a:ea typeface="Arial" charset="0"/>
                <a:cs typeface="Arial" charset="0"/>
              </a:rPr>
              <a:t>ommunity; online appli</a:t>
            </a:r>
            <a:r>
              <a:rPr sz="1700" spc="-15" dirty="0">
                <a:latin typeface="Arial" charset="0"/>
                <a:ea typeface="Arial" charset="0"/>
                <a:cs typeface="Arial" charset="0"/>
              </a:rPr>
              <a:t>c</a:t>
            </a:r>
            <a:r>
              <a:rPr sz="1700" dirty="0">
                <a:latin typeface="Arial" charset="0"/>
                <a:ea typeface="Arial" charset="0"/>
                <a:cs typeface="Arial" charset="0"/>
              </a:rPr>
              <a:t>ation p</a:t>
            </a:r>
            <a:r>
              <a:rPr sz="1700" spc="-15" dirty="0">
                <a:latin typeface="Arial" charset="0"/>
                <a:ea typeface="Arial" charset="0"/>
                <a:cs typeface="Arial" charset="0"/>
              </a:rPr>
              <a:t>r</a:t>
            </a:r>
            <a:r>
              <a:rPr sz="1700" dirty="0">
                <a:latin typeface="Arial" charset="0"/>
                <a:ea typeface="Arial" charset="0"/>
                <a:cs typeface="Arial" charset="0"/>
              </a:rPr>
              <a:t>o</a:t>
            </a:r>
            <a:r>
              <a:rPr sz="1700" spc="-30" dirty="0">
                <a:latin typeface="Arial" charset="0"/>
                <a:ea typeface="Arial" charset="0"/>
                <a:cs typeface="Arial" charset="0"/>
              </a:rPr>
              <a:t>c</a:t>
            </a:r>
            <a:r>
              <a:rPr sz="1700" dirty="0">
                <a:latin typeface="Arial" charset="0"/>
                <a:ea typeface="Arial" charset="0"/>
                <a:cs typeface="Arial" charset="0"/>
              </a:rPr>
              <a:t>ess </a:t>
            </a:r>
            <a:r>
              <a:rPr lang="en-US" sz="1700" dirty="0">
                <a:latin typeface="Arial" charset="0"/>
                <a:ea typeface="Arial" charset="0"/>
                <a:cs typeface="Arial" charset="0"/>
              </a:rPr>
              <a:t>is open three times per year to participate in an ICANN Public Meeting </a:t>
            </a:r>
          </a:p>
          <a:p>
            <a:pPr marL="9525" marR="3810" algn="just">
              <a:lnSpc>
                <a:spcPct val="122700"/>
              </a:lnSpc>
            </a:pPr>
            <a:r>
              <a:rPr lang="en-US" sz="1700" dirty="0">
                <a:latin typeface="Arial" charset="0"/>
                <a:ea typeface="Arial" charset="0"/>
                <a:cs typeface="Arial" charset="0"/>
              </a:rPr>
              <a:t>(Policy Forum</a:t>
            </a:r>
            <a:r>
              <a:rPr sz="1700" dirty="0">
                <a:latin typeface="Arial" charset="0"/>
                <a:ea typeface="Arial" charset="0"/>
                <a:cs typeface="Arial" charset="0"/>
              </a:rPr>
              <a:t> M</a:t>
            </a:r>
            <a:r>
              <a:rPr sz="1700" spc="-15" dirty="0">
                <a:latin typeface="Arial" charset="0"/>
                <a:ea typeface="Arial" charset="0"/>
                <a:cs typeface="Arial" charset="0"/>
              </a:rPr>
              <a:t>t</a:t>
            </a:r>
            <a:r>
              <a:rPr sz="1700" dirty="0">
                <a:latin typeface="Arial" charset="0"/>
                <a:ea typeface="Arial" charset="0"/>
                <a:cs typeface="Arial" charset="0"/>
              </a:rPr>
              <a:t>g </a:t>
            </a:r>
            <a:r>
              <a:rPr sz="1700" spc="-15" dirty="0">
                <a:latin typeface="Arial" charset="0"/>
                <a:ea typeface="Arial" charset="0"/>
                <a:cs typeface="Arial" charset="0"/>
              </a:rPr>
              <a:t>f</a:t>
            </a:r>
            <a:r>
              <a:rPr sz="1700" dirty="0">
                <a:latin typeface="Arial" charset="0"/>
                <a:ea typeface="Arial" charset="0"/>
                <a:cs typeface="Arial" charset="0"/>
              </a:rPr>
              <a:t>or Alumni only)</a:t>
            </a:r>
          </a:p>
        </p:txBody>
      </p:sp>
      <p:sp>
        <p:nvSpPr>
          <p:cNvPr id="40" name="Rectangle 18">
            <a:extLst>
              <a:ext uri="{FF2B5EF4-FFF2-40B4-BE49-F238E27FC236}">
                <a16:creationId xmlns:a16="http://schemas.microsoft.com/office/drawing/2014/main" id="{E156D3B1-9E53-4EA7-B599-3F71D734D7BE}"/>
              </a:ext>
            </a:extLst>
          </p:cNvPr>
          <p:cNvSpPr/>
          <p:nvPr/>
        </p:nvSpPr>
        <p:spPr>
          <a:xfrm>
            <a:off x="4024974" y="4286492"/>
            <a:ext cx="3356918" cy="2645955"/>
          </a:xfrm>
          <a:prstGeom prst="rect">
            <a:avLst/>
          </a:prstGeom>
          <a:solidFill>
            <a:schemeClr val="accent4">
              <a:lumMod val="40000"/>
              <a:lumOff val="6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50" dirty="0">
              <a:latin typeface="Arial" charset="0"/>
              <a:ea typeface="Arial" charset="0"/>
              <a:cs typeface="Arial" charset="0"/>
            </a:endParaRPr>
          </a:p>
        </p:txBody>
      </p:sp>
      <p:sp>
        <p:nvSpPr>
          <p:cNvPr id="41" name="Rectangle 20">
            <a:extLst>
              <a:ext uri="{FF2B5EF4-FFF2-40B4-BE49-F238E27FC236}">
                <a16:creationId xmlns:a16="http://schemas.microsoft.com/office/drawing/2014/main" id="{058F2277-54AE-4CEC-8282-954A53C60E7C}"/>
              </a:ext>
            </a:extLst>
          </p:cNvPr>
          <p:cNvSpPr/>
          <p:nvPr/>
        </p:nvSpPr>
        <p:spPr>
          <a:xfrm>
            <a:off x="4024892" y="3913366"/>
            <a:ext cx="3391726" cy="367844"/>
          </a:xfrm>
          <a:prstGeom prst="rect">
            <a:avLst/>
          </a:prstGeom>
          <a:solidFill>
            <a:schemeClr val="accent4">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dirty="0">
              <a:latin typeface="Arial" charset="0"/>
              <a:ea typeface="Arial" charset="0"/>
              <a:cs typeface="Arial" charset="0"/>
            </a:endParaRPr>
          </a:p>
        </p:txBody>
      </p:sp>
      <p:sp>
        <p:nvSpPr>
          <p:cNvPr id="42" name="object 15">
            <a:extLst>
              <a:ext uri="{FF2B5EF4-FFF2-40B4-BE49-F238E27FC236}">
                <a16:creationId xmlns:a16="http://schemas.microsoft.com/office/drawing/2014/main" id="{49E1572F-5632-431B-9653-B896B57D6641}"/>
              </a:ext>
            </a:extLst>
          </p:cNvPr>
          <p:cNvSpPr txBox="1"/>
          <p:nvPr/>
        </p:nvSpPr>
        <p:spPr>
          <a:xfrm>
            <a:off x="4414794" y="3953191"/>
            <a:ext cx="1667260" cy="307777"/>
          </a:xfrm>
          <a:prstGeom prst="rect">
            <a:avLst/>
          </a:prstGeom>
        </p:spPr>
        <p:txBody>
          <a:bodyPr vert="horz" wrap="square" lIns="0" tIns="0" rIns="0" bIns="0" rtlCol="0">
            <a:spAutoFit/>
          </a:bodyPr>
          <a:lstStyle/>
          <a:p>
            <a:pPr marL="9525" algn="ctr"/>
            <a:r>
              <a:rPr lang="es-CO" sz="2000" b="1" dirty="0">
                <a:solidFill>
                  <a:srgbClr val="FFFFFF"/>
                </a:solidFill>
                <a:latin typeface="Arial" charset="0"/>
                <a:ea typeface="Arial" charset="0"/>
                <a:cs typeface="Arial" charset="0"/>
              </a:rPr>
              <a:t>    </a:t>
            </a:r>
            <a:r>
              <a:rPr sz="2000" b="1" dirty="0">
                <a:solidFill>
                  <a:srgbClr val="FFFFFF"/>
                </a:solidFill>
                <a:latin typeface="Arial" charset="0"/>
                <a:ea typeface="Arial" charset="0"/>
                <a:cs typeface="Arial" charset="0"/>
              </a:rPr>
              <a:t>N</a:t>
            </a:r>
            <a:r>
              <a:rPr sz="2000" b="1" spc="-26" dirty="0">
                <a:solidFill>
                  <a:srgbClr val="FFFFFF"/>
                </a:solidFill>
                <a:latin typeface="Arial" charset="0"/>
                <a:ea typeface="Arial" charset="0"/>
                <a:cs typeface="Arial" charset="0"/>
              </a:rPr>
              <a:t>e</a:t>
            </a:r>
            <a:r>
              <a:rPr sz="2000" b="1" dirty="0">
                <a:solidFill>
                  <a:srgbClr val="FFFFFF"/>
                </a:solidFill>
                <a:latin typeface="Arial" charset="0"/>
                <a:ea typeface="Arial" charset="0"/>
                <a:cs typeface="Arial" charset="0"/>
              </a:rPr>
              <a:t>xtGen</a:t>
            </a:r>
            <a:endParaRPr sz="2000" dirty="0">
              <a:latin typeface="Arial" charset="0"/>
              <a:ea typeface="Arial" charset="0"/>
              <a:cs typeface="Arial" charset="0"/>
            </a:endParaRPr>
          </a:p>
        </p:txBody>
      </p:sp>
      <p:sp>
        <p:nvSpPr>
          <p:cNvPr id="43" name="Oval 27">
            <a:extLst>
              <a:ext uri="{FF2B5EF4-FFF2-40B4-BE49-F238E27FC236}">
                <a16:creationId xmlns:a16="http://schemas.microsoft.com/office/drawing/2014/main" id="{ED4DB853-E12B-44FB-A56A-B4576007861E}"/>
              </a:ext>
            </a:extLst>
          </p:cNvPr>
          <p:cNvSpPr/>
          <p:nvPr/>
        </p:nvSpPr>
        <p:spPr>
          <a:xfrm>
            <a:off x="4187572" y="3861618"/>
            <a:ext cx="454815" cy="454815"/>
          </a:xfrm>
          <a:prstGeom prst="ellipse">
            <a:avLst/>
          </a:prstGeom>
          <a:solidFill>
            <a:schemeClr val="bg1"/>
          </a:solidFill>
          <a:ln w="15875">
            <a:solidFill>
              <a:schemeClr val="accent3"/>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pic>
        <p:nvPicPr>
          <p:cNvPr id="44" name="Picture 42" descr="0027-bullhorn.eps">
            <a:extLst>
              <a:ext uri="{FF2B5EF4-FFF2-40B4-BE49-F238E27FC236}">
                <a16:creationId xmlns:a16="http://schemas.microsoft.com/office/drawing/2014/main" id="{CC96723D-3950-42E3-BDDB-868E4A81FABD}"/>
              </a:ext>
            </a:extLst>
          </p:cNvPr>
          <p:cNvPicPr>
            <a:picLocks noChangeAspect="1"/>
          </p:cNvPicPr>
          <p:nvPr/>
        </p:nvPicPr>
        <p:blipFill>
          <a:blip r:embed="rId3">
            <a:duotone>
              <a:schemeClr val="accent3">
                <a:shade val="45000"/>
                <a:satMod val="135000"/>
              </a:schemeClr>
              <a:prstClr val="white"/>
            </a:duotone>
            <a:extLst>
              <a:ext uri="{28A0092B-C50C-407E-A947-70E740481C1C}">
                <a14:useLocalDpi xmlns:a14="http://schemas.microsoft.com/office/drawing/2010/main"/>
              </a:ext>
            </a:extLst>
          </a:blip>
          <a:stretch>
            <a:fillRect/>
          </a:stretch>
        </p:blipFill>
        <p:spPr>
          <a:xfrm>
            <a:off x="4255184" y="3999579"/>
            <a:ext cx="266841" cy="236052"/>
          </a:xfrm>
          <a:prstGeom prst="rect">
            <a:avLst/>
          </a:prstGeom>
        </p:spPr>
      </p:pic>
      <p:sp>
        <p:nvSpPr>
          <p:cNvPr id="45" name="object 17">
            <a:extLst>
              <a:ext uri="{FF2B5EF4-FFF2-40B4-BE49-F238E27FC236}">
                <a16:creationId xmlns:a16="http://schemas.microsoft.com/office/drawing/2014/main" id="{5170A633-37AA-40F9-A6F1-EAF7654F52C4}"/>
              </a:ext>
            </a:extLst>
          </p:cNvPr>
          <p:cNvSpPr txBox="1"/>
          <p:nvPr/>
        </p:nvSpPr>
        <p:spPr>
          <a:xfrm>
            <a:off x="4104490" y="4370896"/>
            <a:ext cx="3228172" cy="2543260"/>
          </a:xfrm>
          <a:prstGeom prst="rect">
            <a:avLst/>
          </a:prstGeom>
        </p:spPr>
        <p:txBody>
          <a:bodyPr vert="horz" wrap="square" lIns="0" tIns="0" rIns="0" bIns="0" rtlCol="0">
            <a:spAutoFit/>
          </a:bodyPr>
          <a:lstStyle/>
          <a:p>
            <a:pPr marL="9525" marR="3810">
              <a:lnSpc>
                <a:spcPct val="122700"/>
              </a:lnSpc>
            </a:pPr>
            <a:r>
              <a:rPr sz="1700" spc="-15" dirty="0">
                <a:latin typeface="Arial" charset="0"/>
                <a:ea typeface="Arial" charset="0"/>
                <a:cs typeface="Arial" charset="0"/>
              </a:rPr>
              <a:t>Re</a:t>
            </a:r>
            <a:r>
              <a:rPr sz="1700" dirty="0">
                <a:latin typeface="Arial" charset="0"/>
                <a:ea typeface="Arial" charset="0"/>
                <a:cs typeface="Arial" charset="0"/>
              </a:rPr>
              <a:t>gionally </a:t>
            </a:r>
            <a:r>
              <a:rPr sz="1700" spc="-23" dirty="0">
                <a:latin typeface="Arial" charset="0"/>
                <a:ea typeface="Arial" charset="0"/>
                <a:cs typeface="Arial" charset="0"/>
              </a:rPr>
              <a:t>b</a:t>
            </a:r>
            <a:r>
              <a:rPr sz="1700" dirty="0">
                <a:latin typeface="Arial" charset="0"/>
                <a:ea typeface="Arial" charset="0"/>
                <a:cs typeface="Arial" charset="0"/>
              </a:rPr>
              <a:t>ased P</a:t>
            </a:r>
            <a:r>
              <a:rPr sz="1700" spc="-15" dirty="0">
                <a:latin typeface="Arial" charset="0"/>
                <a:ea typeface="Arial" charset="0"/>
                <a:cs typeface="Arial" charset="0"/>
              </a:rPr>
              <a:t>r</a:t>
            </a:r>
            <a:r>
              <a:rPr sz="1700" dirty="0">
                <a:latin typeface="Arial" charset="0"/>
                <a:ea typeface="Arial" charset="0"/>
                <a:cs typeface="Arial" charset="0"/>
              </a:rPr>
              <a:t>og</a:t>
            </a:r>
            <a:r>
              <a:rPr sz="1700" spc="-34" dirty="0">
                <a:latin typeface="Arial" charset="0"/>
                <a:ea typeface="Arial" charset="0"/>
                <a:cs typeface="Arial" charset="0"/>
              </a:rPr>
              <a:t>r</a:t>
            </a:r>
            <a:r>
              <a:rPr sz="1700" dirty="0">
                <a:latin typeface="Arial" charset="0"/>
                <a:ea typeface="Arial" charset="0"/>
                <a:cs typeface="Arial" charset="0"/>
              </a:rPr>
              <a:t>am </a:t>
            </a:r>
            <a:r>
              <a:rPr sz="1700" spc="-15" dirty="0">
                <a:latin typeface="Arial" charset="0"/>
                <a:ea typeface="Arial" charset="0"/>
                <a:cs typeface="Arial" charset="0"/>
              </a:rPr>
              <a:t>t</a:t>
            </a:r>
            <a:r>
              <a:rPr sz="1700" dirty="0">
                <a:latin typeface="Arial" charset="0"/>
                <a:ea typeface="Arial" charset="0"/>
                <a:cs typeface="Arial" charset="0"/>
              </a:rPr>
              <a:t>o c</a:t>
            </a:r>
            <a:r>
              <a:rPr sz="1700" spc="-15" dirty="0">
                <a:latin typeface="Arial" charset="0"/>
                <a:ea typeface="Arial" charset="0"/>
                <a:cs typeface="Arial" charset="0"/>
              </a:rPr>
              <a:t>r</a:t>
            </a:r>
            <a:r>
              <a:rPr sz="1700" spc="-23" dirty="0">
                <a:latin typeface="Arial" charset="0"/>
                <a:ea typeface="Arial" charset="0"/>
                <a:cs typeface="Arial" charset="0"/>
              </a:rPr>
              <a:t>e</a:t>
            </a:r>
            <a:r>
              <a:rPr sz="1700" dirty="0">
                <a:latin typeface="Arial" charset="0"/>
                <a:ea typeface="Arial" charset="0"/>
                <a:cs typeface="Arial" charset="0"/>
              </a:rPr>
              <a:t>a</a:t>
            </a:r>
            <a:r>
              <a:rPr sz="1700" spc="-15" dirty="0">
                <a:latin typeface="Arial" charset="0"/>
                <a:ea typeface="Arial" charset="0"/>
                <a:cs typeface="Arial" charset="0"/>
              </a:rPr>
              <a:t>t</a:t>
            </a:r>
            <a:r>
              <a:rPr sz="1700" dirty="0">
                <a:latin typeface="Arial" charset="0"/>
                <a:ea typeface="Arial" charset="0"/>
                <a:cs typeface="Arial" charset="0"/>
              </a:rPr>
              <a:t>e a</a:t>
            </a:r>
            <a:r>
              <a:rPr sz="1700" spc="-15" dirty="0">
                <a:latin typeface="Arial" charset="0"/>
                <a:ea typeface="Arial" charset="0"/>
                <a:cs typeface="Arial" charset="0"/>
              </a:rPr>
              <a:t>w</a:t>
            </a:r>
            <a:r>
              <a:rPr sz="1700" dirty="0">
                <a:latin typeface="Arial" charset="0"/>
                <a:ea typeface="Arial" charset="0"/>
                <a:cs typeface="Arial" charset="0"/>
              </a:rPr>
              <a:t>a</a:t>
            </a:r>
            <a:r>
              <a:rPr sz="1700" spc="-15" dirty="0">
                <a:latin typeface="Arial" charset="0"/>
                <a:ea typeface="Arial" charset="0"/>
                <a:cs typeface="Arial" charset="0"/>
              </a:rPr>
              <a:t>r</a:t>
            </a:r>
            <a:r>
              <a:rPr sz="1700" dirty="0">
                <a:latin typeface="Arial" charset="0"/>
                <a:ea typeface="Arial" charset="0"/>
                <a:cs typeface="Arial" charset="0"/>
              </a:rPr>
              <a:t>eness and p</a:t>
            </a:r>
            <a:r>
              <a:rPr sz="1700" spc="-15" dirty="0">
                <a:latin typeface="Arial" charset="0"/>
                <a:ea typeface="Arial" charset="0"/>
                <a:cs typeface="Arial" charset="0"/>
              </a:rPr>
              <a:t>r</a:t>
            </a:r>
            <a:r>
              <a:rPr sz="1700" dirty="0">
                <a:latin typeface="Arial" charset="0"/>
                <a:ea typeface="Arial" charset="0"/>
                <a:cs typeface="Arial" charset="0"/>
              </a:rPr>
              <a:t>omo</a:t>
            </a:r>
            <a:r>
              <a:rPr sz="1700" spc="-15" dirty="0">
                <a:latin typeface="Arial" charset="0"/>
                <a:ea typeface="Arial" charset="0"/>
                <a:cs typeface="Arial" charset="0"/>
              </a:rPr>
              <a:t>t</a:t>
            </a:r>
            <a:r>
              <a:rPr sz="1700" dirty="0">
                <a:latin typeface="Arial" charset="0"/>
                <a:ea typeface="Arial" charset="0"/>
                <a:cs typeface="Arial" charset="0"/>
              </a:rPr>
              <a:t>e </a:t>
            </a:r>
            <a:r>
              <a:rPr sz="1700" spc="-23" dirty="0">
                <a:latin typeface="Arial" charset="0"/>
                <a:ea typeface="Arial" charset="0"/>
                <a:cs typeface="Arial" charset="0"/>
              </a:rPr>
              <a:t>f</a:t>
            </a:r>
            <a:r>
              <a:rPr sz="1700" dirty="0">
                <a:latin typeface="Arial" charset="0"/>
                <a:ea typeface="Arial" charset="0"/>
                <a:cs typeface="Arial" charset="0"/>
              </a:rPr>
              <a:t>u</a:t>
            </a:r>
            <a:r>
              <a:rPr sz="1700" spc="-11" dirty="0">
                <a:latin typeface="Arial" charset="0"/>
                <a:ea typeface="Arial" charset="0"/>
                <a:cs typeface="Arial" charset="0"/>
              </a:rPr>
              <a:t>t</a:t>
            </a:r>
            <a:r>
              <a:rPr sz="1700" dirty="0">
                <a:latin typeface="Arial" charset="0"/>
                <a:ea typeface="Arial" charset="0"/>
                <a:cs typeface="Arial" charset="0"/>
              </a:rPr>
              <a:t>u</a:t>
            </a:r>
            <a:r>
              <a:rPr sz="1700" spc="-15" dirty="0">
                <a:latin typeface="Arial" charset="0"/>
                <a:ea typeface="Arial" charset="0"/>
                <a:cs typeface="Arial" charset="0"/>
              </a:rPr>
              <a:t>r</a:t>
            </a:r>
            <a:r>
              <a:rPr sz="1700" dirty="0">
                <a:latin typeface="Arial" charset="0"/>
                <a:ea typeface="Arial" charset="0"/>
                <a:cs typeface="Arial" charset="0"/>
              </a:rPr>
              <a:t>e discussions within uni</a:t>
            </a:r>
            <a:r>
              <a:rPr sz="1700" spc="-8" dirty="0">
                <a:latin typeface="Arial" charset="0"/>
                <a:ea typeface="Arial" charset="0"/>
                <a:cs typeface="Arial" charset="0"/>
              </a:rPr>
              <a:t>v</a:t>
            </a:r>
            <a:r>
              <a:rPr sz="1700" dirty="0">
                <a:latin typeface="Arial" charset="0"/>
                <a:ea typeface="Arial" charset="0"/>
                <a:cs typeface="Arial" charset="0"/>
              </a:rPr>
              <a:t>e</a:t>
            </a:r>
            <a:r>
              <a:rPr sz="1700" spc="-15" dirty="0">
                <a:latin typeface="Arial" charset="0"/>
                <a:ea typeface="Arial" charset="0"/>
                <a:cs typeface="Arial" charset="0"/>
              </a:rPr>
              <a:t>r</a:t>
            </a:r>
            <a:r>
              <a:rPr sz="1700" dirty="0">
                <a:latin typeface="Arial" charset="0"/>
                <a:ea typeface="Arial" charset="0"/>
                <a:cs typeface="Arial" charset="0"/>
              </a:rPr>
              <a:t>sities and other </a:t>
            </a:r>
            <a:r>
              <a:rPr sz="1700" spc="-15" dirty="0">
                <a:latin typeface="Arial" charset="0"/>
                <a:ea typeface="Arial" charset="0"/>
                <a:cs typeface="Arial" charset="0"/>
              </a:rPr>
              <a:t>re</a:t>
            </a:r>
            <a:r>
              <a:rPr sz="1700" dirty="0">
                <a:latin typeface="Arial" charset="0"/>
                <a:ea typeface="Arial" charset="0"/>
                <a:cs typeface="Arial" charset="0"/>
              </a:rPr>
              <a:t>gional </a:t>
            </a:r>
            <a:r>
              <a:rPr sz="1700" spc="-15" dirty="0">
                <a:latin typeface="Arial" charset="0"/>
                <a:ea typeface="Arial" charset="0"/>
                <a:cs typeface="Arial" charset="0"/>
              </a:rPr>
              <a:t>f</a:t>
            </a:r>
            <a:r>
              <a:rPr sz="1700" dirty="0">
                <a:latin typeface="Arial" charset="0"/>
                <a:ea typeface="Arial" charset="0"/>
                <a:cs typeface="Arial" charset="0"/>
              </a:rPr>
              <a:t>orums; online appli</a:t>
            </a:r>
            <a:r>
              <a:rPr sz="1700" spc="-15" dirty="0">
                <a:latin typeface="Arial" charset="0"/>
                <a:ea typeface="Arial" charset="0"/>
                <a:cs typeface="Arial" charset="0"/>
              </a:rPr>
              <a:t>c</a:t>
            </a:r>
            <a:r>
              <a:rPr sz="1700" dirty="0">
                <a:latin typeface="Arial" charset="0"/>
                <a:ea typeface="Arial" charset="0"/>
                <a:cs typeface="Arial" charset="0"/>
              </a:rPr>
              <a:t>ation p</a:t>
            </a:r>
            <a:r>
              <a:rPr sz="1700" spc="-15" dirty="0">
                <a:latin typeface="Arial" charset="0"/>
                <a:ea typeface="Arial" charset="0"/>
                <a:cs typeface="Arial" charset="0"/>
              </a:rPr>
              <a:t>r</a:t>
            </a:r>
            <a:r>
              <a:rPr sz="1700" dirty="0">
                <a:latin typeface="Arial" charset="0"/>
                <a:ea typeface="Arial" charset="0"/>
                <a:cs typeface="Arial" charset="0"/>
              </a:rPr>
              <a:t>o</a:t>
            </a:r>
            <a:r>
              <a:rPr sz="1700" spc="-30" dirty="0">
                <a:latin typeface="Arial" charset="0"/>
                <a:ea typeface="Arial" charset="0"/>
                <a:cs typeface="Arial" charset="0"/>
              </a:rPr>
              <a:t>c</a:t>
            </a:r>
            <a:r>
              <a:rPr sz="1700" dirty="0">
                <a:latin typeface="Arial" charset="0"/>
                <a:ea typeface="Arial" charset="0"/>
                <a:cs typeface="Arial" charset="0"/>
              </a:rPr>
              <a:t>ess </a:t>
            </a:r>
            <a:r>
              <a:rPr lang="en-US" sz="1700" dirty="0">
                <a:latin typeface="Arial" charset="0"/>
                <a:ea typeface="Arial" charset="0"/>
                <a:cs typeface="Arial" charset="0"/>
              </a:rPr>
              <a:t>is open three times per year to attend an </a:t>
            </a:r>
            <a:r>
              <a:rPr sz="1700" dirty="0">
                <a:latin typeface="Arial" charset="0"/>
                <a:ea typeface="Arial" charset="0"/>
                <a:cs typeface="Arial" charset="0"/>
              </a:rPr>
              <a:t>ICANN </a:t>
            </a:r>
            <a:r>
              <a:rPr lang="en-US" sz="1700" dirty="0">
                <a:latin typeface="Arial" charset="0"/>
                <a:ea typeface="Arial" charset="0"/>
                <a:cs typeface="Arial" charset="0"/>
              </a:rPr>
              <a:t>Public </a:t>
            </a:r>
            <a:r>
              <a:rPr sz="1700" dirty="0">
                <a:latin typeface="Arial" charset="0"/>
                <a:ea typeface="Arial" charset="0"/>
                <a:cs typeface="Arial" charset="0"/>
              </a:rPr>
              <a:t>Me</a:t>
            </a:r>
            <a:r>
              <a:rPr sz="1700" spc="-23" dirty="0">
                <a:latin typeface="Arial" charset="0"/>
                <a:ea typeface="Arial" charset="0"/>
                <a:cs typeface="Arial" charset="0"/>
              </a:rPr>
              <a:t>e</a:t>
            </a:r>
            <a:r>
              <a:rPr sz="1700" dirty="0">
                <a:latin typeface="Arial" charset="0"/>
                <a:ea typeface="Arial" charset="0"/>
                <a:cs typeface="Arial" charset="0"/>
              </a:rPr>
              <a:t>ting</a:t>
            </a:r>
          </a:p>
        </p:txBody>
      </p:sp>
      <p:sp>
        <p:nvSpPr>
          <p:cNvPr id="47" name="Rectangle 23">
            <a:extLst>
              <a:ext uri="{FF2B5EF4-FFF2-40B4-BE49-F238E27FC236}">
                <a16:creationId xmlns:a16="http://schemas.microsoft.com/office/drawing/2014/main" id="{9EC9FC7E-3752-4169-9DB1-33D2712273EC}"/>
              </a:ext>
            </a:extLst>
          </p:cNvPr>
          <p:cNvSpPr/>
          <p:nvPr/>
        </p:nvSpPr>
        <p:spPr>
          <a:xfrm>
            <a:off x="7738472" y="3916212"/>
            <a:ext cx="3865718" cy="367844"/>
          </a:xfrm>
          <a:prstGeom prst="rect">
            <a:avLst/>
          </a:prstGeom>
          <a:solidFill>
            <a:schemeClr val="accent6">
              <a:lumMod val="60000"/>
              <a:lumOff val="4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sp>
        <p:nvSpPr>
          <p:cNvPr id="48" name="object 16">
            <a:extLst>
              <a:ext uri="{FF2B5EF4-FFF2-40B4-BE49-F238E27FC236}">
                <a16:creationId xmlns:a16="http://schemas.microsoft.com/office/drawing/2014/main" id="{F3BCFE05-1A59-4604-B3D5-2D596157C935}"/>
              </a:ext>
            </a:extLst>
          </p:cNvPr>
          <p:cNvSpPr txBox="1"/>
          <p:nvPr/>
        </p:nvSpPr>
        <p:spPr>
          <a:xfrm>
            <a:off x="8808138" y="3914280"/>
            <a:ext cx="1667520" cy="307777"/>
          </a:xfrm>
          <a:prstGeom prst="rect">
            <a:avLst/>
          </a:prstGeom>
        </p:spPr>
        <p:txBody>
          <a:bodyPr vert="horz" wrap="square" lIns="0" tIns="0" rIns="0" bIns="0" rtlCol="0">
            <a:spAutoFit/>
          </a:bodyPr>
          <a:lstStyle/>
          <a:p>
            <a:pPr marL="9525" algn="ctr"/>
            <a:r>
              <a:rPr sz="2000" b="1" dirty="0">
                <a:solidFill>
                  <a:schemeClr val="bg1"/>
                </a:solidFill>
                <a:latin typeface="Arial" charset="0"/>
                <a:ea typeface="Arial" charset="0"/>
                <a:cs typeface="Arial" charset="0"/>
              </a:rPr>
              <a:t>N</a:t>
            </a:r>
            <a:r>
              <a:rPr sz="2000" b="1" spc="-11" dirty="0">
                <a:solidFill>
                  <a:schemeClr val="bg1"/>
                </a:solidFill>
                <a:latin typeface="Arial" charset="0"/>
                <a:ea typeface="Arial" charset="0"/>
                <a:cs typeface="Arial" charset="0"/>
              </a:rPr>
              <a:t>e</a:t>
            </a:r>
            <a:r>
              <a:rPr sz="2000" b="1" spc="-15" dirty="0">
                <a:solidFill>
                  <a:schemeClr val="bg1"/>
                </a:solidFill>
                <a:latin typeface="Arial" charset="0"/>
                <a:ea typeface="Arial" charset="0"/>
                <a:cs typeface="Arial" charset="0"/>
              </a:rPr>
              <a:t>w</a:t>
            </a:r>
            <a:r>
              <a:rPr sz="2000" b="1" spc="-45" dirty="0">
                <a:solidFill>
                  <a:schemeClr val="bg1"/>
                </a:solidFill>
                <a:latin typeface="Arial" charset="0"/>
                <a:ea typeface="Arial" charset="0"/>
                <a:cs typeface="Arial" charset="0"/>
              </a:rPr>
              <a:t>c</a:t>
            </a:r>
            <a:r>
              <a:rPr sz="2000" b="1" dirty="0">
                <a:solidFill>
                  <a:schemeClr val="bg1"/>
                </a:solidFill>
                <a:latin typeface="Arial" charset="0"/>
                <a:ea typeface="Arial" charset="0"/>
                <a:cs typeface="Arial" charset="0"/>
              </a:rPr>
              <a:t>omer</a:t>
            </a:r>
            <a:endParaRPr sz="2000" dirty="0">
              <a:solidFill>
                <a:schemeClr val="bg1"/>
              </a:solidFill>
              <a:latin typeface="Arial" charset="0"/>
              <a:ea typeface="Arial" charset="0"/>
              <a:cs typeface="Arial" charset="0"/>
            </a:endParaRPr>
          </a:p>
        </p:txBody>
      </p:sp>
      <p:sp>
        <p:nvSpPr>
          <p:cNvPr id="49" name="Oval 33">
            <a:extLst>
              <a:ext uri="{FF2B5EF4-FFF2-40B4-BE49-F238E27FC236}">
                <a16:creationId xmlns:a16="http://schemas.microsoft.com/office/drawing/2014/main" id="{EBBB2A04-BAFD-4EE5-84B1-419F9931E25E}"/>
              </a:ext>
            </a:extLst>
          </p:cNvPr>
          <p:cNvSpPr/>
          <p:nvPr/>
        </p:nvSpPr>
        <p:spPr>
          <a:xfrm>
            <a:off x="7869859" y="3876274"/>
            <a:ext cx="454815" cy="454815"/>
          </a:xfrm>
          <a:prstGeom prst="ellipse">
            <a:avLst/>
          </a:prstGeom>
          <a:solidFill>
            <a:schemeClr val="bg1"/>
          </a:solidFill>
          <a:ln w="15875">
            <a:solidFill>
              <a:schemeClr val="accent5"/>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latin typeface="Arial" charset="0"/>
              <a:ea typeface="Arial" charset="0"/>
              <a:cs typeface="Arial" charset="0"/>
            </a:endParaRPr>
          </a:p>
        </p:txBody>
      </p:sp>
      <p:pic>
        <p:nvPicPr>
          <p:cNvPr id="50" name="Picture 43" descr="0032-book.eps">
            <a:extLst>
              <a:ext uri="{FF2B5EF4-FFF2-40B4-BE49-F238E27FC236}">
                <a16:creationId xmlns:a16="http://schemas.microsoft.com/office/drawing/2014/main" id="{97940D13-B618-455F-B800-7A0BDF0A6228}"/>
              </a:ext>
            </a:extLst>
          </p:cNvPr>
          <p:cNvPicPr>
            <a:picLocks noChangeAspect="1"/>
          </p:cNvPicPr>
          <p:nvPr/>
        </p:nvPicPr>
        <p:blipFill>
          <a:blip r:embed="rId4">
            <a:alphaModFix/>
            <a:duotone>
              <a:schemeClr val="accent5">
                <a:shade val="45000"/>
                <a:satMod val="135000"/>
              </a:schemeClr>
              <a:prstClr val="white"/>
            </a:duotone>
            <a:lum bright="20000"/>
            <a:extLst>
              <a:ext uri="{28A0092B-C50C-407E-A947-70E740481C1C}">
                <a14:useLocalDpi xmlns:a14="http://schemas.microsoft.com/office/drawing/2010/main"/>
              </a:ext>
            </a:extLst>
          </a:blip>
          <a:stretch>
            <a:fillRect/>
          </a:stretch>
        </p:blipFill>
        <p:spPr>
          <a:xfrm>
            <a:off x="8018554" y="4008226"/>
            <a:ext cx="200867" cy="236576"/>
          </a:xfrm>
          <a:prstGeom prst="rect">
            <a:avLst/>
          </a:prstGeom>
        </p:spPr>
      </p:pic>
      <p:sp>
        <p:nvSpPr>
          <p:cNvPr id="51" name="Rectangle 21">
            <a:extLst>
              <a:ext uri="{FF2B5EF4-FFF2-40B4-BE49-F238E27FC236}">
                <a16:creationId xmlns:a16="http://schemas.microsoft.com/office/drawing/2014/main" id="{E9999E55-D674-4C2E-9B75-FF696BA3BE69}"/>
              </a:ext>
            </a:extLst>
          </p:cNvPr>
          <p:cNvSpPr/>
          <p:nvPr/>
        </p:nvSpPr>
        <p:spPr>
          <a:xfrm>
            <a:off x="7753827" y="4307714"/>
            <a:ext cx="3815637" cy="2574097"/>
          </a:xfrm>
          <a:prstGeom prst="rect">
            <a:avLst/>
          </a:prstGeom>
          <a:solidFill>
            <a:schemeClr val="accent5">
              <a:lumMod val="20000"/>
              <a:lumOff val="8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a:latin typeface="Arial" charset="0"/>
              <a:ea typeface="Arial" charset="0"/>
              <a:cs typeface="Arial" charset="0"/>
            </a:endParaRPr>
          </a:p>
        </p:txBody>
      </p:sp>
      <p:sp>
        <p:nvSpPr>
          <p:cNvPr id="52" name="object 18">
            <a:extLst>
              <a:ext uri="{FF2B5EF4-FFF2-40B4-BE49-F238E27FC236}">
                <a16:creationId xmlns:a16="http://schemas.microsoft.com/office/drawing/2014/main" id="{BA03EA97-FAE3-449B-9685-FD56CAB0C580}"/>
              </a:ext>
            </a:extLst>
          </p:cNvPr>
          <p:cNvSpPr txBox="1"/>
          <p:nvPr/>
        </p:nvSpPr>
        <p:spPr>
          <a:xfrm>
            <a:off x="7809312" y="4472842"/>
            <a:ext cx="3597554" cy="1899751"/>
          </a:xfrm>
          <a:prstGeom prst="rect">
            <a:avLst/>
          </a:prstGeom>
        </p:spPr>
        <p:txBody>
          <a:bodyPr vert="horz" wrap="square" lIns="0" tIns="0" rIns="0" bIns="0" rtlCol="0">
            <a:spAutoFit/>
          </a:bodyPr>
          <a:lstStyle/>
          <a:p>
            <a:pPr marL="9525" marR="3810" algn="just">
              <a:lnSpc>
                <a:spcPct val="122700"/>
              </a:lnSpc>
            </a:pPr>
            <a:r>
              <a:rPr lang="en-US" sz="1700" dirty="0">
                <a:latin typeface="Arial" charset="0"/>
                <a:ea typeface="Arial" charset="0"/>
                <a:cs typeface="Arial" charset="0"/>
              </a:rPr>
              <a:t>Program dedicated to t</a:t>
            </a:r>
            <a:r>
              <a:rPr sz="1700" dirty="0">
                <a:latin typeface="Arial" charset="0"/>
                <a:ea typeface="Arial" charset="0"/>
                <a:cs typeface="Arial" charset="0"/>
              </a:rPr>
              <a:t>hose en</a:t>
            </a:r>
            <a:r>
              <a:rPr sz="1700" spc="-15" dirty="0">
                <a:latin typeface="Arial" charset="0"/>
                <a:ea typeface="Arial" charset="0"/>
                <a:cs typeface="Arial" charset="0"/>
              </a:rPr>
              <a:t>t</a:t>
            </a:r>
            <a:r>
              <a:rPr sz="1700" dirty="0">
                <a:latin typeface="Arial" charset="0"/>
                <a:ea typeface="Arial" charset="0"/>
                <a:cs typeface="Arial" charset="0"/>
              </a:rPr>
              <a:t>ering the ICANN </a:t>
            </a:r>
            <a:r>
              <a:rPr sz="1700" spc="-30" dirty="0">
                <a:latin typeface="Arial" charset="0"/>
                <a:ea typeface="Arial" charset="0"/>
                <a:cs typeface="Arial" charset="0"/>
              </a:rPr>
              <a:t>c</a:t>
            </a:r>
            <a:r>
              <a:rPr sz="1700" dirty="0">
                <a:latin typeface="Arial" charset="0"/>
                <a:ea typeface="Arial" charset="0"/>
                <a:cs typeface="Arial" charset="0"/>
              </a:rPr>
              <a:t>ommunity</a:t>
            </a:r>
            <a:r>
              <a:rPr lang="en-US" sz="1700" dirty="0">
                <a:latin typeface="Arial" charset="0"/>
                <a:ea typeface="Arial" charset="0"/>
                <a:cs typeface="Arial" charset="0"/>
              </a:rPr>
              <a:t>. Options are </a:t>
            </a:r>
            <a:r>
              <a:rPr sz="1700" dirty="0">
                <a:latin typeface="Arial" charset="0"/>
                <a:ea typeface="Arial" charset="0"/>
                <a:cs typeface="Arial" charset="0"/>
              </a:rPr>
              <a:t>sel</a:t>
            </a:r>
            <a:r>
              <a:rPr sz="1700" spc="-23" dirty="0">
                <a:latin typeface="Arial" charset="0"/>
                <a:ea typeface="Arial" charset="0"/>
                <a:cs typeface="Arial" charset="0"/>
              </a:rPr>
              <a:t>f</a:t>
            </a:r>
            <a:r>
              <a:rPr sz="1700" dirty="0">
                <a:latin typeface="Arial" charset="0"/>
                <a:ea typeface="Arial" charset="0"/>
                <a:cs typeface="Arial" charset="0"/>
              </a:rPr>
              <a:t>-</a:t>
            </a:r>
            <a:r>
              <a:rPr lang="en-US" sz="1700" dirty="0">
                <a:latin typeface="Arial" charset="0"/>
                <a:ea typeface="Arial" charset="0"/>
                <a:cs typeface="Arial" charset="0"/>
              </a:rPr>
              <a:t>study</a:t>
            </a:r>
            <a:r>
              <a:rPr sz="1700" dirty="0">
                <a:latin typeface="Arial" charset="0"/>
                <a:ea typeface="Arial" charset="0"/>
                <a:cs typeface="Arial" charset="0"/>
              </a:rPr>
              <a:t> using the N</a:t>
            </a:r>
            <a:r>
              <a:rPr sz="1700" spc="4" dirty="0">
                <a:latin typeface="Arial" charset="0"/>
                <a:ea typeface="Arial" charset="0"/>
                <a:cs typeface="Arial" charset="0"/>
              </a:rPr>
              <a:t>e</a:t>
            </a:r>
            <a:r>
              <a:rPr sz="1700" spc="-8" dirty="0">
                <a:latin typeface="Arial" charset="0"/>
                <a:ea typeface="Arial" charset="0"/>
                <a:cs typeface="Arial" charset="0"/>
              </a:rPr>
              <a:t>w</a:t>
            </a:r>
            <a:r>
              <a:rPr sz="1700" spc="-30" dirty="0">
                <a:latin typeface="Arial" charset="0"/>
                <a:ea typeface="Arial" charset="0"/>
                <a:cs typeface="Arial" charset="0"/>
              </a:rPr>
              <a:t>c</a:t>
            </a:r>
            <a:r>
              <a:rPr sz="1700" dirty="0">
                <a:latin typeface="Arial" charset="0"/>
                <a:ea typeface="Arial" charset="0"/>
                <a:cs typeface="Arial" charset="0"/>
              </a:rPr>
              <a:t>omer </a:t>
            </a:r>
            <a:r>
              <a:rPr sz="1700" spc="-8" dirty="0">
                <a:latin typeface="Arial" charset="0"/>
                <a:ea typeface="Arial" charset="0"/>
                <a:cs typeface="Arial" charset="0"/>
              </a:rPr>
              <a:t>w</a:t>
            </a:r>
            <a:r>
              <a:rPr sz="1700" dirty="0">
                <a:latin typeface="Arial" charset="0"/>
                <a:ea typeface="Arial" charset="0"/>
                <a:cs typeface="Arial" charset="0"/>
              </a:rPr>
              <a:t>eb</a:t>
            </a:r>
            <a:r>
              <a:rPr lang="en-US" sz="1700" dirty="0">
                <a:latin typeface="Arial" charset="0"/>
                <a:ea typeface="Arial" charset="0"/>
                <a:cs typeface="Arial" charset="0"/>
              </a:rPr>
              <a:t> </a:t>
            </a:r>
            <a:r>
              <a:rPr sz="1700" spc="-23" dirty="0">
                <a:latin typeface="Arial" charset="0"/>
                <a:ea typeface="Arial" charset="0"/>
                <a:cs typeface="Arial" charset="0"/>
              </a:rPr>
              <a:t>p</a:t>
            </a:r>
            <a:r>
              <a:rPr sz="1700" dirty="0">
                <a:latin typeface="Arial" charset="0"/>
                <a:ea typeface="Arial" charset="0"/>
                <a:cs typeface="Arial" charset="0"/>
              </a:rPr>
              <a:t>a</a:t>
            </a:r>
            <a:r>
              <a:rPr sz="1700" spc="-23" dirty="0">
                <a:latin typeface="Arial" charset="0"/>
                <a:ea typeface="Arial" charset="0"/>
                <a:cs typeface="Arial" charset="0"/>
              </a:rPr>
              <a:t>g</a:t>
            </a:r>
            <a:r>
              <a:rPr sz="1700" dirty="0">
                <a:latin typeface="Arial" charset="0"/>
                <a:ea typeface="Arial" charset="0"/>
                <a:cs typeface="Arial" charset="0"/>
              </a:rPr>
              <a:t>e or </a:t>
            </a:r>
            <a:r>
              <a:rPr sz="1700" spc="-23" dirty="0">
                <a:latin typeface="Arial" charset="0"/>
                <a:ea typeface="Arial" charset="0"/>
                <a:cs typeface="Arial" charset="0"/>
              </a:rPr>
              <a:t>p</a:t>
            </a:r>
            <a:r>
              <a:rPr sz="1700" dirty="0">
                <a:latin typeface="Arial" charset="0"/>
                <a:ea typeface="Arial" charset="0"/>
                <a:cs typeface="Arial" charset="0"/>
              </a:rPr>
              <a:t>artici</a:t>
            </a:r>
            <a:r>
              <a:rPr sz="1700" spc="-23" dirty="0">
                <a:latin typeface="Arial" charset="0"/>
                <a:ea typeface="Arial" charset="0"/>
                <a:cs typeface="Arial" charset="0"/>
              </a:rPr>
              <a:t>p</a:t>
            </a:r>
            <a:r>
              <a:rPr sz="1700" dirty="0">
                <a:latin typeface="Arial" charset="0"/>
                <a:ea typeface="Arial" charset="0"/>
                <a:cs typeface="Arial" charset="0"/>
              </a:rPr>
              <a:t>a</a:t>
            </a:r>
            <a:r>
              <a:rPr sz="1700" spc="-15" dirty="0">
                <a:latin typeface="Arial" charset="0"/>
                <a:ea typeface="Arial" charset="0"/>
                <a:cs typeface="Arial" charset="0"/>
              </a:rPr>
              <a:t>t</a:t>
            </a:r>
            <a:r>
              <a:rPr lang="en-US" sz="1700" spc="-15" dirty="0">
                <a:latin typeface="Arial" charset="0"/>
                <a:ea typeface="Arial" charset="0"/>
                <a:cs typeface="Arial" charset="0"/>
              </a:rPr>
              <a:t>ion</a:t>
            </a:r>
            <a:r>
              <a:rPr sz="1700" dirty="0">
                <a:latin typeface="Arial" charset="0"/>
                <a:ea typeface="Arial" charset="0"/>
                <a:cs typeface="Arial" charset="0"/>
              </a:rPr>
              <a:t> in pe</a:t>
            </a:r>
            <a:r>
              <a:rPr sz="1700" spc="-15" dirty="0">
                <a:latin typeface="Arial" charset="0"/>
                <a:ea typeface="Arial" charset="0"/>
                <a:cs typeface="Arial" charset="0"/>
              </a:rPr>
              <a:t>r</a:t>
            </a:r>
            <a:r>
              <a:rPr sz="1700" dirty="0">
                <a:latin typeface="Arial" charset="0"/>
                <a:ea typeface="Arial" charset="0"/>
                <a:cs typeface="Arial" charset="0"/>
              </a:rPr>
              <a:t>son or </a:t>
            </a:r>
            <a:r>
              <a:rPr sz="1700" spc="-15" dirty="0">
                <a:latin typeface="Arial" charset="0"/>
                <a:ea typeface="Arial" charset="0"/>
                <a:cs typeface="Arial" charset="0"/>
              </a:rPr>
              <a:t>r</a:t>
            </a:r>
            <a:r>
              <a:rPr sz="1700" dirty="0">
                <a:latin typeface="Arial" charset="0"/>
                <a:ea typeface="Arial" charset="0"/>
                <a:cs typeface="Arial" charset="0"/>
              </a:rPr>
              <a:t>emo</a:t>
            </a:r>
            <a:r>
              <a:rPr sz="1700" spc="-15" dirty="0">
                <a:latin typeface="Arial" charset="0"/>
                <a:ea typeface="Arial" charset="0"/>
                <a:cs typeface="Arial" charset="0"/>
              </a:rPr>
              <a:t>t</a:t>
            </a:r>
            <a:r>
              <a:rPr sz="1700" dirty="0">
                <a:latin typeface="Arial" charset="0"/>
                <a:ea typeface="Arial" charset="0"/>
                <a:cs typeface="Arial" charset="0"/>
              </a:rPr>
              <a:t>ely at the </a:t>
            </a:r>
            <a:r>
              <a:rPr lang="en-US" sz="1700" dirty="0">
                <a:latin typeface="Arial" charset="0"/>
                <a:ea typeface="Arial" charset="0"/>
                <a:cs typeface="Arial" charset="0"/>
              </a:rPr>
              <a:t>Newcomer Sunday meeting at an </a:t>
            </a:r>
            <a:r>
              <a:rPr sz="1700" dirty="0" err="1">
                <a:latin typeface="Arial" charset="0"/>
                <a:ea typeface="Arial" charset="0"/>
                <a:cs typeface="Arial" charset="0"/>
              </a:rPr>
              <a:t>ICANN</a:t>
            </a:r>
            <a:r>
              <a:rPr lang="en-US" sz="1700" dirty="0" err="1">
                <a:latin typeface="Arial" charset="0"/>
                <a:ea typeface="Arial" charset="0"/>
                <a:cs typeface="Arial" charset="0"/>
              </a:rPr>
              <a:t>Public</a:t>
            </a:r>
            <a:r>
              <a:rPr sz="1700" dirty="0">
                <a:latin typeface="Arial" charset="0"/>
                <a:ea typeface="Arial" charset="0"/>
                <a:cs typeface="Arial" charset="0"/>
              </a:rPr>
              <a:t> Me</a:t>
            </a:r>
            <a:r>
              <a:rPr sz="1700" spc="-23" dirty="0">
                <a:latin typeface="Arial" charset="0"/>
                <a:ea typeface="Arial" charset="0"/>
                <a:cs typeface="Arial" charset="0"/>
              </a:rPr>
              <a:t>e</a:t>
            </a:r>
            <a:r>
              <a:rPr sz="1700" dirty="0">
                <a:latin typeface="Arial" charset="0"/>
                <a:ea typeface="Arial" charset="0"/>
                <a:cs typeface="Arial" charset="0"/>
              </a:rPr>
              <a:t>ting</a:t>
            </a:r>
          </a:p>
        </p:txBody>
      </p:sp>
    </p:spTree>
    <p:extLst>
      <p:ext uri="{BB962C8B-B14F-4D97-AF65-F5344CB8AC3E}">
        <p14:creationId xmlns:p14="http://schemas.microsoft.com/office/powerpoint/2010/main" val="868913400"/>
      </p:ext>
    </p:extLst>
  </p:cSld>
  <p:clrMapOvr>
    <a:overrideClrMapping bg1="lt1" tx1="dk1" bg2="lt2" tx2="dk2" accent1="accent1" accent2="accent2" accent3="accent3" accent4="accent4" accent5="accent5" accent6="accent6" hlink="hlink" folHlink="folHlink"/>
  </p:clrMapOvr>
</p:sld>
</file>

<file path=ppt/slides/slide3.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141210" y="20064"/>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6" name="Rectángulo 5">
            <a:extLst>
              <a:ext uri="{FF2B5EF4-FFF2-40B4-BE49-F238E27FC236}">
                <a16:creationId xmlns:a16="http://schemas.microsoft.com/office/drawing/2014/main" id="{AEECE049-9342-4F1A-81DA-777D58ABBCF6}"/>
              </a:ext>
            </a:extLst>
          </p:cNvPr>
          <p:cNvSpPr/>
          <p:nvPr/>
        </p:nvSpPr>
        <p:spPr>
          <a:xfrm>
            <a:off x="335344" y="132547"/>
            <a:ext cx="4510720" cy="830997"/>
          </a:xfrm>
          <a:prstGeom prst="rect">
            <a:avLst/>
          </a:prstGeom>
        </p:spPr>
        <p:txBody>
          <a:bodyPr wrap="square">
            <a:spAutoFit/>
          </a:bodyPr>
          <a:lstStyle/>
          <a:p>
            <a:pPr algn="ctr"/>
            <a:r>
              <a:rPr lang="es-CO" sz="2400" dirty="0">
                <a:latin typeface="Arial" panose="020B0604020202020204" pitchFamily="34" charset="0"/>
                <a:cs typeface="Arial" panose="020B0604020202020204" pitchFamily="34" charset="0"/>
              </a:rPr>
              <a:t>CÓMO NEXTGEN DIFIERE DEL PROGRAMA DE BECAS</a:t>
            </a:r>
          </a:p>
        </p:txBody>
      </p:sp>
      <p:sp>
        <p:nvSpPr>
          <p:cNvPr id="8" name="Rectángulo 7">
            <a:extLst>
              <a:ext uri="{FF2B5EF4-FFF2-40B4-BE49-F238E27FC236}">
                <a16:creationId xmlns:a16="http://schemas.microsoft.com/office/drawing/2014/main" id="{2E3E791A-B818-444B-959B-C4BF348FE4E7}"/>
              </a:ext>
            </a:extLst>
          </p:cNvPr>
          <p:cNvSpPr/>
          <p:nvPr/>
        </p:nvSpPr>
        <p:spPr>
          <a:xfrm>
            <a:off x="153987" y="967455"/>
            <a:ext cx="5772825" cy="2585323"/>
          </a:xfrm>
          <a:prstGeom prst="rect">
            <a:avLst/>
          </a:prstGeom>
          <a:solidFill>
            <a:schemeClr val="tx2">
              <a:lumMod val="20000"/>
              <a:lumOff val="80000"/>
            </a:schemeClr>
          </a:solidFill>
          <a:ln>
            <a:solidFill>
              <a:schemeClr val="tx2">
                <a:lumMod val="75000"/>
              </a:schemeClr>
            </a:solidFill>
          </a:ln>
        </p:spPr>
        <p:txBody>
          <a:bodyPr wrap="square">
            <a:spAutoFit/>
          </a:bodyPr>
          <a:lstStyle/>
          <a:p>
            <a:pPr marL="80772" marR="210008" algn="just"/>
            <a:r>
              <a:rPr lang="es-MX" dirty="0">
                <a:latin typeface="Arial" charset="0"/>
                <a:ea typeface="Arial" charset="0"/>
                <a:cs typeface="Arial" charset="0"/>
              </a:rPr>
              <a:t>El Programa de Becas se centra en el programa de desarrollo de capacidad global para apoyar la diversidad y la participación activa en la comunidad de múltiples partes interesadas de ICANN. El proceso de solicitud en línea está abierto tres veces al año. Se seleccionan 45 becarios para cada reunión de ICANN (incluidos 5 mentores). Los candidatos deben tener al menos 21 años de edad, sin límite de edad para participar</a:t>
            </a:r>
            <a:endParaRPr lang="en-US" dirty="0">
              <a:latin typeface="Arial" charset="0"/>
              <a:ea typeface="Arial" charset="0"/>
              <a:cs typeface="Arial" charset="0"/>
            </a:endParaRPr>
          </a:p>
        </p:txBody>
      </p:sp>
      <p:sp>
        <p:nvSpPr>
          <p:cNvPr id="10" name="Rectángulo 9">
            <a:extLst>
              <a:ext uri="{FF2B5EF4-FFF2-40B4-BE49-F238E27FC236}">
                <a16:creationId xmlns:a16="http://schemas.microsoft.com/office/drawing/2014/main" id="{79CFEA58-23D7-40DC-AE03-390673C21B1A}"/>
              </a:ext>
            </a:extLst>
          </p:cNvPr>
          <p:cNvSpPr/>
          <p:nvPr/>
        </p:nvSpPr>
        <p:spPr>
          <a:xfrm>
            <a:off x="178494" y="3728492"/>
            <a:ext cx="5748318" cy="2862322"/>
          </a:xfrm>
          <a:prstGeom prst="rect">
            <a:avLst/>
          </a:prstGeom>
          <a:solidFill>
            <a:schemeClr val="accent5">
              <a:lumMod val="20000"/>
              <a:lumOff val="80000"/>
            </a:schemeClr>
          </a:solidFill>
          <a:ln>
            <a:solidFill>
              <a:schemeClr val="accent5">
                <a:lumMod val="60000"/>
                <a:lumOff val="40000"/>
              </a:schemeClr>
            </a:solidFill>
          </a:ln>
        </p:spPr>
        <p:txBody>
          <a:bodyPr wrap="square">
            <a:spAutoFit/>
          </a:bodyPr>
          <a:lstStyle/>
          <a:p>
            <a:pPr algn="just"/>
            <a:r>
              <a:rPr lang="es-CO" dirty="0">
                <a:latin typeface="Arial" panose="020B0604020202020204" pitchFamily="34" charset="0"/>
                <a:cs typeface="Arial" panose="020B0604020202020204" pitchFamily="34" charset="0"/>
              </a:rPr>
              <a:t>El programa </a:t>
            </a:r>
            <a:r>
              <a:rPr lang="es-CO" dirty="0" err="1">
                <a:latin typeface="Arial" panose="020B0604020202020204" pitchFamily="34" charset="0"/>
                <a:cs typeface="Arial" panose="020B0604020202020204" pitchFamily="34" charset="0"/>
              </a:rPr>
              <a:t>NextGen</a:t>
            </a:r>
            <a:r>
              <a:rPr lang="es-CO" dirty="0">
                <a:latin typeface="Arial" panose="020B0604020202020204" pitchFamily="34" charset="0"/>
                <a:cs typeface="Arial" panose="020B0604020202020204" pitchFamily="34" charset="0"/>
              </a:rPr>
              <a:t> de ICANN se enfoca en educación, concientización y compromiso futuro. Los solicitantes deben tener entre 18 y 30 años de edad, vivir e inscribirse en algún tipo de plan de estudios de educación superior en la región donde se celebra la reunión pública de la ICANN. Se seleccionan 12 candidatos por reunión para participar en debates personalizados y de actualidad. 3 </a:t>
            </a:r>
            <a:r>
              <a:rPr lang="es-CO" dirty="0" err="1">
                <a:latin typeface="Arial" panose="020B0604020202020204" pitchFamily="34" charset="0"/>
                <a:cs typeface="Arial" panose="020B0604020202020204" pitchFamily="34" charset="0"/>
              </a:rPr>
              <a:t>NextGen</a:t>
            </a:r>
            <a:r>
              <a:rPr lang="es-CO" dirty="0">
                <a:latin typeface="Arial" panose="020B0604020202020204" pitchFamily="34" charset="0"/>
                <a:cs typeface="Arial" panose="020B0604020202020204" pitchFamily="34" charset="0"/>
              </a:rPr>
              <a:t> anteriores adicionales sirven como embajadores de estos nuevos </a:t>
            </a:r>
            <a:r>
              <a:rPr lang="es-CO" dirty="0" err="1">
                <a:latin typeface="Arial" panose="020B0604020202020204" pitchFamily="34" charset="0"/>
                <a:cs typeface="Arial" panose="020B0604020202020204" pitchFamily="34" charset="0"/>
              </a:rPr>
              <a:t>NextGen</a:t>
            </a:r>
            <a:endParaRPr lang="es-CO" dirty="0">
              <a:latin typeface="Arial" panose="020B0604020202020204" pitchFamily="34" charset="0"/>
              <a:cs typeface="Arial" panose="020B0604020202020204" pitchFamily="34" charset="0"/>
            </a:endParaRPr>
          </a:p>
        </p:txBody>
      </p:sp>
      <p:sp>
        <p:nvSpPr>
          <p:cNvPr id="14" name="Title 6">
            <a:extLst>
              <a:ext uri="{FF2B5EF4-FFF2-40B4-BE49-F238E27FC236}">
                <a16:creationId xmlns:a16="http://schemas.microsoft.com/office/drawing/2014/main" id="{C4CEE612-62D3-4593-B93B-DFAD3CCDAF57}"/>
              </a:ext>
            </a:extLst>
          </p:cNvPr>
          <p:cNvSpPr>
            <a:spLocks noGrp="1"/>
          </p:cNvSpPr>
          <p:nvPr>
            <p:ph type="title"/>
          </p:nvPr>
        </p:nvSpPr>
        <p:spPr>
          <a:xfrm>
            <a:off x="6311780" y="180156"/>
            <a:ext cx="5247269" cy="682532"/>
          </a:xfrm>
        </p:spPr>
        <p:txBody>
          <a:bodyPr>
            <a:noAutofit/>
          </a:bodyPr>
          <a:lstStyle/>
          <a:p>
            <a:pPr algn="ctr"/>
            <a:r>
              <a:rPr lang="en-US" sz="2400" dirty="0">
                <a:latin typeface="Arial" panose="020B0604020202020204" pitchFamily="34" charset="0"/>
                <a:cs typeface="Arial" panose="020B0604020202020204" pitchFamily="34" charset="0"/>
              </a:rPr>
              <a:t>How NextGen </a:t>
            </a:r>
            <a:r>
              <a:rPr lang="en-US" sz="2400" dirty="0" err="1">
                <a:latin typeface="Arial" panose="020B0604020202020204" pitchFamily="34" charset="0"/>
                <a:cs typeface="Arial" panose="020B0604020202020204" pitchFamily="34" charset="0"/>
              </a:rPr>
              <a:t>DIFFers</a:t>
            </a:r>
            <a:r>
              <a:rPr lang="en-US" sz="2400" dirty="0">
                <a:latin typeface="Arial" panose="020B0604020202020204" pitchFamily="34" charset="0"/>
                <a:cs typeface="Arial" panose="020B0604020202020204" pitchFamily="34" charset="0"/>
              </a:rPr>
              <a:t> From Fellowship</a:t>
            </a:r>
          </a:p>
        </p:txBody>
      </p:sp>
      <p:sp>
        <p:nvSpPr>
          <p:cNvPr id="16" name="Rectangle 12">
            <a:extLst>
              <a:ext uri="{FF2B5EF4-FFF2-40B4-BE49-F238E27FC236}">
                <a16:creationId xmlns:a16="http://schemas.microsoft.com/office/drawing/2014/main" id="{0950357B-2409-460A-883D-EC476EED9179}"/>
              </a:ext>
            </a:extLst>
          </p:cNvPr>
          <p:cNvSpPr/>
          <p:nvPr/>
        </p:nvSpPr>
        <p:spPr>
          <a:xfrm>
            <a:off x="6542580" y="951298"/>
            <a:ext cx="5314075" cy="2601480"/>
          </a:xfrm>
          <a:prstGeom prst="rect">
            <a:avLst/>
          </a:prstGeom>
          <a:no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latin typeface="Arial" charset="0"/>
              <a:ea typeface="Arial" charset="0"/>
              <a:cs typeface="Arial" charset="0"/>
            </a:endParaRPr>
          </a:p>
        </p:txBody>
      </p:sp>
      <p:sp>
        <p:nvSpPr>
          <p:cNvPr id="18" name="object 4">
            <a:extLst>
              <a:ext uri="{FF2B5EF4-FFF2-40B4-BE49-F238E27FC236}">
                <a16:creationId xmlns:a16="http://schemas.microsoft.com/office/drawing/2014/main" id="{F64738EC-21E6-4E3C-912C-0F9941C6241E}"/>
              </a:ext>
            </a:extLst>
          </p:cNvPr>
          <p:cNvSpPr txBox="1"/>
          <p:nvPr/>
        </p:nvSpPr>
        <p:spPr>
          <a:xfrm>
            <a:off x="6667765" y="1067022"/>
            <a:ext cx="5188890" cy="2733305"/>
          </a:xfrm>
          <a:prstGeom prst="rect">
            <a:avLst/>
          </a:prstGeom>
          <a:noFill/>
          <a:ln w="25399">
            <a:noFill/>
          </a:ln>
        </p:spPr>
        <p:txBody>
          <a:bodyPr vert="horz" wrap="square" lIns="0" tIns="0" rIns="0" bIns="0" rtlCol="0">
            <a:noAutofit/>
          </a:bodyPr>
          <a:lstStyle/>
          <a:p>
            <a:pPr marL="80772" marR="210008" algn="just"/>
            <a:r>
              <a:rPr lang="en-US" dirty="0">
                <a:solidFill>
                  <a:schemeClr val="accent1">
                    <a:lumMod val="75000"/>
                  </a:schemeClr>
                </a:solidFill>
                <a:latin typeface="Arial" charset="0"/>
                <a:ea typeface="Arial" charset="0"/>
                <a:cs typeface="Arial" charset="0"/>
              </a:rPr>
              <a:t>The </a:t>
            </a:r>
            <a:r>
              <a:rPr lang="en-US" b="1" dirty="0">
                <a:solidFill>
                  <a:schemeClr val="accent1">
                    <a:lumMod val="75000"/>
                  </a:schemeClr>
                </a:solidFill>
                <a:latin typeface="Arial" charset="0"/>
                <a:ea typeface="Arial" charset="0"/>
                <a:cs typeface="Arial" charset="0"/>
              </a:rPr>
              <a:t>Fellowship Program </a:t>
            </a:r>
            <a:r>
              <a:rPr lang="en-US" dirty="0">
                <a:solidFill>
                  <a:schemeClr val="accent1">
                    <a:lumMod val="75000"/>
                  </a:schemeClr>
                </a:solidFill>
                <a:latin typeface="Arial" charset="0"/>
                <a:ea typeface="Arial" charset="0"/>
                <a:cs typeface="Arial" charset="0"/>
              </a:rPr>
              <a:t>focuses on Global capacity development program to support diversity and active involvement in ICANN’s </a:t>
            </a:r>
            <a:r>
              <a:rPr lang="en-US" dirty="0" err="1">
                <a:solidFill>
                  <a:schemeClr val="accent1">
                    <a:lumMod val="75000"/>
                  </a:schemeClr>
                </a:solidFill>
                <a:latin typeface="Arial" charset="0"/>
                <a:ea typeface="Arial" charset="0"/>
                <a:cs typeface="Arial" charset="0"/>
              </a:rPr>
              <a:t>multistakeholder</a:t>
            </a:r>
            <a:r>
              <a:rPr lang="en-US" dirty="0">
                <a:solidFill>
                  <a:schemeClr val="accent1">
                    <a:lumMod val="75000"/>
                  </a:schemeClr>
                </a:solidFill>
                <a:latin typeface="Arial" charset="0"/>
                <a:ea typeface="Arial" charset="0"/>
                <a:cs typeface="Arial" charset="0"/>
              </a:rPr>
              <a:t> community. Online application process is open three times per year. 45 Fellows are selected for each ICANN Meeting (including 5 mentors). Candidates must be at least 21 years of age, no age cap to participate</a:t>
            </a:r>
            <a:endParaRPr dirty="0">
              <a:solidFill>
                <a:schemeClr val="accent1">
                  <a:lumMod val="75000"/>
                </a:schemeClr>
              </a:solidFill>
              <a:latin typeface="Arial" charset="0"/>
              <a:ea typeface="Arial" charset="0"/>
              <a:cs typeface="Arial" charset="0"/>
            </a:endParaRPr>
          </a:p>
        </p:txBody>
      </p:sp>
      <p:sp>
        <p:nvSpPr>
          <p:cNvPr id="20" name="Rectangle 11">
            <a:extLst>
              <a:ext uri="{FF2B5EF4-FFF2-40B4-BE49-F238E27FC236}">
                <a16:creationId xmlns:a16="http://schemas.microsoft.com/office/drawing/2014/main" id="{495B8B2F-18EE-4EFD-95D3-08963329C0C2}"/>
              </a:ext>
            </a:extLst>
          </p:cNvPr>
          <p:cNvSpPr/>
          <p:nvPr/>
        </p:nvSpPr>
        <p:spPr>
          <a:xfrm>
            <a:off x="6210139" y="3668502"/>
            <a:ext cx="5314075" cy="2883837"/>
          </a:xfrm>
          <a:prstGeom prst="rect">
            <a:avLst/>
          </a:prstGeom>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50" dirty="0">
              <a:latin typeface="Arial" charset="0"/>
              <a:ea typeface="Arial" charset="0"/>
              <a:cs typeface="Arial" charset="0"/>
            </a:endParaRPr>
          </a:p>
        </p:txBody>
      </p:sp>
      <p:sp>
        <p:nvSpPr>
          <p:cNvPr id="21" name="object 5">
            <a:extLst>
              <a:ext uri="{FF2B5EF4-FFF2-40B4-BE49-F238E27FC236}">
                <a16:creationId xmlns:a16="http://schemas.microsoft.com/office/drawing/2014/main" id="{6F9FD5AB-6205-4421-8B62-28200F7FBF49}"/>
              </a:ext>
            </a:extLst>
          </p:cNvPr>
          <p:cNvSpPr txBox="1"/>
          <p:nvPr/>
        </p:nvSpPr>
        <p:spPr>
          <a:xfrm>
            <a:off x="6272732" y="3823908"/>
            <a:ext cx="5188890" cy="2162266"/>
          </a:xfrm>
          <a:prstGeom prst="rect">
            <a:avLst/>
          </a:prstGeom>
          <a:noFill/>
          <a:ln w="25399">
            <a:noFill/>
          </a:ln>
        </p:spPr>
        <p:txBody>
          <a:bodyPr vert="horz" wrap="square" lIns="0" tIns="0" rIns="0" bIns="0" rtlCol="0">
            <a:noAutofit/>
          </a:bodyPr>
          <a:lstStyle/>
          <a:p>
            <a:pPr marR="298163" algn="ctr"/>
            <a:r>
              <a:rPr lang="en-US" dirty="0">
                <a:solidFill>
                  <a:schemeClr val="accent6">
                    <a:lumMod val="50000"/>
                  </a:schemeClr>
                </a:solidFill>
                <a:latin typeface="Arial" charset="0"/>
                <a:ea typeface="Arial" charset="0"/>
                <a:cs typeface="Arial" charset="0"/>
              </a:rPr>
              <a:t>The </a:t>
            </a:r>
            <a:r>
              <a:rPr lang="en-US" b="1" dirty="0">
                <a:solidFill>
                  <a:schemeClr val="accent6">
                    <a:lumMod val="50000"/>
                  </a:schemeClr>
                </a:solidFill>
                <a:latin typeface="Arial" charset="0"/>
                <a:ea typeface="Arial" charset="0"/>
                <a:cs typeface="Arial" charset="0"/>
              </a:rPr>
              <a:t>NextGen@ICANN program</a:t>
            </a:r>
            <a:r>
              <a:rPr lang="en-US" dirty="0">
                <a:solidFill>
                  <a:schemeClr val="accent6">
                    <a:lumMod val="50000"/>
                  </a:schemeClr>
                </a:solidFill>
                <a:latin typeface="Arial" charset="0"/>
                <a:ea typeface="Arial" charset="0"/>
                <a:cs typeface="Arial" charset="0"/>
              </a:rPr>
              <a:t> focuses on education, awareness and future engagement. Applicants must be between the ages of 18 and 30, live and be enrolled in some type of higher learning curriculum in the region where the ICANN Public Meeting is being held. 12 candidates are selected per meeting to engage in customized, topical discussions. 3 Additional previous </a:t>
            </a:r>
            <a:r>
              <a:rPr lang="en-US" dirty="0" err="1">
                <a:solidFill>
                  <a:schemeClr val="accent6">
                    <a:lumMod val="50000"/>
                  </a:schemeClr>
                </a:solidFill>
                <a:latin typeface="Arial" charset="0"/>
                <a:ea typeface="Arial" charset="0"/>
                <a:cs typeface="Arial" charset="0"/>
              </a:rPr>
              <a:t>NextGen</a:t>
            </a:r>
            <a:r>
              <a:rPr lang="en-US" dirty="0">
                <a:solidFill>
                  <a:schemeClr val="accent6">
                    <a:lumMod val="50000"/>
                  </a:schemeClr>
                </a:solidFill>
                <a:latin typeface="Arial" charset="0"/>
                <a:ea typeface="Arial" charset="0"/>
                <a:cs typeface="Arial" charset="0"/>
              </a:rPr>
              <a:t> serve as Ambassadors for these new </a:t>
            </a:r>
            <a:r>
              <a:rPr lang="en-US" dirty="0" err="1">
                <a:solidFill>
                  <a:schemeClr val="accent6">
                    <a:lumMod val="50000"/>
                  </a:schemeClr>
                </a:solidFill>
                <a:latin typeface="Arial" charset="0"/>
                <a:ea typeface="Arial" charset="0"/>
                <a:cs typeface="Arial" charset="0"/>
              </a:rPr>
              <a:t>NextGen</a:t>
            </a:r>
            <a:endParaRPr dirty="0">
              <a:solidFill>
                <a:schemeClr val="accent6">
                  <a:lumMod val="50000"/>
                </a:schemeClr>
              </a:solidFill>
              <a:latin typeface="Arial" charset="0"/>
              <a:ea typeface="Arial" charset="0"/>
              <a:cs typeface="Arial" charset="0"/>
            </a:endParaRPr>
          </a:p>
        </p:txBody>
      </p:sp>
    </p:spTree>
    <p:extLst>
      <p:ext uri="{BB962C8B-B14F-4D97-AF65-F5344CB8AC3E}">
        <p14:creationId xmlns:p14="http://schemas.microsoft.com/office/powerpoint/2010/main" val="4139761555"/>
      </p:ext>
    </p:extLst>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508A1925-1769-4FEF-9A59-5AF72E3CA815}"/>
              </a:ext>
            </a:extLst>
          </p:cNvPr>
          <p:cNvSpPr/>
          <p:nvPr/>
        </p:nvSpPr>
        <p:spPr>
          <a:xfrm>
            <a:off x="118678" y="69776"/>
            <a:ext cx="5566506" cy="830997"/>
          </a:xfrm>
          <a:prstGeom prst="rect">
            <a:avLst/>
          </a:prstGeom>
        </p:spPr>
        <p:txBody>
          <a:bodyPr wrap="square">
            <a:spAutoFit/>
          </a:bodyPr>
          <a:lstStyle/>
          <a:p>
            <a:r>
              <a:rPr lang="es-CO" sz="2400" dirty="0">
                <a:latin typeface="Arial" panose="020B0604020202020204" pitchFamily="34" charset="0"/>
                <a:cs typeface="Arial" panose="020B0604020202020204" pitchFamily="34" charset="0"/>
              </a:rPr>
              <a:t>CÓMO FUNCIONA LA FINANCIACIÓN DEL PROGRAMA</a:t>
            </a:r>
          </a:p>
        </p:txBody>
      </p:sp>
      <p:sp>
        <p:nvSpPr>
          <p:cNvPr id="3" name="Rectángulo 2">
            <a:extLst>
              <a:ext uri="{FF2B5EF4-FFF2-40B4-BE49-F238E27FC236}">
                <a16:creationId xmlns:a16="http://schemas.microsoft.com/office/drawing/2014/main" id="{1A46A7E5-2B67-43A3-A995-E3FA10128B70}"/>
              </a:ext>
            </a:extLst>
          </p:cNvPr>
          <p:cNvSpPr/>
          <p:nvPr/>
        </p:nvSpPr>
        <p:spPr>
          <a:xfrm>
            <a:off x="173708" y="970548"/>
            <a:ext cx="4570570" cy="1631216"/>
          </a:xfrm>
          <a:prstGeom prst="rect">
            <a:avLst/>
          </a:prstGeom>
          <a:ln>
            <a:solidFill>
              <a:schemeClr val="tx2">
                <a:lumMod val="60000"/>
                <a:lumOff val="40000"/>
              </a:schemeClr>
            </a:solidFill>
          </a:ln>
        </p:spPr>
        <p:txBody>
          <a:bodyPr wrap="square">
            <a:spAutoFit/>
          </a:bodyPr>
          <a:lstStyle/>
          <a:p>
            <a:pPr algn="ctr"/>
            <a:r>
              <a:rPr lang="es-CO" sz="2000" dirty="0">
                <a:solidFill>
                  <a:schemeClr val="tx2">
                    <a:lumMod val="75000"/>
                  </a:schemeClr>
                </a:solidFill>
                <a:latin typeface="Arial" panose="020B0604020202020204" pitchFamily="34" charset="0"/>
                <a:cs typeface="Arial" panose="020B0604020202020204" pitchFamily="34" charset="0"/>
              </a:rPr>
              <a:t>PROGRAMA DE BECAS</a:t>
            </a:r>
          </a:p>
          <a:p>
            <a:pPr algn="just"/>
            <a:r>
              <a:rPr lang="es-CO" sz="2000" dirty="0">
                <a:latin typeface="Arial" panose="020B0604020202020204" pitchFamily="34" charset="0"/>
                <a:cs typeface="Arial" panose="020B0604020202020204" pitchFamily="34" charset="0"/>
              </a:rPr>
              <a:t>Viaje, alojamiento y estipendio proporcionados para cubrir algunos costos de asistir a una reunión pública de ICANN</a:t>
            </a:r>
          </a:p>
        </p:txBody>
      </p:sp>
      <p:sp>
        <p:nvSpPr>
          <p:cNvPr id="4" name="Rectángulo 3">
            <a:extLst>
              <a:ext uri="{FF2B5EF4-FFF2-40B4-BE49-F238E27FC236}">
                <a16:creationId xmlns:a16="http://schemas.microsoft.com/office/drawing/2014/main" id="{6DBEB780-65CA-4AAF-8095-1A03BDA64B68}"/>
              </a:ext>
            </a:extLst>
          </p:cNvPr>
          <p:cNvSpPr/>
          <p:nvPr/>
        </p:nvSpPr>
        <p:spPr>
          <a:xfrm>
            <a:off x="173708" y="2705100"/>
            <a:ext cx="4411544" cy="1631216"/>
          </a:xfrm>
          <a:prstGeom prst="rect">
            <a:avLst/>
          </a:prstGeom>
          <a:ln>
            <a:solidFill>
              <a:schemeClr val="accent4">
                <a:lumMod val="75000"/>
              </a:schemeClr>
            </a:solidFill>
          </a:ln>
        </p:spPr>
        <p:txBody>
          <a:bodyPr wrap="square">
            <a:spAutoFit/>
          </a:bodyPr>
          <a:lstStyle/>
          <a:p>
            <a:pPr algn="ctr"/>
            <a:r>
              <a:rPr lang="es-CO" sz="2000" dirty="0">
                <a:solidFill>
                  <a:schemeClr val="accent4">
                    <a:lumMod val="75000"/>
                  </a:schemeClr>
                </a:solidFill>
                <a:latin typeface="Arial" panose="020B0604020202020204" pitchFamily="34" charset="0"/>
                <a:cs typeface="Arial" panose="020B0604020202020204" pitchFamily="34" charset="0"/>
              </a:rPr>
              <a:t>NEXTGEN</a:t>
            </a:r>
          </a:p>
          <a:p>
            <a:pPr algn="just"/>
            <a:r>
              <a:rPr lang="es-CO" sz="2000" dirty="0">
                <a:latin typeface="Arial" panose="020B0604020202020204" pitchFamily="34" charset="0"/>
                <a:cs typeface="Arial" panose="020B0604020202020204" pitchFamily="34" charset="0"/>
              </a:rPr>
              <a:t>Viaje, alojamiento y estipendio proporcionados para cubrir algunos costos de asistir a una reunión pública de ICANN</a:t>
            </a:r>
          </a:p>
        </p:txBody>
      </p:sp>
      <p:sp>
        <p:nvSpPr>
          <p:cNvPr id="5" name="Rectángulo 4">
            <a:extLst>
              <a:ext uri="{FF2B5EF4-FFF2-40B4-BE49-F238E27FC236}">
                <a16:creationId xmlns:a16="http://schemas.microsoft.com/office/drawing/2014/main" id="{0E2C600D-2F9C-4486-AFB4-46A214437B60}"/>
              </a:ext>
            </a:extLst>
          </p:cNvPr>
          <p:cNvSpPr/>
          <p:nvPr/>
        </p:nvSpPr>
        <p:spPr>
          <a:xfrm>
            <a:off x="410615" y="4439652"/>
            <a:ext cx="3830081" cy="2246769"/>
          </a:xfrm>
          <a:prstGeom prst="rect">
            <a:avLst/>
          </a:prstGeom>
          <a:ln>
            <a:solidFill>
              <a:schemeClr val="accent6">
                <a:lumMod val="60000"/>
                <a:lumOff val="40000"/>
              </a:schemeClr>
            </a:solidFill>
          </a:ln>
        </p:spPr>
        <p:txBody>
          <a:bodyPr wrap="square">
            <a:spAutoFit/>
          </a:bodyPr>
          <a:lstStyle/>
          <a:p>
            <a:pPr algn="ctr"/>
            <a:r>
              <a:rPr lang="es-CO" sz="2000" dirty="0">
                <a:latin typeface="Arial" panose="020B0604020202020204" pitchFamily="34" charset="0"/>
                <a:cs typeface="Arial" panose="020B0604020202020204" pitchFamily="34" charset="0"/>
              </a:rPr>
              <a:t>RECIÉN LLEGADO</a:t>
            </a:r>
          </a:p>
          <a:p>
            <a:pPr algn="ctr"/>
            <a:endParaRPr lang="es-CO" sz="2000" dirty="0">
              <a:latin typeface="Arial" panose="020B0604020202020204" pitchFamily="34" charset="0"/>
              <a:cs typeface="Arial" panose="020B0604020202020204" pitchFamily="34" charset="0"/>
            </a:endParaRPr>
          </a:p>
          <a:p>
            <a:pPr algn="just"/>
            <a:r>
              <a:rPr lang="es-CO" sz="2000" dirty="0">
                <a:latin typeface="Arial" panose="020B0604020202020204" pitchFamily="34" charset="0"/>
                <a:cs typeface="Arial" panose="020B0604020202020204" pitchFamily="34" charset="0"/>
              </a:rPr>
              <a:t>No se ofrece financiación, pero abre puertas a la comunicación y el aprendizaje a través de la participación en </a:t>
            </a:r>
            <a:r>
              <a:rPr lang="es-CO" sz="2000" dirty="0" err="1">
                <a:latin typeface="Arial" panose="020B0604020202020204" pitchFamily="34" charset="0"/>
                <a:cs typeface="Arial" panose="020B0604020202020204" pitchFamily="34" charset="0"/>
              </a:rPr>
              <a:t>icann</a:t>
            </a:r>
            <a:r>
              <a:rPr lang="es-CO" sz="2000" dirty="0">
                <a:latin typeface="Arial" panose="020B0604020202020204" pitchFamily="34" charset="0"/>
                <a:cs typeface="Arial" panose="020B0604020202020204" pitchFamily="34" charset="0"/>
              </a:rPr>
              <a:t> e ICANN </a:t>
            </a:r>
            <a:r>
              <a:rPr lang="es-CO" sz="2000" dirty="0" err="1">
                <a:latin typeface="Arial" panose="020B0604020202020204" pitchFamily="34" charset="0"/>
                <a:cs typeface="Arial" panose="020B0604020202020204" pitchFamily="34" charset="0"/>
              </a:rPr>
              <a:t>Learn</a:t>
            </a:r>
            <a:endParaRPr lang="es-CO" sz="2000" dirty="0">
              <a:latin typeface="Arial" panose="020B0604020202020204" pitchFamily="34" charset="0"/>
              <a:cs typeface="Arial" panose="020B0604020202020204" pitchFamily="34" charset="0"/>
            </a:endParaRPr>
          </a:p>
        </p:txBody>
      </p:sp>
      <p:sp>
        <p:nvSpPr>
          <p:cNvPr id="14" name="Title 19">
            <a:extLst>
              <a:ext uri="{FF2B5EF4-FFF2-40B4-BE49-F238E27FC236}">
                <a16:creationId xmlns:a16="http://schemas.microsoft.com/office/drawing/2014/main" id="{1383B1FC-DB6A-4F79-B5B6-6EBC0E228D0A}"/>
              </a:ext>
            </a:extLst>
          </p:cNvPr>
          <p:cNvSpPr>
            <a:spLocks noGrp="1"/>
          </p:cNvSpPr>
          <p:nvPr>
            <p:ph type="title"/>
          </p:nvPr>
        </p:nvSpPr>
        <p:spPr>
          <a:xfrm>
            <a:off x="6912386" y="268286"/>
            <a:ext cx="5160936" cy="450663"/>
          </a:xfrm>
        </p:spPr>
        <p:txBody>
          <a:bodyPr>
            <a:noAutofit/>
          </a:bodyPr>
          <a:lstStyle/>
          <a:p>
            <a:r>
              <a:rPr lang="en-US" sz="2400" dirty="0">
                <a:latin typeface="Arial" panose="020B0604020202020204" pitchFamily="34" charset="0"/>
                <a:cs typeface="Arial" panose="020B0604020202020204" pitchFamily="34" charset="0"/>
              </a:rPr>
              <a:t>How Program Funding Works</a:t>
            </a:r>
          </a:p>
        </p:txBody>
      </p:sp>
      <p:sp>
        <p:nvSpPr>
          <p:cNvPr id="16" name="Rectangle 22">
            <a:extLst>
              <a:ext uri="{FF2B5EF4-FFF2-40B4-BE49-F238E27FC236}">
                <a16:creationId xmlns:a16="http://schemas.microsoft.com/office/drawing/2014/main" id="{1A3996E3-BE0D-42EE-89E4-97AA39C05A33}"/>
              </a:ext>
            </a:extLst>
          </p:cNvPr>
          <p:cNvSpPr/>
          <p:nvPr/>
        </p:nvSpPr>
        <p:spPr>
          <a:xfrm>
            <a:off x="5008238" y="960040"/>
            <a:ext cx="3192636" cy="2389719"/>
          </a:xfrm>
          <a:prstGeom prst="rect">
            <a:avLst/>
          </a:prstGeom>
          <a:solidFill>
            <a:schemeClr val="accent2">
              <a:alpha val="86000"/>
            </a:schemeClr>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sz="1350">
              <a:latin typeface="Arial" charset="0"/>
              <a:ea typeface="Arial" charset="0"/>
              <a:cs typeface="Arial" charset="0"/>
            </a:endParaRPr>
          </a:p>
        </p:txBody>
      </p:sp>
      <p:sp>
        <p:nvSpPr>
          <p:cNvPr id="18" name="object 14">
            <a:extLst>
              <a:ext uri="{FF2B5EF4-FFF2-40B4-BE49-F238E27FC236}">
                <a16:creationId xmlns:a16="http://schemas.microsoft.com/office/drawing/2014/main" id="{CA6364E9-E0D6-4A99-B30E-168BF2924797}"/>
              </a:ext>
            </a:extLst>
          </p:cNvPr>
          <p:cNvSpPr txBox="1"/>
          <p:nvPr/>
        </p:nvSpPr>
        <p:spPr>
          <a:xfrm>
            <a:off x="5194853" y="992317"/>
            <a:ext cx="2767480" cy="2182072"/>
          </a:xfrm>
          <a:prstGeom prst="rect">
            <a:avLst/>
          </a:prstGeom>
        </p:spPr>
        <p:txBody>
          <a:bodyPr vert="horz" wrap="square" lIns="0" tIns="0" rIns="0" bIns="0" rtlCol="0">
            <a:spAutoFit/>
          </a:bodyPr>
          <a:lstStyle/>
          <a:p>
            <a:pPr marL="9525" marR="3810" algn="just">
              <a:lnSpc>
                <a:spcPct val="120400"/>
              </a:lnSpc>
            </a:pPr>
            <a:r>
              <a:rPr lang="en-US" sz="2000" spc="-64" dirty="0">
                <a:solidFill>
                  <a:schemeClr val="bg1"/>
                </a:solidFill>
                <a:latin typeface="Arial" charset="0"/>
                <a:ea typeface="Arial" charset="0"/>
                <a:cs typeface="Arial" charset="0"/>
              </a:rPr>
              <a:t>        FELLOWSHIP</a:t>
            </a:r>
          </a:p>
          <a:p>
            <a:pPr marL="9525" marR="3810" algn="just">
              <a:lnSpc>
                <a:spcPct val="120400"/>
              </a:lnSpc>
            </a:pPr>
            <a:r>
              <a:rPr lang="en-US" sz="2000" spc="-64" dirty="0">
                <a:solidFill>
                  <a:schemeClr val="bg1"/>
                </a:solidFill>
                <a:latin typeface="Arial" charset="0"/>
                <a:ea typeface="Arial" charset="0"/>
                <a:cs typeface="Arial" charset="0"/>
              </a:rPr>
              <a:t>T</a:t>
            </a:r>
            <a:r>
              <a:rPr lang="en-US" sz="2000" spc="-34" dirty="0">
                <a:solidFill>
                  <a:schemeClr val="bg1"/>
                </a:solidFill>
                <a:latin typeface="Arial" charset="0"/>
                <a:ea typeface="Arial" charset="0"/>
                <a:cs typeface="Arial" charset="0"/>
              </a:rPr>
              <a:t>r</a:t>
            </a:r>
            <a:r>
              <a:rPr lang="en-US" sz="2000" dirty="0">
                <a:solidFill>
                  <a:schemeClr val="bg1"/>
                </a:solidFill>
                <a:latin typeface="Arial" charset="0"/>
                <a:ea typeface="Arial" charset="0"/>
                <a:cs typeface="Arial" charset="0"/>
              </a:rPr>
              <a:t>a</a:t>
            </a:r>
            <a:r>
              <a:rPr lang="en-US" sz="2000" spc="-8" dirty="0">
                <a:solidFill>
                  <a:schemeClr val="bg1"/>
                </a:solidFill>
                <a:latin typeface="Arial" charset="0"/>
                <a:ea typeface="Arial" charset="0"/>
                <a:cs typeface="Arial" charset="0"/>
              </a:rPr>
              <a:t>v</a:t>
            </a:r>
            <a:r>
              <a:rPr lang="en-US" sz="2000" dirty="0">
                <a:solidFill>
                  <a:schemeClr val="bg1"/>
                </a:solidFill>
                <a:latin typeface="Arial" charset="0"/>
                <a:ea typeface="Arial" charset="0"/>
                <a:cs typeface="Arial" charset="0"/>
              </a:rPr>
              <a:t>el, a</a:t>
            </a:r>
            <a:r>
              <a:rPr lang="en-US" sz="2000" spc="-30" dirty="0">
                <a:solidFill>
                  <a:schemeClr val="bg1"/>
                </a:solidFill>
                <a:latin typeface="Arial" charset="0"/>
                <a:ea typeface="Arial" charset="0"/>
                <a:cs typeface="Arial" charset="0"/>
              </a:rPr>
              <a:t>cc</a:t>
            </a:r>
            <a:r>
              <a:rPr lang="en-US" sz="2000" dirty="0">
                <a:solidFill>
                  <a:schemeClr val="bg1"/>
                </a:solidFill>
                <a:latin typeface="Arial" charset="0"/>
                <a:ea typeface="Arial" charset="0"/>
                <a:cs typeface="Arial" charset="0"/>
              </a:rPr>
              <a:t>ommodations and stipend p</a:t>
            </a:r>
            <a:r>
              <a:rPr lang="en-US" sz="2000" spc="-15" dirty="0">
                <a:solidFill>
                  <a:schemeClr val="bg1"/>
                </a:solidFill>
                <a:latin typeface="Arial" charset="0"/>
                <a:ea typeface="Arial" charset="0"/>
                <a:cs typeface="Arial" charset="0"/>
              </a:rPr>
              <a:t>r</a:t>
            </a:r>
            <a:r>
              <a:rPr lang="en-US" sz="2000" spc="-8" dirty="0">
                <a:solidFill>
                  <a:schemeClr val="bg1"/>
                </a:solidFill>
                <a:latin typeface="Arial" charset="0"/>
                <a:ea typeface="Arial" charset="0"/>
                <a:cs typeface="Arial" charset="0"/>
              </a:rPr>
              <a:t>o</a:t>
            </a:r>
            <a:r>
              <a:rPr lang="en-US" sz="2000" dirty="0">
                <a:solidFill>
                  <a:schemeClr val="bg1"/>
                </a:solidFill>
                <a:latin typeface="Arial" charset="0"/>
                <a:ea typeface="Arial" charset="0"/>
                <a:cs typeface="Arial" charset="0"/>
              </a:rPr>
              <a:t>vided </a:t>
            </a:r>
            <a:r>
              <a:rPr lang="en-US" sz="2000" spc="-15" dirty="0">
                <a:solidFill>
                  <a:schemeClr val="bg1"/>
                </a:solidFill>
                <a:latin typeface="Arial" charset="0"/>
                <a:ea typeface="Arial" charset="0"/>
                <a:cs typeface="Arial" charset="0"/>
              </a:rPr>
              <a:t>t</a:t>
            </a:r>
            <a:r>
              <a:rPr lang="en-US" sz="2000" dirty="0">
                <a:solidFill>
                  <a:schemeClr val="bg1"/>
                </a:solidFill>
                <a:latin typeface="Arial" charset="0"/>
                <a:ea typeface="Arial" charset="0"/>
                <a:cs typeface="Arial" charset="0"/>
              </a:rPr>
              <a:t>o cover some </a:t>
            </a:r>
            <a:r>
              <a:rPr lang="en-US" sz="2000" spc="-30" dirty="0">
                <a:solidFill>
                  <a:schemeClr val="bg1"/>
                </a:solidFill>
                <a:latin typeface="Arial" charset="0"/>
                <a:ea typeface="Arial" charset="0"/>
                <a:cs typeface="Arial" charset="0"/>
              </a:rPr>
              <a:t>c</a:t>
            </a:r>
            <a:r>
              <a:rPr lang="en-US" sz="2000" dirty="0">
                <a:solidFill>
                  <a:schemeClr val="bg1"/>
                </a:solidFill>
                <a:latin typeface="Arial" charset="0"/>
                <a:ea typeface="Arial" charset="0"/>
                <a:cs typeface="Arial" charset="0"/>
              </a:rPr>
              <a:t>osts of at</a:t>
            </a:r>
            <a:r>
              <a:rPr lang="en-US" sz="2000" spc="-15" dirty="0">
                <a:solidFill>
                  <a:schemeClr val="bg1"/>
                </a:solidFill>
                <a:latin typeface="Arial" charset="0"/>
                <a:ea typeface="Arial" charset="0"/>
                <a:cs typeface="Arial" charset="0"/>
              </a:rPr>
              <a:t>t</a:t>
            </a:r>
            <a:r>
              <a:rPr lang="en-US" sz="2000" dirty="0">
                <a:solidFill>
                  <a:schemeClr val="bg1"/>
                </a:solidFill>
                <a:latin typeface="Arial" charset="0"/>
                <a:ea typeface="Arial" charset="0"/>
                <a:cs typeface="Arial" charset="0"/>
              </a:rPr>
              <a:t>ending an ICANN Public Me</a:t>
            </a:r>
            <a:r>
              <a:rPr lang="en-US" sz="2000" spc="-23" dirty="0">
                <a:solidFill>
                  <a:schemeClr val="bg1"/>
                </a:solidFill>
                <a:latin typeface="Arial" charset="0"/>
                <a:ea typeface="Arial" charset="0"/>
                <a:cs typeface="Arial" charset="0"/>
              </a:rPr>
              <a:t>e</a:t>
            </a:r>
            <a:r>
              <a:rPr lang="en-US" sz="2000" dirty="0">
                <a:solidFill>
                  <a:schemeClr val="bg1"/>
                </a:solidFill>
                <a:latin typeface="Arial" charset="0"/>
                <a:ea typeface="Arial" charset="0"/>
                <a:cs typeface="Arial" charset="0"/>
              </a:rPr>
              <a:t>ting</a:t>
            </a:r>
          </a:p>
        </p:txBody>
      </p:sp>
      <p:sp>
        <p:nvSpPr>
          <p:cNvPr id="20" name="Rectangle 18">
            <a:extLst>
              <a:ext uri="{FF2B5EF4-FFF2-40B4-BE49-F238E27FC236}">
                <a16:creationId xmlns:a16="http://schemas.microsoft.com/office/drawing/2014/main" id="{AE331C74-AB7E-40E2-BA8B-FAEDD82FFDF8}"/>
              </a:ext>
            </a:extLst>
          </p:cNvPr>
          <p:cNvSpPr/>
          <p:nvPr/>
        </p:nvSpPr>
        <p:spPr>
          <a:xfrm>
            <a:off x="8362120" y="1464547"/>
            <a:ext cx="3578086" cy="2206306"/>
          </a:xfrm>
          <a:prstGeom prst="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sz="1350" dirty="0">
              <a:latin typeface="Arial" charset="0"/>
              <a:ea typeface="Arial" charset="0"/>
              <a:cs typeface="Arial" charset="0"/>
            </a:endParaRPr>
          </a:p>
        </p:txBody>
      </p:sp>
      <p:sp>
        <p:nvSpPr>
          <p:cNvPr id="21" name="object 17">
            <a:extLst>
              <a:ext uri="{FF2B5EF4-FFF2-40B4-BE49-F238E27FC236}">
                <a16:creationId xmlns:a16="http://schemas.microsoft.com/office/drawing/2014/main" id="{87B9834A-D108-49C1-AF3B-C75CED2F3DC5}"/>
              </a:ext>
            </a:extLst>
          </p:cNvPr>
          <p:cNvSpPr txBox="1"/>
          <p:nvPr/>
        </p:nvSpPr>
        <p:spPr>
          <a:xfrm>
            <a:off x="8583460" y="1612879"/>
            <a:ext cx="3465847" cy="1812740"/>
          </a:xfrm>
          <a:prstGeom prst="rect">
            <a:avLst/>
          </a:prstGeom>
        </p:spPr>
        <p:txBody>
          <a:bodyPr vert="horz" wrap="square" lIns="0" tIns="0" rIns="0" bIns="0" rtlCol="0">
            <a:spAutoFit/>
          </a:bodyPr>
          <a:lstStyle/>
          <a:p>
            <a:pPr marL="9525" marR="3810" algn="ctr">
              <a:lnSpc>
                <a:spcPct val="120400"/>
              </a:lnSpc>
            </a:pPr>
            <a:r>
              <a:rPr lang="en-US" sz="2000" spc="-64" dirty="0">
                <a:solidFill>
                  <a:schemeClr val="bg1"/>
                </a:solidFill>
                <a:latin typeface="Arial" charset="0"/>
                <a:ea typeface="Arial" charset="0"/>
                <a:cs typeface="Arial" charset="0"/>
              </a:rPr>
              <a:t>NEXTGEN</a:t>
            </a:r>
          </a:p>
          <a:p>
            <a:pPr marL="9525" marR="3810">
              <a:lnSpc>
                <a:spcPct val="120400"/>
              </a:lnSpc>
            </a:pPr>
            <a:r>
              <a:rPr lang="en-US" sz="2000" spc="-64" dirty="0">
                <a:solidFill>
                  <a:schemeClr val="bg1"/>
                </a:solidFill>
                <a:latin typeface="Arial" charset="0"/>
                <a:ea typeface="Arial" charset="0"/>
                <a:cs typeface="Arial" charset="0"/>
              </a:rPr>
              <a:t>T</a:t>
            </a:r>
            <a:r>
              <a:rPr lang="en-US" sz="2000" spc="-34" dirty="0">
                <a:solidFill>
                  <a:schemeClr val="bg1"/>
                </a:solidFill>
                <a:latin typeface="Arial" charset="0"/>
                <a:ea typeface="Arial" charset="0"/>
                <a:cs typeface="Arial" charset="0"/>
              </a:rPr>
              <a:t>r</a:t>
            </a:r>
            <a:r>
              <a:rPr lang="en-US" sz="2000" dirty="0">
                <a:solidFill>
                  <a:schemeClr val="bg1"/>
                </a:solidFill>
                <a:latin typeface="Arial" charset="0"/>
                <a:ea typeface="Arial" charset="0"/>
                <a:cs typeface="Arial" charset="0"/>
              </a:rPr>
              <a:t>a</a:t>
            </a:r>
            <a:r>
              <a:rPr lang="en-US" sz="2000" spc="-8" dirty="0">
                <a:solidFill>
                  <a:schemeClr val="bg1"/>
                </a:solidFill>
                <a:latin typeface="Arial" charset="0"/>
                <a:ea typeface="Arial" charset="0"/>
                <a:cs typeface="Arial" charset="0"/>
              </a:rPr>
              <a:t>v</a:t>
            </a:r>
            <a:r>
              <a:rPr lang="en-US" sz="2000" dirty="0">
                <a:solidFill>
                  <a:schemeClr val="bg1"/>
                </a:solidFill>
                <a:latin typeface="Arial" charset="0"/>
                <a:ea typeface="Arial" charset="0"/>
                <a:cs typeface="Arial" charset="0"/>
              </a:rPr>
              <a:t>el, a</a:t>
            </a:r>
            <a:r>
              <a:rPr lang="en-US" sz="2000" spc="-30" dirty="0">
                <a:solidFill>
                  <a:schemeClr val="bg1"/>
                </a:solidFill>
                <a:latin typeface="Arial" charset="0"/>
                <a:ea typeface="Arial" charset="0"/>
                <a:cs typeface="Arial" charset="0"/>
              </a:rPr>
              <a:t>cc</a:t>
            </a:r>
            <a:r>
              <a:rPr lang="en-US" sz="2000" dirty="0">
                <a:solidFill>
                  <a:schemeClr val="bg1"/>
                </a:solidFill>
                <a:latin typeface="Arial" charset="0"/>
                <a:ea typeface="Arial" charset="0"/>
                <a:cs typeface="Arial" charset="0"/>
              </a:rPr>
              <a:t>ommodations and stipend p</a:t>
            </a:r>
            <a:r>
              <a:rPr lang="en-US" sz="2000" spc="-15" dirty="0">
                <a:solidFill>
                  <a:schemeClr val="bg1"/>
                </a:solidFill>
                <a:latin typeface="Arial" charset="0"/>
                <a:ea typeface="Arial" charset="0"/>
                <a:cs typeface="Arial" charset="0"/>
              </a:rPr>
              <a:t>r</a:t>
            </a:r>
            <a:r>
              <a:rPr lang="en-US" sz="2000" spc="-8" dirty="0">
                <a:solidFill>
                  <a:schemeClr val="bg1"/>
                </a:solidFill>
                <a:latin typeface="Arial" charset="0"/>
                <a:ea typeface="Arial" charset="0"/>
                <a:cs typeface="Arial" charset="0"/>
              </a:rPr>
              <a:t>o</a:t>
            </a:r>
            <a:r>
              <a:rPr lang="en-US" sz="2000" dirty="0">
                <a:solidFill>
                  <a:schemeClr val="bg1"/>
                </a:solidFill>
                <a:latin typeface="Arial" charset="0"/>
                <a:ea typeface="Arial" charset="0"/>
                <a:cs typeface="Arial" charset="0"/>
              </a:rPr>
              <a:t>vided </a:t>
            </a:r>
            <a:r>
              <a:rPr lang="en-US" sz="2000" spc="-15" dirty="0">
                <a:solidFill>
                  <a:schemeClr val="bg1"/>
                </a:solidFill>
                <a:latin typeface="Arial" charset="0"/>
                <a:ea typeface="Arial" charset="0"/>
                <a:cs typeface="Arial" charset="0"/>
              </a:rPr>
              <a:t>t</a:t>
            </a:r>
            <a:r>
              <a:rPr lang="en-US" sz="2000" dirty="0">
                <a:solidFill>
                  <a:schemeClr val="bg1"/>
                </a:solidFill>
                <a:latin typeface="Arial" charset="0"/>
                <a:ea typeface="Arial" charset="0"/>
                <a:cs typeface="Arial" charset="0"/>
              </a:rPr>
              <a:t>o cover some </a:t>
            </a:r>
            <a:r>
              <a:rPr lang="en-US" sz="2000" spc="-30" dirty="0">
                <a:solidFill>
                  <a:schemeClr val="bg1"/>
                </a:solidFill>
                <a:latin typeface="Arial" charset="0"/>
                <a:ea typeface="Arial" charset="0"/>
                <a:cs typeface="Arial" charset="0"/>
              </a:rPr>
              <a:t>c</a:t>
            </a:r>
            <a:r>
              <a:rPr lang="en-US" sz="2000" dirty="0">
                <a:solidFill>
                  <a:schemeClr val="bg1"/>
                </a:solidFill>
                <a:latin typeface="Arial" charset="0"/>
                <a:ea typeface="Arial" charset="0"/>
                <a:cs typeface="Arial" charset="0"/>
              </a:rPr>
              <a:t>osts at</a:t>
            </a:r>
            <a:r>
              <a:rPr lang="en-US" sz="2000" spc="-15" dirty="0">
                <a:solidFill>
                  <a:schemeClr val="bg1"/>
                </a:solidFill>
                <a:latin typeface="Arial" charset="0"/>
                <a:ea typeface="Arial" charset="0"/>
                <a:cs typeface="Arial" charset="0"/>
              </a:rPr>
              <a:t>t</a:t>
            </a:r>
            <a:r>
              <a:rPr lang="en-US" sz="2000" dirty="0">
                <a:solidFill>
                  <a:schemeClr val="bg1"/>
                </a:solidFill>
                <a:latin typeface="Arial" charset="0"/>
                <a:ea typeface="Arial" charset="0"/>
                <a:cs typeface="Arial" charset="0"/>
              </a:rPr>
              <a:t>ending an ICANN Public Me</a:t>
            </a:r>
            <a:r>
              <a:rPr lang="en-US" sz="2000" spc="-23" dirty="0">
                <a:solidFill>
                  <a:schemeClr val="bg1"/>
                </a:solidFill>
                <a:latin typeface="Arial" charset="0"/>
                <a:ea typeface="Arial" charset="0"/>
                <a:cs typeface="Arial" charset="0"/>
              </a:rPr>
              <a:t>e</a:t>
            </a:r>
            <a:r>
              <a:rPr lang="en-US" sz="2000" dirty="0">
                <a:solidFill>
                  <a:schemeClr val="bg1"/>
                </a:solidFill>
                <a:latin typeface="Arial" charset="0"/>
                <a:ea typeface="Arial" charset="0"/>
                <a:cs typeface="Arial" charset="0"/>
              </a:rPr>
              <a:t>ting</a:t>
            </a:r>
          </a:p>
        </p:txBody>
      </p:sp>
      <p:sp>
        <p:nvSpPr>
          <p:cNvPr id="22" name="Rectangle 21">
            <a:extLst>
              <a:ext uri="{FF2B5EF4-FFF2-40B4-BE49-F238E27FC236}">
                <a16:creationId xmlns:a16="http://schemas.microsoft.com/office/drawing/2014/main" id="{30AB7930-5EF7-4FEE-9191-DC091C8E106E}"/>
              </a:ext>
            </a:extLst>
          </p:cNvPr>
          <p:cNvSpPr/>
          <p:nvPr/>
        </p:nvSpPr>
        <p:spPr>
          <a:xfrm>
            <a:off x="5335556" y="3914749"/>
            <a:ext cx="3622914" cy="2381738"/>
          </a:xfrm>
          <a:prstGeom prst="rect">
            <a:avLst/>
          </a:prstGeom>
          <a:solidFill>
            <a:schemeClr val="accent6">
              <a:lumMod val="60000"/>
              <a:lumOff val="40000"/>
            </a:schemeClr>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1350">
              <a:latin typeface="Arial" charset="0"/>
              <a:ea typeface="Arial" charset="0"/>
              <a:cs typeface="Arial" charset="0"/>
            </a:endParaRPr>
          </a:p>
        </p:txBody>
      </p:sp>
      <p:sp>
        <p:nvSpPr>
          <p:cNvPr id="23" name="object 18">
            <a:hlinkClick r:id="rId3"/>
            <a:extLst>
              <a:ext uri="{FF2B5EF4-FFF2-40B4-BE49-F238E27FC236}">
                <a16:creationId xmlns:a16="http://schemas.microsoft.com/office/drawing/2014/main" id="{AF6C46FB-D722-4796-9516-048025EE1E98}"/>
              </a:ext>
            </a:extLst>
          </p:cNvPr>
          <p:cNvSpPr txBox="1"/>
          <p:nvPr/>
        </p:nvSpPr>
        <p:spPr>
          <a:xfrm>
            <a:off x="5419904" y="3970972"/>
            <a:ext cx="3457596" cy="2182072"/>
          </a:xfrm>
          <a:prstGeom prst="rect">
            <a:avLst/>
          </a:prstGeom>
        </p:spPr>
        <p:txBody>
          <a:bodyPr vert="horz" wrap="square" lIns="0" tIns="0" rIns="0" bIns="0" rtlCol="0">
            <a:spAutoFit/>
          </a:bodyPr>
          <a:lstStyle/>
          <a:p>
            <a:pPr marL="9525" marR="3810" algn="ctr">
              <a:lnSpc>
                <a:spcPct val="120400"/>
              </a:lnSpc>
            </a:pPr>
            <a:r>
              <a:rPr lang="en-US" sz="2000" dirty="0">
                <a:solidFill>
                  <a:srgbClr val="FFFFFF"/>
                </a:solidFill>
                <a:latin typeface="Arial" charset="0"/>
                <a:ea typeface="Arial" charset="0"/>
                <a:cs typeface="Arial" charset="0"/>
              </a:rPr>
              <a:t>NEWCOMER</a:t>
            </a:r>
          </a:p>
          <a:p>
            <a:pPr marL="9525" marR="3810">
              <a:lnSpc>
                <a:spcPct val="120400"/>
              </a:lnSpc>
            </a:pPr>
            <a:r>
              <a:rPr lang="en-US" sz="2000" dirty="0">
                <a:solidFill>
                  <a:srgbClr val="FFFFFF"/>
                </a:solidFill>
                <a:latin typeface="Arial" charset="0"/>
                <a:ea typeface="Arial" charset="0"/>
                <a:cs typeface="Arial" charset="0"/>
              </a:rPr>
              <a:t>No </a:t>
            </a:r>
            <a:r>
              <a:rPr lang="en-US" sz="2000" spc="-23" dirty="0">
                <a:solidFill>
                  <a:srgbClr val="FFFFFF"/>
                </a:solidFill>
                <a:latin typeface="Arial" charset="0"/>
                <a:ea typeface="Arial" charset="0"/>
                <a:cs typeface="Arial" charset="0"/>
              </a:rPr>
              <a:t>f</a:t>
            </a:r>
            <a:r>
              <a:rPr lang="en-US" sz="2000" dirty="0">
                <a:solidFill>
                  <a:srgbClr val="FFFFFF"/>
                </a:solidFill>
                <a:latin typeface="Arial" charset="0"/>
                <a:ea typeface="Arial" charset="0"/>
                <a:cs typeface="Arial" charset="0"/>
              </a:rPr>
              <a:t>unding oﬀe</a:t>
            </a:r>
            <a:r>
              <a:rPr lang="en-US" sz="2000" spc="-15" dirty="0">
                <a:solidFill>
                  <a:srgbClr val="FFFFFF"/>
                </a:solidFill>
                <a:latin typeface="Arial" charset="0"/>
                <a:ea typeface="Arial" charset="0"/>
                <a:cs typeface="Arial" charset="0"/>
              </a:rPr>
              <a:t>r</a:t>
            </a:r>
            <a:r>
              <a:rPr lang="en-US" sz="2000" dirty="0">
                <a:solidFill>
                  <a:srgbClr val="FFFFFF"/>
                </a:solidFill>
                <a:latin typeface="Arial" charset="0"/>
                <a:ea typeface="Arial" charset="0"/>
                <a:cs typeface="Arial" charset="0"/>
              </a:rPr>
              <a:t>ed but opens doors </a:t>
            </a:r>
            <a:r>
              <a:rPr lang="en-US" sz="2000" spc="-15" dirty="0">
                <a:solidFill>
                  <a:srgbClr val="FFFFFF"/>
                </a:solidFill>
                <a:latin typeface="Arial" charset="0"/>
                <a:ea typeface="Arial" charset="0"/>
                <a:cs typeface="Arial" charset="0"/>
              </a:rPr>
              <a:t>t</a:t>
            </a:r>
            <a:r>
              <a:rPr lang="en-US" sz="2000" dirty="0">
                <a:solidFill>
                  <a:srgbClr val="FFFFFF"/>
                </a:solidFill>
                <a:latin typeface="Arial" charset="0"/>
                <a:ea typeface="Arial" charset="0"/>
                <a:cs typeface="Arial" charset="0"/>
              </a:rPr>
              <a:t>o </a:t>
            </a:r>
            <a:r>
              <a:rPr lang="en-US" sz="2000" spc="-30" dirty="0">
                <a:solidFill>
                  <a:srgbClr val="FFFFFF"/>
                </a:solidFill>
                <a:latin typeface="Arial" charset="0"/>
                <a:ea typeface="Arial" charset="0"/>
                <a:cs typeface="Arial" charset="0"/>
              </a:rPr>
              <a:t>c</a:t>
            </a:r>
            <a:r>
              <a:rPr lang="en-US" sz="2000" dirty="0">
                <a:solidFill>
                  <a:srgbClr val="FFFFFF"/>
                </a:solidFill>
                <a:latin typeface="Arial" charset="0"/>
                <a:ea typeface="Arial" charset="0"/>
                <a:cs typeface="Arial" charset="0"/>
              </a:rPr>
              <a:t>ommuni</a:t>
            </a:r>
            <a:r>
              <a:rPr lang="en-US" sz="2000" spc="-15" dirty="0">
                <a:solidFill>
                  <a:srgbClr val="FFFFFF"/>
                </a:solidFill>
                <a:latin typeface="Arial" charset="0"/>
                <a:ea typeface="Arial" charset="0"/>
                <a:cs typeface="Arial" charset="0"/>
              </a:rPr>
              <a:t>c</a:t>
            </a:r>
            <a:r>
              <a:rPr lang="en-US" sz="2000" dirty="0">
                <a:solidFill>
                  <a:srgbClr val="FFFFFF"/>
                </a:solidFill>
                <a:latin typeface="Arial" charset="0"/>
                <a:ea typeface="Arial" charset="0"/>
                <a:cs typeface="Arial" charset="0"/>
              </a:rPr>
              <a:t>ation and l</a:t>
            </a:r>
            <a:r>
              <a:rPr lang="en-US" sz="2000" spc="-23" dirty="0">
                <a:solidFill>
                  <a:srgbClr val="FFFFFF"/>
                </a:solidFill>
                <a:latin typeface="Arial" charset="0"/>
                <a:ea typeface="Arial" charset="0"/>
                <a:cs typeface="Arial" charset="0"/>
              </a:rPr>
              <a:t>e</a:t>
            </a:r>
            <a:r>
              <a:rPr lang="en-US" sz="2000" dirty="0">
                <a:solidFill>
                  <a:srgbClr val="FFFFFF"/>
                </a:solidFill>
                <a:latin typeface="Arial" charset="0"/>
                <a:ea typeface="Arial" charset="0"/>
                <a:cs typeface="Arial" charset="0"/>
              </a:rPr>
              <a:t>arning th</a:t>
            </a:r>
            <a:r>
              <a:rPr lang="en-US" sz="2000" spc="-15" dirty="0">
                <a:solidFill>
                  <a:srgbClr val="FFFFFF"/>
                </a:solidFill>
                <a:latin typeface="Arial" charset="0"/>
                <a:ea typeface="Arial" charset="0"/>
                <a:cs typeface="Arial" charset="0"/>
              </a:rPr>
              <a:t>r</a:t>
            </a:r>
            <a:r>
              <a:rPr lang="en-US" sz="2000" dirty="0">
                <a:solidFill>
                  <a:srgbClr val="FFFFFF"/>
                </a:solidFill>
                <a:latin typeface="Arial" charset="0"/>
                <a:ea typeface="Arial" charset="0"/>
                <a:cs typeface="Arial" charset="0"/>
              </a:rPr>
              <a:t>ough </a:t>
            </a:r>
            <a:r>
              <a:rPr lang="en-US" sz="2000" b="1" u="sng" dirty="0">
                <a:solidFill>
                  <a:schemeClr val="bg1"/>
                </a:solidFill>
                <a:latin typeface="Arial" charset="0"/>
                <a:ea typeface="Arial" charset="0"/>
                <a:cs typeface="Arial" charset="0"/>
              </a:rPr>
              <a:t>en</a:t>
            </a:r>
            <a:r>
              <a:rPr lang="en-US" sz="2000" b="1" u="sng" spc="-23" dirty="0">
                <a:solidFill>
                  <a:schemeClr val="bg1"/>
                </a:solidFill>
                <a:latin typeface="Arial" charset="0"/>
                <a:ea typeface="Arial" charset="0"/>
                <a:cs typeface="Arial" charset="0"/>
              </a:rPr>
              <a:t>g</a:t>
            </a:r>
            <a:r>
              <a:rPr lang="en-US" sz="2000" b="1" u="sng" dirty="0">
                <a:solidFill>
                  <a:schemeClr val="bg1"/>
                </a:solidFill>
                <a:latin typeface="Arial" charset="0"/>
                <a:ea typeface="Arial" charset="0"/>
                <a:cs typeface="Arial" charset="0"/>
              </a:rPr>
              <a:t>a</a:t>
            </a:r>
            <a:r>
              <a:rPr lang="en-US" sz="2000" b="1" u="sng" spc="-23" dirty="0">
                <a:solidFill>
                  <a:schemeClr val="bg1"/>
                </a:solidFill>
                <a:latin typeface="Arial" charset="0"/>
                <a:ea typeface="Arial" charset="0"/>
                <a:cs typeface="Arial" charset="0"/>
              </a:rPr>
              <a:t>g</a:t>
            </a:r>
            <a:r>
              <a:rPr lang="en-US" sz="2000" b="1" u="sng" dirty="0">
                <a:solidFill>
                  <a:schemeClr val="bg1"/>
                </a:solidFill>
                <a:latin typeface="Arial" charset="0"/>
                <a:ea typeface="Arial" charset="0"/>
                <a:cs typeface="Arial" charset="0"/>
              </a:rPr>
              <a:t>ement@i</a:t>
            </a:r>
            <a:r>
              <a:rPr lang="en-US" sz="2000" b="1" u="sng" spc="-15" dirty="0">
                <a:solidFill>
                  <a:schemeClr val="bg1"/>
                </a:solidFill>
                <a:latin typeface="Arial" charset="0"/>
                <a:ea typeface="Arial" charset="0"/>
                <a:cs typeface="Arial" charset="0"/>
              </a:rPr>
              <a:t>c</a:t>
            </a:r>
            <a:r>
              <a:rPr lang="en-US" sz="2000" b="1" u="sng" dirty="0">
                <a:solidFill>
                  <a:schemeClr val="bg1"/>
                </a:solidFill>
                <a:latin typeface="Arial" charset="0"/>
                <a:ea typeface="Arial" charset="0"/>
                <a:cs typeface="Arial" charset="0"/>
              </a:rPr>
              <a:t>ann</a:t>
            </a:r>
            <a:r>
              <a:rPr lang="en-US" sz="2000" b="1" u="sng" spc="-11" dirty="0">
                <a:solidFill>
                  <a:schemeClr val="bg1"/>
                </a:solidFill>
                <a:latin typeface="Arial" charset="0"/>
                <a:ea typeface="Arial" charset="0"/>
                <a:cs typeface="Arial" charset="0"/>
              </a:rPr>
              <a:t>.</a:t>
            </a:r>
            <a:r>
              <a:rPr lang="en-US" sz="2000" b="1" u="sng" dirty="0">
                <a:solidFill>
                  <a:schemeClr val="bg1"/>
                </a:solidFill>
                <a:latin typeface="Arial" charset="0"/>
                <a:ea typeface="Arial" charset="0"/>
                <a:cs typeface="Arial" charset="0"/>
              </a:rPr>
              <a:t>o</a:t>
            </a:r>
            <a:r>
              <a:rPr lang="en-US" sz="2000" b="1" u="sng" spc="-15" dirty="0">
                <a:solidFill>
                  <a:schemeClr val="bg1"/>
                </a:solidFill>
                <a:latin typeface="Arial" charset="0"/>
                <a:ea typeface="Arial" charset="0"/>
                <a:cs typeface="Arial" charset="0"/>
              </a:rPr>
              <a:t>r</a:t>
            </a:r>
            <a:r>
              <a:rPr lang="en-US" sz="2000" b="1" u="sng" dirty="0">
                <a:solidFill>
                  <a:schemeClr val="bg1"/>
                </a:solidFill>
                <a:latin typeface="Arial" charset="0"/>
                <a:ea typeface="Arial" charset="0"/>
                <a:cs typeface="Arial" charset="0"/>
              </a:rPr>
              <a:t>g</a:t>
            </a:r>
            <a:r>
              <a:rPr lang="en-US" sz="2000" dirty="0">
                <a:solidFill>
                  <a:srgbClr val="1D98D3"/>
                </a:solidFill>
                <a:latin typeface="Arial" charset="0"/>
                <a:ea typeface="Arial" charset="0"/>
                <a:cs typeface="Arial" charset="0"/>
              </a:rPr>
              <a:t> </a:t>
            </a:r>
            <a:r>
              <a:rPr lang="en-US" sz="2000" dirty="0">
                <a:solidFill>
                  <a:srgbClr val="FFFFFF"/>
                </a:solidFill>
                <a:latin typeface="Arial" charset="0"/>
                <a:ea typeface="Arial" charset="0"/>
                <a:cs typeface="Arial" charset="0"/>
              </a:rPr>
              <a:t>and ICANN </a:t>
            </a:r>
            <a:r>
              <a:rPr lang="en-US" sz="2000" spc="-19" dirty="0">
                <a:solidFill>
                  <a:srgbClr val="FFFFFF"/>
                </a:solidFill>
                <a:latin typeface="Arial" charset="0"/>
                <a:ea typeface="Arial" charset="0"/>
                <a:cs typeface="Arial" charset="0"/>
              </a:rPr>
              <a:t>L</a:t>
            </a:r>
            <a:r>
              <a:rPr lang="en-US" sz="2000" spc="-23" dirty="0">
                <a:solidFill>
                  <a:srgbClr val="FFFFFF"/>
                </a:solidFill>
                <a:latin typeface="Arial" charset="0"/>
                <a:ea typeface="Arial" charset="0"/>
                <a:cs typeface="Arial" charset="0"/>
              </a:rPr>
              <a:t>e</a:t>
            </a:r>
            <a:r>
              <a:rPr lang="en-US" sz="2000" dirty="0">
                <a:solidFill>
                  <a:srgbClr val="FFFFFF"/>
                </a:solidFill>
                <a:latin typeface="Arial" charset="0"/>
                <a:ea typeface="Arial" charset="0"/>
                <a:cs typeface="Arial" charset="0"/>
              </a:rPr>
              <a:t>arn</a:t>
            </a:r>
            <a:endParaRPr lang="en-US" sz="2000" dirty="0">
              <a:latin typeface="Arial" charset="0"/>
              <a:ea typeface="Arial" charset="0"/>
              <a:cs typeface="Arial" charset="0"/>
            </a:endParaRPr>
          </a:p>
        </p:txBody>
      </p:sp>
    </p:spTree>
    <p:extLst>
      <p:ext uri="{BB962C8B-B14F-4D97-AF65-F5344CB8AC3E}">
        <p14:creationId xmlns:p14="http://schemas.microsoft.com/office/powerpoint/2010/main" val="376723341"/>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78817" y="6073028"/>
            <a:ext cx="959195" cy="767356"/>
          </a:xfrm>
          <a:prstGeom prst="rect">
            <a:avLst/>
          </a:prstGeom>
          <a:noFill/>
          <a:extLst>
            <a:ext uri="{909E8E84-426E-40DD-AFC4-6F175D3DCCD1}">
              <a14:hiddenFill xmlns:a14="http://schemas.microsoft.com/office/drawing/2010/main">
                <a:solidFill>
                  <a:srgbClr val="FFFFFF"/>
                </a:solidFill>
              </a14:hiddenFill>
            </a:ext>
          </a:extLst>
        </p:spPr>
      </p:pic>
      <p:sp>
        <p:nvSpPr>
          <p:cNvPr id="2" name="CuadroTexto 1">
            <a:extLst>
              <a:ext uri="{FF2B5EF4-FFF2-40B4-BE49-F238E27FC236}">
                <a16:creationId xmlns:a16="http://schemas.microsoft.com/office/drawing/2014/main" id="{B9BB4A9A-6582-41D1-80FD-8406E2BA1818}"/>
              </a:ext>
            </a:extLst>
          </p:cNvPr>
          <p:cNvSpPr txBox="1"/>
          <p:nvPr/>
        </p:nvSpPr>
        <p:spPr>
          <a:xfrm>
            <a:off x="166457" y="206941"/>
            <a:ext cx="4842865" cy="584775"/>
          </a:xfrm>
          <a:prstGeom prst="rect">
            <a:avLst/>
          </a:prstGeom>
          <a:noFill/>
        </p:spPr>
        <p:txBody>
          <a:bodyPr wrap="square" rtlCol="0">
            <a:spAutoFit/>
          </a:bodyPr>
          <a:lstStyle/>
          <a:p>
            <a:pPr algn="ctr"/>
            <a:r>
              <a:rPr lang="es-CO" sz="3200" dirty="0">
                <a:latin typeface="Arial" panose="020B0604020202020204" pitchFamily="34" charset="0"/>
                <a:cs typeface="Arial" panose="020B0604020202020204" pitchFamily="34" charset="0"/>
              </a:rPr>
              <a:t>PROGRAMA DE BECAS</a:t>
            </a:r>
          </a:p>
        </p:txBody>
      </p:sp>
      <p:sp>
        <p:nvSpPr>
          <p:cNvPr id="3" name="Rectángulo 2">
            <a:extLst>
              <a:ext uri="{FF2B5EF4-FFF2-40B4-BE49-F238E27FC236}">
                <a16:creationId xmlns:a16="http://schemas.microsoft.com/office/drawing/2014/main" id="{76C770F2-90F7-4109-9415-1B698142F9A9}"/>
              </a:ext>
            </a:extLst>
          </p:cNvPr>
          <p:cNvSpPr/>
          <p:nvPr/>
        </p:nvSpPr>
        <p:spPr>
          <a:xfrm>
            <a:off x="199978" y="791716"/>
            <a:ext cx="5434978" cy="2246769"/>
          </a:xfrm>
          <a:prstGeom prst="rect">
            <a:avLst/>
          </a:prstGeom>
        </p:spPr>
        <p:txBody>
          <a:bodyPr wrap="square">
            <a:spAutoFit/>
          </a:bodyPr>
          <a:lstStyle/>
          <a:p>
            <a:pPr algn="just"/>
            <a:r>
              <a:rPr lang="es-CO" sz="2000" dirty="0">
                <a:latin typeface="Arial" panose="020B0604020202020204" pitchFamily="34" charset="0"/>
                <a:cs typeface="Arial" panose="020B0604020202020204" pitchFamily="34" charset="0"/>
              </a:rPr>
              <a:t>El objetivo del Programa de Becas de la ICANN es fortalecer la diversidad del modelo de múltiples partes interesadas fomentando oportunidades para que las personas de comunidades marginadas y subrepresentadas se conviertan en participantes activos en la comunidad de la ICANN.</a:t>
            </a:r>
          </a:p>
        </p:txBody>
      </p:sp>
      <p:sp>
        <p:nvSpPr>
          <p:cNvPr id="5" name="Rectángulo 4">
            <a:extLst>
              <a:ext uri="{FF2B5EF4-FFF2-40B4-BE49-F238E27FC236}">
                <a16:creationId xmlns:a16="http://schemas.microsoft.com/office/drawing/2014/main" id="{5AB7DD5C-D9FB-4BEE-99BC-8A3B18763672}"/>
              </a:ext>
            </a:extLst>
          </p:cNvPr>
          <p:cNvSpPr/>
          <p:nvPr/>
        </p:nvSpPr>
        <p:spPr>
          <a:xfrm>
            <a:off x="123768" y="3114685"/>
            <a:ext cx="5434978" cy="3477875"/>
          </a:xfrm>
          <a:prstGeom prst="rect">
            <a:avLst/>
          </a:prstGeom>
        </p:spPr>
        <p:txBody>
          <a:bodyPr wrap="square">
            <a:spAutoFit/>
          </a:bodyPr>
          <a:lstStyle/>
          <a:p>
            <a:pPr algn="just"/>
            <a:r>
              <a:rPr lang="es-CO" sz="2000" dirty="0">
                <a:latin typeface="Arial" panose="020B0604020202020204" pitchFamily="34" charset="0"/>
                <a:cs typeface="Arial" panose="020B0604020202020204" pitchFamily="34" charset="0"/>
              </a:rPr>
              <a:t>Los becarios están expuestos al trabajo de la comunidad de ICANN, se les asigna un mentor y reciben capacitación en diferentes áreas de conocimiento y desarrollo de habilidades antes, durante y después de una reunión pública de ICANN. También se proporciona asistencia en viaje para asistir a la reunión.</a:t>
            </a:r>
          </a:p>
          <a:p>
            <a:pPr algn="just"/>
            <a:endParaRPr lang="es-CO" sz="2000" dirty="0">
              <a:latin typeface="Arial" panose="020B0604020202020204" pitchFamily="34" charset="0"/>
              <a:cs typeface="Arial" panose="020B0604020202020204" pitchFamily="34" charset="0"/>
            </a:endParaRPr>
          </a:p>
          <a:p>
            <a:pPr algn="just"/>
            <a:r>
              <a:rPr lang="es-CO" sz="2000" dirty="0">
                <a:latin typeface="Arial" panose="020B0604020202020204" pitchFamily="34" charset="0"/>
                <a:cs typeface="Arial" panose="020B0604020202020204" pitchFamily="34" charset="0"/>
              </a:rPr>
              <a:t>Los participantes de la beca provienen de orígenes variados.</a:t>
            </a:r>
          </a:p>
        </p:txBody>
      </p:sp>
      <p:sp>
        <p:nvSpPr>
          <p:cNvPr id="4" name="Rectángulo 3">
            <a:extLst>
              <a:ext uri="{FF2B5EF4-FFF2-40B4-BE49-F238E27FC236}">
                <a16:creationId xmlns:a16="http://schemas.microsoft.com/office/drawing/2014/main" id="{E082562A-8F26-416C-9804-946EFA3CF7DF}"/>
              </a:ext>
            </a:extLst>
          </p:cNvPr>
          <p:cNvSpPr/>
          <p:nvPr/>
        </p:nvSpPr>
        <p:spPr>
          <a:xfrm>
            <a:off x="6821676" y="174443"/>
            <a:ext cx="5056769" cy="584775"/>
          </a:xfrm>
          <a:prstGeom prst="rect">
            <a:avLst/>
          </a:prstGeom>
        </p:spPr>
        <p:txBody>
          <a:bodyPr wrap="none">
            <a:spAutoFit/>
          </a:bodyPr>
          <a:lstStyle/>
          <a:p>
            <a:r>
              <a:rPr lang="es-CO" sz="3200" dirty="0">
                <a:solidFill>
                  <a:srgbClr val="333333"/>
                </a:solidFill>
                <a:latin typeface="Arial" panose="020B0604020202020204" pitchFamily="34" charset="0"/>
                <a:cs typeface="Arial" panose="020B0604020202020204" pitchFamily="34" charset="0"/>
              </a:rPr>
              <a:t>FELLOWSHIP PROGRAM</a:t>
            </a:r>
            <a:endParaRPr lang="es-CO" sz="3200" b="0" i="0" dirty="0">
              <a:solidFill>
                <a:srgbClr val="333333"/>
              </a:solidFill>
              <a:effectLst/>
              <a:latin typeface="Arial" panose="020B0604020202020204" pitchFamily="34" charset="0"/>
              <a:cs typeface="Arial" panose="020B0604020202020204" pitchFamily="34" charset="0"/>
            </a:endParaRPr>
          </a:p>
        </p:txBody>
      </p:sp>
      <p:sp>
        <p:nvSpPr>
          <p:cNvPr id="8" name="Rectangle 2">
            <a:extLst>
              <a:ext uri="{FF2B5EF4-FFF2-40B4-BE49-F238E27FC236}">
                <a16:creationId xmlns:a16="http://schemas.microsoft.com/office/drawing/2014/main" id="{56184E9A-1A1B-4722-BBEF-135F7B0CD330}"/>
              </a:ext>
            </a:extLst>
          </p:cNvPr>
          <p:cNvSpPr>
            <a:spLocks noChangeArrowheads="1"/>
          </p:cNvSpPr>
          <p:nvPr/>
        </p:nvSpPr>
        <p:spPr bwMode="auto">
          <a:xfrm>
            <a:off x="6168347" y="744853"/>
            <a:ext cx="5328962" cy="5632311"/>
          </a:xfrm>
          <a:prstGeom prst="rect">
            <a:avLst/>
          </a:prstGeom>
          <a:noFill/>
          <a:ln>
            <a:solidFill>
              <a:schemeClr val="accent1">
                <a:lumMod val="75000"/>
              </a:schemeClr>
            </a:solidFill>
          </a:ln>
          <a:effec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s-CO" altLang="es-CO" sz="2000" b="0" i="0" u="none" strike="noStrike" cap="none" normalizeH="0" baseline="0" dirty="0" err="1">
                <a:ln>
                  <a:noFill/>
                </a:ln>
                <a:solidFill>
                  <a:srgbClr val="333333"/>
                </a:solidFill>
                <a:effectLst/>
                <a:latin typeface="helvetica" panose="020B0604020202020204" pitchFamily="34" charset="0"/>
              </a:rPr>
              <a:t>The</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goal</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of</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the</a:t>
            </a:r>
            <a:r>
              <a:rPr kumimoji="0" lang="es-CO" altLang="es-CO" sz="2000" b="0" i="0" u="none" strike="noStrike" cap="none" normalizeH="0" baseline="0" dirty="0">
                <a:ln>
                  <a:noFill/>
                </a:ln>
                <a:solidFill>
                  <a:srgbClr val="333333"/>
                </a:solidFill>
                <a:effectLst/>
                <a:latin typeface="helvetica" panose="020B0604020202020204" pitchFamily="34" charset="0"/>
              </a:rPr>
              <a:t> ICANN </a:t>
            </a:r>
            <a:r>
              <a:rPr kumimoji="0" lang="es-CO" altLang="es-CO" sz="2000" b="0" i="0" u="none" strike="noStrike" cap="none" normalizeH="0" baseline="0" dirty="0" err="1">
                <a:ln>
                  <a:noFill/>
                </a:ln>
                <a:solidFill>
                  <a:srgbClr val="333333"/>
                </a:solidFill>
                <a:effectLst/>
                <a:latin typeface="helvetica" panose="020B0604020202020204" pitchFamily="34" charset="0"/>
              </a:rPr>
              <a:t>Fellowship</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Program</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is</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to</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strengthen</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the</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diversity</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of</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the</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multistakeholder</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model</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by</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fostering</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opportunities</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for</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individuals</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from</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underserved</a:t>
            </a:r>
            <a:r>
              <a:rPr kumimoji="0" lang="es-CO" altLang="es-CO" sz="2000" b="0" i="0" u="none" strike="noStrike" cap="none" normalizeH="0" baseline="0" dirty="0">
                <a:ln>
                  <a:noFill/>
                </a:ln>
                <a:solidFill>
                  <a:srgbClr val="333333"/>
                </a:solidFill>
                <a:effectLst/>
                <a:latin typeface="helvetica" panose="020B0604020202020204" pitchFamily="34" charset="0"/>
              </a:rPr>
              <a:t> and </a:t>
            </a:r>
            <a:r>
              <a:rPr kumimoji="0" lang="es-CO" altLang="es-CO" sz="2000" b="0" i="0" u="none" strike="noStrike" cap="none" normalizeH="0" baseline="0" dirty="0" err="1">
                <a:ln>
                  <a:noFill/>
                </a:ln>
                <a:solidFill>
                  <a:srgbClr val="333333"/>
                </a:solidFill>
                <a:effectLst/>
                <a:latin typeface="helvetica" panose="020B0604020202020204" pitchFamily="34" charset="0"/>
              </a:rPr>
              <a:t>underrepresented</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communities</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to</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become</a:t>
            </a:r>
            <a:r>
              <a:rPr kumimoji="0" lang="es-CO" altLang="es-CO" sz="2000" b="0" i="0" u="none" strike="noStrike" cap="none" normalizeH="0" baseline="0" dirty="0">
                <a:ln>
                  <a:noFill/>
                </a:ln>
                <a:solidFill>
                  <a:srgbClr val="333333"/>
                </a:solidFill>
                <a:effectLst/>
                <a:latin typeface="helvetica" panose="020B0604020202020204" pitchFamily="34" charset="0"/>
              </a:rPr>
              <a:t> active </a:t>
            </a:r>
            <a:r>
              <a:rPr kumimoji="0" lang="es-CO" altLang="es-CO" sz="2000" b="0" i="0" u="none" strike="noStrike" cap="none" normalizeH="0" baseline="0" dirty="0" err="1">
                <a:ln>
                  <a:noFill/>
                </a:ln>
                <a:solidFill>
                  <a:srgbClr val="333333"/>
                </a:solidFill>
                <a:effectLst/>
                <a:latin typeface="helvetica" panose="020B0604020202020204" pitchFamily="34" charset="0"/>
              </a:rPr>
              <a:t>participants</a:t>
            </a:r>
            <a:r>
              <a:rPr kumimoji="0" lang="es-CO" altLang="es-CO" sz="2000" b="0" i="0" u="none" strike="noStrike" cap="none" normalizeH="0" baseline="0" dirty="0">
                <a:ln>
                  <a:noFill/>
                </a:ln>
                <a:solidFill>
                  <a:srgbClr val="333333"/>
                </a:solidFill>
                <a:effectLst/>
                <a:latin typeface="helvetica" panose="020B0604020202020204" pitchFamily="34" charset="0"/>
              </a:rPr>
              <a:t> in </a:t>
            </a:r>
            <a:r>
              <a:rPr kumimoji="0" lang="es-CO" altLang="es-CO" sz="2000" b="0" i="0" u="none" strike="noStrike" cap="none" normalizeH="0" baseline="0" dirty="0" err="1">
                <a:ln>
                  <a:noFill/>
                </a:ln>
                <a:solidFill>
                  <a:srgbClr val="333333"/>
                </a:solidFill>
                <a:effectLst/>
                <a:latin typeface="helvetica" panose="020B0604020202020204" pitchFamily="34" charset="0"/>
              </a:rPr>
              <a:t>the</a:t>
            </a:r>
            <a:r>
              <a:rPr kumimoji="0" lang="es-CO" altLang="es-CO" sz="2000" b="0" i="0" u="none" strike="noStrike" cap="none" normalizeH="0" baseline="0" dirty="0">
                <a:ln>
                  <a:noFill/>
                </a:ln>
                <a:solidFill>
                  <a:srgbClr val="333333"/>
                </a:solidFill>
                <a:effectLst/>
                <a:latin typeface="helvetica" panose="020B0604020202020204" pitchFamily="34" charset="0"/>
              </a:rPr>
              <a:t> ICANN </a:t>
            </a:r>
            <a:r>
              <a:rPr kumimoji="0" lang="es-CO" altLang="es-CO" sz="2000" b="0" i="0" u="none" strike="noStrike" cap="none" normalizeH="0" baseline="0" dirty="0" err="1">
                <a:ln>
                  <a:noFill/>
                </a:ln>
                <a:solidFill>
                  <a:srgbClr val="333333"/>
                </a:solidFill>
                <a:effectLst/>
                <a:latin typeface="helvetica" panose="020B0604020202020204" pitchFamily="34" charset="0"/>
              </a:rPr>
              <a:t>community</a:t>
            </a:r>
            <a:r>
              <a:rPr kumimoji="0" lang="es-CO" altLang="es-CO" sz="2000" b="0" i="0" u="none" strike="noStrike" cap="none" normalizeH="0" baseline="0" dirty="0">
                <a:ln>
                  <a:noFill/>
                </a:ln>
                <a:solidFill>
                  <a:srgbClr val="333333"/>
                </a:solidFill>
                <a:effectLst/>
                <a:latin typeface="helvetica" panose="020B0604020202020204"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O" altLang="es-CO" sz="2000" b="0" i="0" u="none" strike="noStrike" cap="none" normalizeH="0" baseline="0" dirty="0" err="1">
                <a:ln>
                  <a:noFill/>
                </a:ln>
                <a:solidFill>
                  <a:srgbClr val="333333"/>
                </a:solidFill>
                <a:effectLst/>
                <a:latin typeface="helvetica" panose="020B0604020202020204" pitchFamily="34" charset="0"/>
              </a:rPr>
              <a:t>Fellows</a:t>
            </a:r>
            <a:r>
              <a:rPr kumimoji="0" lang="es-CO" altLang="es-CO" sz="2000" b="0" i="0" u="none" strike="noStrike" cap="none" normalizeH="0" baseline="0" dirty="0">
                <a:ln>
                  <a:noFill/>
                </a:ln>
                <a:solidFill>
                  <a:srgbClr val="333333"/>
                </a:solidFill>
                <a:effectLst/>
                <a:latin typeface="helvetica" panose="020B0604020202020204" pitchFamily="34" charset="0"/>
              </a:rPr>
              <a:t> are </a:t>
            </a:r>
            <a:r>
              <a:rPr kumimoji="0" lang="es-CO" altLang="es-CO" sz="2000" b="0" i="0" u="none" strike="noStrike" cap="none" normalizeH="0" baseline="0" dirty="0" err="1">
                <a:ln>
                  <a:noFill/>
                </a:ln>
                <a:solidFill>
                  <a:srgbClr val="333333"/>
                </a:solidFill>
                <a:effectLst/>
                <a:latin typeface="helvetica" panose="020B0604020202020204" pitchFamily="34" charset="0"/>
              </a:rPr>
              <a:t>exposed</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to</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the</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workings</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of</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the</a:t>
            </a:r>
            <a:r>
              <a:rPr kumimoji="0" lang="es-CO" altLang="es-CO" sz="2000" b="0" i="0" u="none" strike="noStrike" cap="none" normalizeH="0" baseline="0" dirty="0">
                <a:ln>
                  <a:noFill/>
                </a:ln>
                <a:solidFill>
                  <a:srgbClr val="333333"/>
                </a:solidFill>
                <a:effectLst/>
                <a:latin typeface="helvetica" panose="020B0604020202020204" pitchFamily="34" charset="0"/>
              </a:rPr>
              <a:t> ICANN </a:t>
            </a:r>
            <a:r>
              <a:rPr kumimoji="0" lang="es-CO" altLang="es-CO" sz="2000" b="0" i="0" u="none" strike="noStrike" cap="none" normalizeH="0" baseline="0" dirty="0" err="1">
                <a:ln>
                  <a:noFill/>
                </a:ln>
                <a:solidFill>
                  <a:srgbClr val="333333"/>
                </a:solidFill>
                <a:effectLst/>
                <a:latin typeface="helvetica" panose="020B0604020202020204" pitchFamily="34" charset="0"/>
              </a:rPr>
              <a:t>community</a:t>
            </a:r>
            <a:r>
              <a:rPr kumimoji="0" lang="es-CO" altLang="es-CO" sz="2000" b="0" i="0" u="none" strike="noStrike" cap="none" normalizeH="0" baseline="0" dirty="0">
                <a:ln>
                  <a:noFill/>
                </a:ln>
                <a:solidFill>
                  <a:srgbClr val="333333"/>
                </a:solidFill>
                <a:effectLst/>
                <a:latin typeface="helvetica" panose="020B0604020202020204" pitchFamily="34" charset="0"/>
              </a:rPr>
              <a:t>, are </a:t>
            </a:r>
            <a:r>
              <a:rPr kumimoji="0" lang="es-CO" altLang="es-CO" sz="2000" b="0" i="0" u="none" strike="noStrike" cap="none" normalizeH="0" baseline="0" dirty="0" err="1">
                <a:ln>
                  <a:noFill/>
                </a:ln>
                <a:solidFill>
                  <a:srgbClr val="333333"/>
                </a:solidFill>
                <a:effectLst/>
                <a:latin typeface="helvetica" panose="020B0604020202020204" pitchFamily="34" charset="0"/>
              </a:rPr>
              <a:t>assigned</a:t>
            </a:r>
            <a:r>
              <a:rPr kumimoji="0" lang="es-CO" altLang="es-CO" sz="2000" b="0" i="0" u="none" strike="noStrike" cap="none" normalizeH="0" baseline="0" dirty="0">
                <a:ln>
                  <a:noFill/>
                </a:ln>
                <a:solidFill>
                  <a:srgbClr val="333333"/>
                </a:solidFill>
                <a:effectLst/>
                <a:latin typeface="helvetica" panose="020B0604020202020204" pitchFamily="34" charset="0"/>
              </a:rPr>
              <a:t> a mentor, and </a:t>
            </a:r>
            <a:r>
              <a:rPr kumimoji="0" lang="es-CO" altLang="es-CO" sz="2000" b="0" i="0" u="none" strike="noStrike" cap="none" normalizeH="0" baseline="0" dirty="0" err="1">
                <a:ln>
                  <a:noFill/>
                </a:ln>
                <a:solidFill>
                  <a:srgbClr val="333333"/>
                </a:solidFill>
                <a:effectLst/>
                <a:latin typeface="helvetica" panose="020B0604020202020204" pitchFamily="34" charset="0"/>
              </a:rPr>
              <a:t>receive</a:t>
            </a:r>
            <a:r>
              <a:rPr kumimoji="0" lang="es-CO" altLang="es-CO" sz="2000" b="0" i="0" u="none" strike="noStrike" cap="none" normalizeH="0" baseline="0" dirty="0">
                <a:ln>
                  <a:noFill/>
                </a:ln>
                <a:solidFill>
                  <a:srgbClr val="333333"/>
                </a:solidFill>
                <a:effectLst/>
                <a:latin typeface="helvetica" panose="020B0604020202020204" pitchFamily="34" charset="0"/>
              </a:rPr>
              <a:t> training </a:t>
            </a:r>
            <a:r>
              <a:rPr kumimoji="0" lang="es-CO" altLang="es-CO" sz="2000" b="0" i="0" u="none" strike="noStrike" cap="none" normalizeH="0" baseline="0" dirty="0" err="1">
                <a:ln>
                  <a:noFill/>
                </a:ln>
                <a:solidFill>
                  <a:srgbClr val="333333"/>
                </a:solidFill>
                <a:effectLst/>
                <a:latin typeface="helvetica" panose="020B0604020202020204" pitchFamily="34" charset="0"/>
              </a:rPr>
              <a:t>across</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different</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areas</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of</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knowledge</a:t>
            </a:r>
            <a:r>
              <a:rPr kumimoji="0" lang="es-CO" altLang="es-CO" sz="2000" b="0" i="0" u="none" strike="noStrike" cap="none" normalizeH="0" baseline="0" dirty="0">
                <a:ln>
                  <a:noFill/>
                </a:ln>
                <a:solidFill>
                  <a:srgbClr val="333333"/>
                </a:solidFill>
                <a:effectLst/>
                <a:latin typeface="helvetica" panose="020B0604020202020204" pitchFamily="34" charset="0"/>
              </a:rPr>
              <a:t> and </a:t>
            </a:r>
            <a:r>
              <a:rPr kumimoji="0" lang="es-CO" altLang="es-CO" sz="2000" b="0" i="0" u="none" strike="noStrike" cap="none" normalizeH="0" baseline="0" dirty="0" err="1">
                <a:ln>
                  <a:noFill/>
                </a:ln>
                <a:solidFill>
                  <a:srgbClr val="333333"/>
                </a:solidFill>
                <a:effectLst/>
                <a:latin typeface="helvetica" panose="020B0604020202020204" pitchFamily="34" charset="0"/>
              </a:rPr>
              <a:t>skill</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building</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before</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during</a:t>
            </a:r>
            <a:r>
              <a:rPr kumimoji="0" lang="es-CO" altLang="es-CO" sz="2000" b="0" i="0" u="none" strike="noStrike" cap="none" normalizeH="0" baseline="0" dirty="0">
                <a:ln>
                  <a:noFill/>
                </a:ln>
                <a:solidFill>
                  <a:srgbClr val="333333"/>
                </a:solidFill>
                <a:effectLst/>
                <a:latin typeface="helvetica" panose="020B0604020202020204" pitchFamily="34" charset="0"/>
              </a:rPr>
              <a:t>, and after </a:t>
            </a:r>
            <a:r>
              <a:rPr kumimoji="0" lang="es-CO" altLang="es-CO" sz="2000" b="0" i="0" u="none" strike="noStrike" cap="none" normalizeH="0" baseline="0" dirty="0" err="1">
                <a:ln>
                  <a:noFill/>
                </a:ln>
                <a:solidFill>
                  <a:srgbClr val="333333"/>
                </a:solidFill>
                <a:effectLst/>
                <a:latin typeface="helvetica" panose="020B0604020202020204" pitchFamily="34" charset="0"/>
              </a:rPr>
              <a:t>an</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a:ln>
                  <a:noFill/>
                </a:ln>
                <a:solidFill>
                  <a:srgbClr val="0098D5"/>
                </a:solidFill>
                <a:effectLst/>
                <a:latin typeface="helvetica" panose="020B0604020202020204" pitchFamily="34" charset="0"/>
                <a:hlinkClick r:id="rId3"/>
              </a:rPr>
              <a:t>ICANN </a:t>
            </a:r>
            <a:r>
              <a:rPr kumimoji="0" lang="es-CO" altLang="es-CO" sz="2000" b="0" i="0" u="none" strike="noStrike" cap="none" normalizeH="0" baseline="0" dirty="0" err="1">
                <a:ln>
                  <a:noFill/>
                </a:ln>
                <a:solidFill>
                  <a:srgbClr val="0098D5"/>
                </a:solidFill>
                <a:effectLst/>
                <a:latin typeface="helvetica" panose="020B0604020202020204" pitchFamily="34" charset="0"/>
                <a:hlinkClick r:id="rId3"/>
              </a:rPr>
              <a:t>Public</a:t>
            </a:r>
            <a:r>
              <a:rPr kumimoji="0" lang="es-CO" altLang="es-CO" sz="2000" b="0" i="0" u="none" strike="noStrike" cap="none" normalizeH="0" baseline="0" dirty="0">
                <a:ln>
                  <a:noFill/>
                </a:ln>
                <a:solidFill>
                  <a:srgbClr val="0098D5"/>
                </a:solidFill>
                <a:effectLst/>
                <a:latin typeface="helvetica" panose="020B0604020202020204" pitchFamily="34" charset="0"/>
                <a:hlinkClick r:id="rId3"/>
              </a:rPr>
              <a:t> Meeting</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Travel</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assistance</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to</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attend</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the</a:t>
            </a:r>
            <a:r>
              <a:rPr kumimoji="0" lang="es-CO" altLang="es-CO" sz="2000" b="0" i="0" u="none" strike="noStrike" cap="none" normalizeH="0" baseline="0" dirty="0">
                <a:ln>
                  <a:noFill/>
                </a:ln>
                <a:solidFill>
                  <a:srgbClr val="333333"/>
                </a:solidFill>
                <a:effectLst/>
                <a:latin typeface="helvetica" panose="020B0604020202020204" pitchFamily="34" charset="0"/>
              </a:rPr>
              <a:t> meeting </a:t>
            </a:r>
            <a:r>
              <a:rPr kumimoji="0" lang="es-CO" altLang="es-CO" sz="2000" b="0" i="0" u="none" strike="noStrike" cap="none" normalizeH="0" baseline="0" dirty="0" err="1">
                <a:ln>
                  <a:noFill/>
                </a:ln>
                <a:solidFill>
                  <a:srgbClr val="333333"/>
                </a:solidFill>
                <a:effectLst/>
                <a:latin typeface="helvetica" panose="020B0604020202020204" pitchFamily="34" charset="0"/>
              </a:rPr>
              <a:t>is</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also</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provided</a:t>
            </a:r>
            <a:r>
              <a:rPr kumimoji="0" lang="es-CO" altLang="es-CO" sz="2000" b="0" i="0" u="none" strike="noStrike" cap="none" normalizeH="0" baseline="0" dirty="0">
                <a:ln>
                  <a:noFill/>
                </a:ln>
                <a:solidFill>
                  <a:srgbClr val="333333"/>
                </a:solidFill>
                <a:effectLst/>
                <a:latin typeface="helvetica" panose="020B0604020202020204" pitchFamily="34" charset="0"/>
              </a:rPr>
              <a:t>.</a:t>
            </a: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s-CO" altLang="es-CO" sz="2000" b="0" i="0" u="none" strike="noStrike" cap="none" normalizeH="0" baseline="0" dirty="0">
              <a:ln>
                <a:noFill/>
              </a:ln>
              <a:solidFill>
                <a:schemeClr val="tx1"/>
              </a:solidFill>
              <a:effectLst/>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s-CO" altLang="es-CO" sz="2000" b="0" i="0" u="none" strike="noStrike" cap="none" normalizeH="0" baseline="0" dirty="0" err="1">
                <a:ln>
                  <a:noFill/>
                </a:ln>
                <a:solidFill>
                  <a:srgbClr val="333333"/>
                </a:solidFill>
                <a:effectLst/>
                <a:latin typeface="helvetica" panose="020B0604020202020204" pitchFamily="34" charset="0"/>
              </a:rPr>
              <a:t>Fellowship</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participants</a:t>
            </a:r>
            <a:r>
              <a:rPr kumimoji="0" lang="es-CO" altLang="es-CO" sz="2000" b="0" i="0" u="none" strike="noStrike" cap="none" normalizeH="0" baseline="0" dirty="0">
                <a:ln>
                  <a:noFill/>
                </a:ln>
                <a:solidFill>
                  <a:srgbClr val="333333"/>
                </a:solidFill>
                <a:effectLst/>
                <a:latin typeface="helvetica" panose="020B0604020202020204" pitchFamily="34" charset="0"/>
              </a:rPr>
              <a:t> come </a:t>
            </a:r>
            <a:r>
              <a:rPr kumimoji="0" lang="es-CO" altLang="es-CO" sz="2000" b="0" i="0" u="none" strike="noStrike" cap="none" normalizeH="0" baseline="0" dirty="0" err="1">
                <a:ln>
                  <a:noFill/>
                </a:ln>
                <a:solidFill>
                  <a:srgbClr val="333333"/>
                </a:solidFill>
                <a:effectLst/>
                <a:latin typeface="helvetica" panose="020B0604020202020204" pitchFamily="34" charset="0"/>
              </a:rPr>
              <a:t>from</a:t>
            </a:r>
            <a:r>
              <a:rPr kumimoji="0" lang="es-CO" altLang="es-CO" sz="2000" b="0" i="0" u="none" strike="noStrike" cap="none" normalizeH="0" baseline="0" dirty="0">
                <a:ln>
                  <a:noFill/>
                </a:ln>
                <a:solidFill>
                  <a:srgbClr val="333333"/>
                </a:solidFill>
                <a:effectLst/>
                <a:latin typeface="helvetica" panose="020B0604020202020204" pitchFamily="34" charset="0"/>
              </a:rPr>
              <a:t> a </a:t>
            </a:r>
            <a:r>
              <a:rPr kumimoji="0" lang="es-CO" altLang="es-CO" sz="2000" b="0" i="0" u="none" strike="noStrike" cap="none" normalizeH="0" baseline="0" dirty="0" err="1">
                <a:ln>
                  <a:noFill/>
                </a:ln>
                <a:solidFill>
                  <a:srgbClr val="333333"/>
                </a:solidFill>
                <a:effectLst/>
                <a:latin typeface="helvetica" panose="020B0604020202020204" pitchFamily="34" charset="0"/>
              </a:rPr>
              <a:t>variety</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of</a:t>
            </a:r>
            <a:r>
              <a:rPr kumimoji="0" lang="es-CO" altLang="es-CO" sz="2000" b="0" i="0" u="none" strike="noStrike" cap="none" normalizeH="0" baseline="0" dirty="0">
                <a:ln>
                  <a:noFill/>
                </a:ln>
                <a:solidFill>
                  <a:srgbClr val="333333"/>
                </a:solidFill>
                <a:effectLst/>
                <a:latin typeface="helvetica" panose="020B0604020202020204" pitchFamily="34" charset="0"/>
              </a:rPr>
              <a:t> </a:t>
            </a:r>
            <a:r>
              <a:rPr kumimoji="0" lang="es-CO" altLang="es-CO" sz="2000" b="0" i="0" u="none" strike="noStrike" cap="none" normalizeH="0" baseline="0" dirty="0" err="1">
                <a:ln>
                  <a:noFill/>
                </a:ln>
                <a:solidFill>
                  <a:srgbClr val="333333"/>
                </a:solidFill>
                <a:effectLst/>
                <a:latin typeface="helvetica" panose="020B0604020202020204" pitchFamily="34" charset="0"/>
              </a:rPr>
              <a:t>backgrounds</a:t>
            </a:r>
            <a:r>
              <a:rPr kumimoji="0" lang="es-CO" altLang="es-CO" sz="2000" b="0" i="0" u="none" strike="noStrike" cap="none" normalizeH="0" baseline="0" dirty="0">
                <a:ln>
                  <a:noFill/>
                </a:ln>
                <a:solidFill>
                  <a:srgbClr val="333333"/>
                </a:solidFill>
                <a:effectLst/>
                <a:latin typeface="helvetica" panose="020B0604020202020204" pitchFamily="34" charset="0"/>
              </a:rPr>
              <a:t>. </a:t>
            </a:r>
            <a:endParaRPr kumimoji="0" lang="es-CO" altLang="es-CO" sz="2000" b="0" i="0" u="none" strike="noStrike" cap="none" normalizeH="0" baseline="0" dirty="0">
              <a:ln>
                <a:noFill/>
              </a:ln>
              <a:solidFill>
                <a:schemeClr val="tx1"/>
              </a:solidFill>
              <a:effectLst/>
            </a:endParaRPr>
          </a:p>
        </p:txBody>
      </p:sp>
      <p:sp>
        <p:nvSpPr>
          <p:cNvPr id="10" name="Rectángulo 9">
            <a:extLst>
              <a:ext uri="{FF2B5EF4-FFF2-40B4-BE49-F238E27FC236}">
                <a16:creationId xmlns:a16="http://schemas.microsoft.com/office/drawing/2014/main" id="{54DE68A2-ED9B-4F21-9651-B5AFD2E28686}"/>
              </a:ext>
            </a:extLst>
          </p:cNvPr>
          <p:cNvSpPr/>
          <p:nvPr/>
        </p:nvSpPr>
        <p:spPr>
          <a:xfrm>
            <a:off x="123768" y="759218"/>
            <a:ext cx="5506908" cy="583334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Tree>
    <p:extLst>
      <p:ext uri="{BB962C8B-B14F-4D97-AF65-F5344CB8AC3E}">
        <p14:creationId xmlns:p14="http://schemas.microsoft.com/office/powerpoint/2010/main" val="3304699696"/>
      </p:ext>
    </p:extLst>
  </p:cSld>
  <p:clrMapOvr>
    <a:overrideClrMapping bg1="lt1" tx1="dk1" bg2="lt2" tx2="dk2" accent1="accent1" accent2="accent2" accent3="accent3" accent4="accent4" accent5="accent5" accent6="accent6" hlink="hlink" folHlink="folHlink"/>
  </p:clrMapOvr>
</p:sld>
</file>

<file path=ppt/slides/slide6.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sp>
        <p:nvSpPr>
          <p:cNvPr id="2" name="Rectángulo 1">
            <a:extLst>
              <a:ext uri="{FF2B5EF4-FFF2-40B4-BE49-F238E27FC236}">
                <a16:creationId xmlns:a16="http://schemas.microsoft.com/office/drawing/2014/main" id="{4123F02F-6B51-433F-866F-5490C39A266B}"/>
              </a:ext>
            </a:extLst>
          </p:cNvPr>
          <p:cNvSpPr/>
          <p:nvPr/>
        </p:nvSpPr>
        <p:spPr>
          <a:xfrm>
            <a:off x="282793" y="170557"/>
            <a:ext cx="5534911" cy="6555641"/>
          </a:xfrm>
          <a:prstGeom prst="rect">
            <a:avLst/>
          </a:prstGeom>
          <a:ln>
            <a:solidFill>
              <a:schemeClr val="tx2">
                <a:lumMod val="50000"/>
              </a:schemeClr>
            </a:solidFill>
          </a:ln>
        </p:spPr>
        <p:txBody>
          <a:bodyPr wrap="square">
            <a:spAutoFit/>
          </a:bodyPr>
          <a:lstStyle/>
          <a:p>
            <a:pPr algn="just"/>
            <a:r>
              <a:rPr lang="es-CO" sz="2400" b="1" dirty="0">
                <a:latin typeface="Arial" panose="020B0604020202020204" pitchFamily="34" charset="0"/>
                <a:cs typeface="Arial" panose="020B0604020202020204" pitchFamily="34" charset="0"/>
              </a:rPr>
              <a:t>ELEGIBILIDAD</a:t>
            </a:r>
          </a:p>
          <a:p>
            <a:pPr marL="285750" indent="-285750" algn="just">
              <a:buFont typeface="Wingdings" panose="05000000000000000000" pitchFamily="2" charset="2"/>
              <a:buChar char="ü"/>
            </a:pPr>
            <a:endParaRPr lang="es-CO"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CO" dirty="0">
                <a:latin typeface="Arial" panose="020B0604020202020204" pitchFamily="34" charset="0"/>
                <a:cs typeface="Arial" panose="020B0604020202020204" pitchFamily="34" charset="0"/>
              </a:rPr>
              <a:t>Tener al menos 21 años de edad</a:t>
            </a:r>
          </a:p>
          <a:p>
            <a:pPr algn="just"/>
            <a:endParaRPr lang="es-CO"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CO" dirty="0">
                <a:latin typeface="Arial" panose="020B0604020202020204" pitchFamily="34" charset="0"/>
                <a:cs typeface="Arial" panose="020B0604020202020204" pitchFamily="34" charset="0"/>
              </a:rPr>
              <a:t>Estar interesado o ya involucrado en los diversos componentes del trabajo de ICANN en la creación de políticas, el funcionamiento del Sistema de nombres de dominio y la seguridad y estabilidad de Internet global.</a:t>
            </a:r>
          </a:p>
          <a:p>
            <a:pPr algn="just"/>
            <a:endParaRPr lang="es-CO"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CO" dirty="0">
                <a:latin typeface="Arial" panose="020B0604020202020204" pitchFamily="34" charset="0"/>
                <a:cs typeface="Arial" panose="020B0604020202020204" pitchFamily="34" charset="0"/>
              </a:rPr>
              <a:t>Complete los cursos obligatorios de ICANN </a:t>
            </a:r>
            <a:r>
              <a:rPr lang="es-CO" dirty="0" err="1">
                <a:latin typeface="Arial" panose="020B0604020202020204" pitchFamily="34" charset="0"/>
                <a:cs typeface="Arial" panose="020B0604020202020204" pitchFamily="34" charset="0"/>
              </a:rPr>
              <a:t>Learn</a:t>
            </a:r>
            <a:endParaRPr lang="es-CO" dirty="0">
              <a:latin typeface="Arial" panose="020B0604020202020204" pitchFamily="34" charset="0"/>
              <a:cs typeface="Arial" panose="020B0604020202020204" pitchFamily="34" charset="0"/>
            </a:endParaRPr>
          </a:p>
          <a:p>
            <a:pPr algn="just"/>
            <a:endParaRPr lang="es-CO"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CO" dirty="0">
                <a:latin typeface="Arial" panose="020B0604020202020204" pitchFamily="34" charset="0"/>
                <a:cs typeface="Arial" panose="020B0604020202020204" pitchFamily="34" charset="0"/>
              </a:rPr>
              <a:t>NO estar involucrado o asociado con otros programas de viaje compatibles con ICANN al momento de la selección</a:t>
            </a:r>
          </a:p>
          <a:p>
            <a:pPr algn="just"/>
            <a:endParaRPr lang="es-CO"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CO" dirty="0">
                <a:latin typeface="Arial" panose="020B0604020202020204" pitchFamily="34" charset="0"/>
                <a:cs typeface="Arial" panose="020B0604020202020204" pitchFamily="34" charset="0"/>
              </a:rPr>
              <a:t>Los solicitantes del Foro de Políticas deben haber completado con éxito una beca de ICANN</a:t>
            </a:r>
          </a:p>
          <a:p>
            <a:pPr algn="just"/>
            <a:endParaRPr lang="es-CO" dirty="0">
              <a:latin typeface="Arial" panose="020B0604020202020204" pitchFamily="34" charset="0"/>
              <a:cs typeface="Arial" panose="020B0604020202020204" pitchFamily="34" charset="0"/>
            </a:endParaRPr>
          </a:p>
          <a:p>
            <a:pPr marL="285750" indent="-285750" algn="just">
              <a:buFont typeface="Wingdings" panose="05000000000000000000" pitchFamily="2" charset="2"/>
              <a:buChar char="ü"/>
            </a:pPr>
            <a:r>
              <a:rPr lang="es-CO" dirty="0">
                <a:latin typeface="Arial" panose="020B0604020202020204" pitchFamily="34" charset="0"/>
                <a:cs typeface="Arial" panose="020B0604020202020204" pitchFamily="34" charset="0"/>
              </a:rPr>
              <a:t>No haber recibido anteriormente más de dos becas; los becarios de segunda y tercera vez deben demostrar su participación y compromiso en una de las comunidades de ICANN</a:t>
            </a:r>
          </a:p>
        </p:txBody>
      </p:sp>
      <p:sp>
        <p:nvSpPr>
          <p:cNvPr id="3" name="Rectángulo 2">
            <a:extLst>
              <a:ext uri="{FF2B5EF4-FFF2-40B4-BE49-F238E27FC236}">
                <a16:creationId xmlns:a16="http://schemas.microsoft.com/office/drawing/2014/main" id="{1BB5431C-B44C-4559-B969-C64EEB7DEC37}"/>
              </a:ext>
            </a:extLst>
          </p:cNvPr>
          <p:cNvSpPr/>
          <p:nvPr/>
        </p:nvSpPr>
        <p:spPr>
          <a:xfrm>
            <a:off x="6781871" y="210636"/>
            <a:ext cx="1959191" cy="461665"/>
          </a:xfrm>
          <a:prstGeom prst="rect">
            <a:avLst/>
          </a:prstGeom>
        </p:spPr>
        <p:txBody>
          <a:bodyPr wrap="none">
            <a:spAutoFit/>
          </a:bodyPr>
          <a:lstStyle/>
          <a:p>
            <a:r>
              <a:rPr lang="es-CO" sz="2400" b="1" dirty="0">
                <a:solidFill>
                  <a:srgbClr val="333333"/>
                </a:solidFill>
                <a:latin typeface="Arial" panose="020B0604020202020204" pitchFamily="34" charset="0"/>
                <a:cs typeface="Arial" panose="020B0604020202020204" pitchFamily="34" charset="0"/>
              </a:rPr>
              <a:t>ELIGIBILITY</a:t>
            </a:r>
            <a:endParaRPr lang="es-CO" sz="2400" b="1" i="0" dirty="0">
              <a:solidFill>
                <a:srgbClr val="333333"/>
              </a:solidFill>
              <a:effectLst/>
              <a:latin typeface="Arial" panose="020B0604020202020204" pitchFamily="34" charset="0"/>
              <a:cs typeface="Arial" panose="020B0604020202020204" pitchFamily="34" charset="0"/>
            </a:endParaRPr>
          </a:p>
        </p:txBody>
      </p:sp>
      <p:sp>
        <p:nvSpPr>
          <p:cNvPr id="4" name="Rectangle 1">
            <a:extLst>
              <a:ext uri="{FF2B5EF4-FFF2-40B4-BE49-F238E27FC236}">
                <a16:creationId xmlns:a16="http://schemas.microsoft.com/office/drawing/2014/main" id="{9F14C0F9-9DC2-4EFB-B8BC-4CF7CCCF08DB}"/>
              </a:ext>
            </a:extLst>
          </p:cNvPr>
          <p:cNvSpPr>
            <a:spLocks noChangeArrowheads="1"/>
          </p:cNvSpPr>
          <p:nvPr/>
        </p:nvSpPr>
        <p:spPr bwMode="auto">
          <a:xfrm rot="10800000" flipV="1">
            <a:off x="6108170" y="441468"/>
            <a:ext cx="5929842" cy="6186309"/>
          </a:xfrm>
          <a:prstGeom prst="rect">
            <a:avLst/>
          </a:prstGeom>
          <a:noFill/>
          <a:ln>
            <a:noFill/>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Be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least</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21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years</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of</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age</a:t>
            </a:r>
            <a:endPar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Be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interested</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in,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or</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already</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engaged</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in,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various</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components</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of</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ICANN's</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work</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in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policy</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building</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operation</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of</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Domain</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Name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System</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and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security</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and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stability</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of</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global Internet</a:t>
            </a:r>
          </a:p>
          <a:p>
            <a:pPr marL="0" marR="0" lvl="0" indent="0" algn="l" defTabSz="914400" rtl="0" eaLnBrk="0" fontAlgn="base" latinLnBrk="0" hangingPunct="0">
              <a:lnSpc>
                <a:spcPct val="100000"/>
              </a:lnSpc>
              <a:spcBef>
                <a:spcPct val="0"/>
              </a:spcBef>
              <a:spcAft>
                <a:spcPct val="0"/>
              </a:spcAft>
              <a:buClrTx/>
              <a:buSzTx/>
              <a:tabLst/>
            </a:pPr>
            <a:endPar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Complete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mandatory</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ICANN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Learn</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course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(s)</a:t>
            </a:r>
          </a:p>
          <a:p>
            <a:pPr marL="0" marR="0" lvl="0" indent="0" algn="just" defTabSz="914400" rtl="0" eaLnBrk="0" fontAlgn="base" latinLnBrk="0" hangingPunct="0">
              <a:lnSpc>
                <a:spcPct val="100000"/>
              </a:lnSpc>
              <a:spcBef>
                <a:spcPct val="0"/>
              </a:spcBef>
              <a:spcAft>
                <a:spcPct val="0"/>
              </a:spcAft>
              <a:buClrTx/>
              <a:buSzTx/>
              <a:tabLst/>
            </a:pPr>
            <a:endPar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NOT be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involved</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in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or</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associated</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with</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other</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ICANN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supported</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travel</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programs</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time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of</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selection</a:t>
            </a:r>
            <a:endPar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tabLst/>
            </a:pPr>
            <a:endPar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Policy</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Forum</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applicants</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must</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have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successfully</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completed</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an</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ICANN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Fellowship</a:t>
            </a:r>
            <a:endPar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Have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previously</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received</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no more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than</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two</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fellowships</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second</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and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third</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time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fellows</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must</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tabLst/>
            </a:pP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prove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their</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involvement</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and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engagement</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p>
          <a:p>
            <a:pPr marL="0" marR="0" lvl="0" indent="0" algn="just" defTabSz="914400" rtl="0" eaLnBrk="0" fontAlgn="base" latinLnBrk="0" hangingPunct="0">
              <a:lnSpc>
                <a:spcPct val="100000"/>
              </a:lnSpc>
              <a:spcBef>
                <a:spcPct val="0"/>
              </a:spcBef>
              <a:spcAft>
                <a:spcPct val="0"/>
              </a:spcAft>
              <a:buClrTx/>
              <a:buSzTx/>
              <a:tabLst/>
            </a:pP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in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one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of</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err="1">
                <a:ln>
                  <a:noFill/>
                </a:ln>
                <a:solidFill>
                  <a:srgbClr val="333333"/>
                </a:solidFill>
                <a:effectLst/>
                <a:latin typeface="Arial" panose="020B0604020202020204" pitchFamily="34" charset="0"/>
                <a:cs typeface="Arial" panose="020B0604020202020204" pitchFamily="34" charset="0"/>
              </a:rPr>
              <a:t>the</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r>
              <a:rPr kumimoji="0" lang="es-CO" altLang="es-CO" b="0" i="0" u="none" strike="noStrike" cap="none" normalizeH="0" baseline="0" dirty="0">
                <a:ln>
                  <a:noFill/>
                </a:ln>
                <a:solidFill>
                  <a:srgbClr val="0098D5"/>
                </a:solidFill>
                <a:effectLst/>
                <a:latin typeface="Arial" panose="020B0604020202020204" pitchFamily="34" charset="0"/>
                <a:cs typeface="Arial" panose="020B0604020202020204" pitchFamily="34" charset="0"/>
                <a:hlinkClick r:id="rId2"/>
              </a:rPr>
              <a:t>ICANN </a:t>
            </a:r>
            <a:r>
              <a:rPr kumimoji="0" lang="es-CO" altLang="es-CO" b="0" i="0" u="none" strike="noStrike" cap="none" normalizeH="0" baseline="0" dirty="0" err="1">
                <a:ln>
                  <a:noFill/>
                </a:ln>
                <a:solidFill>
                  <a:srgbClr val="0098D5"/>
                </a:solidFill>
                <a:effectLst/>
                <a:latin typeface="Arial" panose="020B0604020202020204" pitchFamily="34" charset="0"/>
                <a:cs typeface="Arial" panose="020B0604020202020204" pitchFamily="34" charset="0"/>
                <a:hlinkClick r:id="rId2"/>
              </a:rPr>
              <a:t>communities</a:t>
            </a:r>
            <a:r>
              <a:rPr kumimoji="0" lang="es-CO" altLang="es-CO" b="0" i="0" u="none" strike="noStrike" cap="none" normalizeH="0" baseline="0" dirty="0">
                <a:ln>
                  <a:noFill/>
                </a:ln>
                <a:solidFill>
                  <a:srgbClr val="333333"/>
                </a:solidFill>
                <a:effectLst/>
                <a:latin typeface="Arial" panose="020B0604020202020204" pitchFamily="34" charset="0"/>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5" name="Rectángulo 4">
            <a:extLst>
              <a:ext uri="{FF2B5EF4-FFF2-40B4-BE49-F238E27FC236}">
                <a16:creationId xmlns:a16="http://schemas.microsoft.com/office/drawing/2014/main" id="{B0791BDB-A5B0-4672-AB13-C51398204CC2}"/>
              </a:ext>
            </a:extLst>
          </p:cNvPr>
          <p:cNvSpPr/>
          <p:nvPr/>
        </p:nvSpPr>
        <p:spPr>
          <a:xfrm>
            <a:off x="6083831" y="210636"/>
            <a:ext cx="5954181" cy="651556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pic>
        <p:nvPicPr>
          <p:cNvPr id="14" name="Picture 4">
            <a:extLst>
              <a:ext uri="{FF2B5EF4-FFF2-40B4-BE49-F238E27FC236}">
                <a16:creationId xmlns:a16="http://schemas.microsoft.com/office/drawing/2014/main" id="{01C89195-E23E-4BB8-967C-D1946D4CDC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60589470"/>
      </p:ext>
    </p:extLst>
  </p:cSld>
  <p:clrMapOvr>
    <a:overrideClrMapping bg1="lt1" tx1="dk1" bg2="lt2" tx2="dk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6964B11B-90BE-4802-AD6A-896547FFAD36}"/>
              </a:ext>
            </a:extLst>
          </p:cNvPr>
          <p:cNvSpPr/>
          <p:nvPr/>
        </p:nvSpPr>
        <p:spPr>
          <a:xfrm>
            <a:off x="141819" y="154708"/>
            <a:ext cx="11884024" cy="4739759"/>
          </a:xfrm>
          <a:prstGeom prst="rect">
            <a:avLst/>
          </a:prstGeom>
        </p:spPr>
        <p:txBody>
          <a:bodyPr wrap="square">
            <a:spAutoFit/>
          </a:bodyPr>
          <a:lstStyle/>
          <a:p>
            <a:r>
              <a:rPr lang="es-CO" sz="2400" b="1" dirty="0">
                <a:latin typeface="Arial" panose="020B0604020202020204" pitchFamily="34" charset="0"/>
                <a:cs typeface="Arial" panose="020B0604020202020204" pitchFamily="34" charset="0"/>
              </a:rPr>
              <a:t>Requisitos</a:t>
            </a:r>
          </a:p>
          <a:p>
            <a:endParaRPr lang="es-CO"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CO" dirty="0">
                <a:latin typeface="Arial" panose="020B0604020202020204" pitchFamily="34" charset="0"/>
                <a:cs typeface="Arial" panose="020B0604020202020204" pitchFamily="34" charset="0"/>
              </a:rPr>
              <a:t>Participar en los procesos de Mentoría del Programa de Becas</a:t>
            </a:r>
          </a:p>
          <a:p>
            <a:pPr marL="285750" indent="-285750">
              <a:buFont typeface="Arial" panose="020B0604020202020204" pitchFamily="34" charset="0"/>
              <a:buChar char="•"/>
            </a:pPr>
            <a:r>
              <a:rPr lang="es-CO" dirty="0">
                <a:latin typeface="Arial" panose="020B0604020202020204" pitchFamily="34" charset="0"/>
                <a:cs typeface="Arial" panose="020B0604020202020204" pitchFamily="34" charset="0"/>
              </a:rPr>
              <a:t>Completar los cursos adicionales requeridos de ICANN </a:t>
            </a:r>
            <a:r>
              <a:rPr lang="es-CO" dirty="0" err="1">
                <a:latin typeface="Arial" panose="020B0604020202020204" pitchFamily="34" charset="0"/>
                <a:cs typeface="Arial" panose="020B0604020202020204" pitchFamily="34" charset="0"/>
              </a:rPr>
              <a:t>Learn</a:t>
            </a:r>
            <a:endParaRPr lang="es-CO"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s-CO" dirty="0">
                <a:latin typeface="Arial" panose="020B0604020202020204" pitchFamily="34" charset="0"/>
                <a:cs typeface="Arial" panose="020B0604020202020204" pitchFamily="34" charset="0"/>
              </a:rPr>
              <a:t>Asistir a la reunión pública de ICANN y las actividades requeridas, incluidas, entre otras, las sesiones de becarios de ICANN durante la reunión</a:t>
            </a:r>
          </a:p>
          <a:p>
            <a:pPr marL="285750" indent="-285750">
              <a:buFont typeface="Arial" panose="020B0604020202020204" pitchFamily="34" charset="0"/>
              <a:buChar char="•"/>
            </a:pPr>
            <a:r>
              <a:rPr lang="es-CO" dirty="0">
                <a:latin typeface="Arial" panose="020B0604020202020204" pitchFamily="34" charset="0"/>
                <a:cs typeface="Arial" panose="020B0604020202020204" pitchFamily="34" charset="0"/>
              </a:rPr>
              <a:t>Establecer contactos e interactuar con ex alumnos del programa y miembros de la comunidad</a:t>
            </a:r>
          </a:p>
          <a:p>
            <a:pPr marL="285750" indent="-285750">
              <a:buFont typeface="Arial" panose="020B0604020202020204" pitchFamily="34" charset="0"/>
              <a:buChar char="•"/>
            </a:pPr>
            <a:r>
              <a:rPr lang="es-CO" dirty="0">
                <a:latin typeface="Arial" panose="020B0604020202020204" pitchFamily="34" charset="0"/>
                <a:cs typeface="Arial" panose="020B0604020202020204" pitchFamily="34" charset="0"/>
              </a:rPr>
              <a:t>Completar la encuesta posterior a la reunión</a:t>
            </a:r>
          </a:p>
          <a:p>
            <a:pPr marL="285750" indent="-285750">
              <a:buFont typeface="Arial" panose="020B0604020202020204" pitchFamily="34" charset="0"/>
              <a:buChar char="•"/>
            </a:pPr>
            <a:endParaRPr lang="es-CO" dirty="0">
              <a:latin typeface="Arial" panose="020B0604020202020204" pitchFamily="34" charset="0"/>
              <a:cs typeface="Arial" panose="020B0604020202020204" pitchFamily="34" charset="0"/>
            </a:endParaRPr>
          </a:p>
          <a:p>
            <a:r>
              <a:rPr lang="es-CO" dirty="0">
                <a:latin typeface="Arial" panose="020B0604020202020204" pitchFamily="34" charset="0"/>
                <a:cs typeface="Arial" panose="020B0604020202020204" pitchFamily="34" charset="0"/>
              </a:rPr>
              <a:t>Se alienta a los participantes a que contribuyan activamente a los procesos de desarrollo de políticas de la ICANN y a la red de ex becarios al finalizar el Programa de Becas.</a:t>
            </a:r>
          </a:p>
          <a:p>
            <a:endParaRPr lang="es-CO" dirty="0">
              <a:latin typeface="Arial" panose="020B0604020202020204" pitchFamily="34" charset="0"/>
              <a:cs typeface="Arial" panose="020B0604020202020204" pitchFamily="34" charset="0"/>
            </a:endParaRPr>
          </a:p>
          <a:p>
            <a:r>
              <a:rPr lang="es-CO" dirty="0">
                <a:latin typeface="Arial" panose="020B0604020202020204" pitchFamily="34" charset="0"/>
                <a:cs typeface="Arial" panose="020B0604020202020204" pitchFamily="34" charset="0"/>
              </a:rPr>
              <a:t>Mayor información en </a:t>
            </a:r>
            <a:r>
              <a:rPr lang="es-CO" dirty="0">
                <a:hlinkClick r:id="rId3"/>
              </a:rPr>
              <a:t>https://www.icann.org/fellowshipprogram</a:t>
            </a:r>
            <a:endParaRPr lang="es-CO" dirty="0"/>
          </a:p>
          <a:p>
            <a:endParaRPr lang="es-CO" sz="2000" dirty="0">
              <a:latin typeface="Arial" panose="020B0604020202020204" pitchFamily="34" charset="0"/>
              <a:cs typeface="Arial" panose="020B0604020202020204" pitchFamily="34" charset="0"/>
            </a:endParaRPr>
          </a:p>
          <a:p>
            <a:endParaRPr lang="es-CO" sz="2000" dirty="0">
              <a:latin typeface="Arial" panose="020B0604020202020204" pitchFamily="34" charset="0"/>
              <a:cs typeface="Arial" panose="020B0604020202020204" pitchFamily="34" charset="0"/>
            </a:endParaRPr>
          </a:p>
          <a:p>
            <a:endParaRPr lang="es-CO" sz="2000" dirty="0">
              <a:latin typeface="Arial" panose="020B0604020202020204" pitchFamily="34" charset="0"/>
              <a:cs typeface="Arial" panose="020B0604020202020204" pitchFamily="34" charset="0"/>
            </a:endParaRPr>
          </a:p>
        </p:txBody>
      </p:sp>
      <p:sp>
        <p:nvSpPr>
          <p:cNvPr id="3" name="Rectangle 1">
            <a:extLst>
              <a:ext uri="{FF2B5EF4-FFF2-40B4-BE49-F238E27FC236}">
                <a16:creationId xmlns:a16="http://schemas.microsoft.com/office/drawing/2014/main" id="{3719F1BC-5320-4FE5-A6C1-64D1C1A82F6F}"/>
              </a:ext>
            </a:extLst>
          </p:cNvPr>
          <p:cNvSpPr>
            <a:spLocks noChangeArrowheads="1"/>
          </p:cNvSpPr>
          <p:nvPr/>
        </p:nvSpPr>
        <p:spPr bwMode="auto">
          <a:xfrm>
            <a:off x="339515" y="3940133"/>
            <a:ext cx="10927709" cy="2862322"/>
          </a:xfrm>
          <a:prstGeom prst="rect">
            <a:avLst/>
          </a:prstGeom>
          <a:noFill/>
          <a:ln>
            <a:noFill/>
          </a:ln>
          <a:effec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2400" b="1" i="0" u="none" strike="noStrike" cap="none" normalizeH="0" baseline="0" dirty="0" err="1">
                <a:ln>
                  <a:noFill/>
                </a:ln>
                <a:solidFill>
                  <a:srgbClr val="333333"/>
                </a:solidFill>
                <a:effectLst/>
                <a:cs typeface="Arial" panose="020B0604020202020204" pitchFamily="34" charset="0"/>
              </a:rPr>
              <a:t>Requirements</a:t>
            </a:r>
            <a:endParaRPr kumimoji="0" lang="es-CO" altLang="es-CO" sz="2400" b="1" i="0" u="none" strike="noStrike" cap="none" normalizeH="0" baseline="0" dirty="0">
              <a:ln>
                <a:noFill/>
              </a:ln>
              <a:solidFill>
                <a:srgbClr val="333333"/>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b="1" i="0" u="none" strike="noStrike" cap="none" normalizeH="0" baseline="0" dirty="0">
              <a:ln>
                <a:noFill/>
              </a:ln>
              <a:solidFill>
                <a:srgbClr val="333333"/>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err="1">
                <a:ln>
                  <a:noFill/>
                </a:ln>
                <a:solidFill>
                  <a:srgbClr val="333333"/>
                </a:solidFill>
                <a:effectLst/>
                <a:cs typeface="Arial" panose="020B0604020202020204" pitchFamily="34" charset="0"/>
              </a:rPr>
              <a:t>Engage</a:t>
            </a:r>
            <a:r>
              <a:rPr kumimoji="0" lang="es-CO" altLang="es-CO" b="0" i="0" u="none" strike="noStrike" cap="none" normalizeH="0" baseline="0" dirty="0">
                <a:ln>
                  <a:noFill/>
                </a:ln>
                <a:solidFill>
                  <a:srgbClr val="333333"/>
                </a:solidFill>
                <a:effectLst/>
                <a:cs typeface="Arial" panose="020B0604020202020204" pitchFamily="34" charset="0"/>
              </a:rPr>
              <a:t> in </a:t>
            </a:r>
            <a:r>
              <a:rPr kumimoji="0" lang="es-CO" altLang="es-CO" b="0" i="0" u="none" strike="noStrike" cap="none" normalizeH="0" baseline="0" dirty="0" err="1">
                <a:ln>
                  <a:noFill/>
                </a:ln>
                <a:solidFill>
                  <a:srgbClr val="0098D5"/>
                </a:solidFill>
                <a:effectLst/>
                <a:cs typeface="Arial" panose="020B0604020202020204" pitchFamily="34" charset="0"/>
                <a:hlinkClick r:id="rId4"/>
              </a:rPr>
              <a:t>Fellowship</a:t>
            </a:r>
            <a:r>
              <a:rPr kumimoji="0" lang="es-CO" altLang="es-CO" b="0" i="0" u="none" strike="noStrike" cap="none" normalizeH="0" baseline="0" dirty="0">
                <a:ln>
                  <a:noFill/>
                </a:ln>
                <a:solidFill>
                  <a:srgbClr val="0098D5"/>
                </a:solidFill>
                <a:effectLst/>
                <a:cs typeface="Arial" panose="020B0604020202020204" pitchFamily="34" charset="0"/>
                <a:hlinkClick r:id="rId4"/>
              </a:rPr>
              <a:t> </a:t>
            </a:r>
            <a:r>
              <a:rPr kumimoji="0" lang="es-CO" altLang="es-CO" b="0" i="0" u="none" strike="noStrike" cap="none" normalizeH="0" baseline="0" dirty="0" err="1">
                <a:ln>
                  <a:noFill/>
                </a:ln>
                <a:solidFill>
                  <a:srgbClr val="0098D5"/>
                </a:solidFill>
                <a:effectLst/>
                <a:cs typeface="Arial" panose="020B0604020202020204" pitchFamily="34" charset="0"/>
                <a:hlinkClick r:id="rId4"/>
              </a:rPr>
              <a:t>Program</a:t>
            </a:r>
            <a:r>
              <a:rPr kumimoji="0" lang="es-CO" altLang="es-CO" b="0" i="0" u="none" strike="noStrike" cap="none" normalizeH="0" baseline="0" dirty="0">
                <a:ln>
                  <a:noFill/>
                </a:ln>
                <a:solidFill>
                  <a:srgbClr val="0098D5"/>
                </a:solidFill>
                <a:effectLst/>
                <a:cs typeface="Arial" panose="020B0604020202020204" pitchFamily="34" charset="0"/>
                <a:hlinkClick r:id="rId4"/>
              </a:rPr>
              <a:t> </a:t>
            </a:r>
            <a:r>
              <a:rPr kumimoji="0" lang="es-CO" altLang="es-CO" b="0" i="0" u="none" strike="noStrike" cap="none" normalizeH="0" baseline="0" dirty="0" err="1">
                <a:ln>
                  <a:noFill/>
                </a:ln>
                <a:solidFill>
                  <a:srgbClr val="0098D5"/>
                </a:solidFill>
                <a:effectLst/>
                <a:cs typeface="Arial" panose="020B0604020202020204" pitchFamily="34" charset="0"/>
                <a:hlinkClick r:id="rId4"/>
              </a:rPr>
              <a:t>Mentoring</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processes</a:t>
            </a:r>
            <a:endParaRPr kumimoji="0" lang="es-CO" altLang="es-CO" b="0" i="0" u="none" strike="noStrike" cap="none" normalizeH="0" baseline="0" dirty="0">
              <a:ln>
                <a:noFill/>
              </a:ln>
              <a:solidFill>
                <a:srgbClr val="333333"/>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a:ln>
                  <a:noFill/>
                </a:ln>
                <a:solidFill>
                  <a:srgbClr val="333333"/>
                </a:solidFill>
                <a:effectLst/>
                <a:cs typeface="Arial" panose="020B0604020202020204" pitchFamily="34" charset="0"/>
              </a:rPr>
              <a:t>Complete </a:t>
            </a:r>
            <a:r>
              <a:rPr kumimoji="0" lang="es-CO" altLang="es-CO" b="0" i="0" u="none" strike="noStrike" cap="none" normalizeH="0" baseline="0" dirty="0" err="1">
                <a:ln>
                  <a:noFill/>
                </a:ln>
                <a:solidFill>
                  <a:srgbClr val="333333"/>
                </a:solidFill>
                <a:effectLst/>
                <a:cs typeface="Arial" panose="020B0604020202020204" pitchFamily="34" charset="0"/>
              </a:rPr>
              <a:t>additional</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required</a:t>
            </a:r>
            <a:r>
              <a:rPr kumimoji="0" lang="es-CO" altLang="es-CO" b="0" i="0" u="none" strike="noStrike" cap="none" normalizeH="0" baseline="0" dirty="0">
                <a:ln>
                  <a:noFill/>
                </a:ln>
                <a:solidFill>
                  <a:srgbClr val="333333"/>
                </a:solidFill>
                <a:effectLst/>
                <a:cs typeface="Arial" panose="020B0604020202020204" pitchFamily="34" charset="0"/>
              </a:rPr>
              <a:t> ICANN </a:t>
            </a:r>
            <a:r>
              <a:rPr kumimoji="0" lang="es-CO" altLang="es-CO" b="0" i="0" u="none" strike="noStrike" cap="none" normalizeH="0" baseline="0" dirty="0" err="1">
                <a:ln>
                  <a:noFill/>
                </a:ln>
                <a:solidFill>
                  <a:srgbClr val="333333"/>
                </a:solidFill>
                <a:effectLst/>
                <a:cs typeface="Arial" panose="020B0604020202020204" pitchFamily="34" charset="0"/>
              </a:rPr>
              <a:t>Learn</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courses</a:t>
            </a:r>
            <a:endParaRPr kumimoji="0" lang="es-CO" altLang="es-CO" b="0" i="0" u="none" strike="noStrike" cap="none" normalizeH="0" baseline="0" dirty="0">
              <a:ln>
                <a:noFill/>
              </a:ln>
              <a:solidFill>
                <a:srgbClr val="333333"/>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err="1">
                <a:ln>
                  <a:noFill/>
                </a:ln>
                <a:solidFill>
                  <a:srgbClr val="333333"/>
                </a:solidFill>
                <a:effectLst/>
                <a:cs typeface="Arial" panose="020B0604020202020204" pitchFamily="34" charset="0"/>
              </a:rPr>
              <a:t>Attend</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the</a:t>
            </a:r>
            <a:r>
              <a:rPr kumimoji="0" lang="es-CO" altLang="es-CO" b="0" i="0" u="none" strike="noStrike" cap="none" normalizeH="0" baseline="0" dirty="0">
                <a:ln>
                  <a:noFill/>
                </a:ln>
                <a:solidFill>
                  <a:srgbClr val="333333"/>
                </a:solidFill>
                <a:effectLst/>
                <a:cs typeface="Arial" panose="020B0604020202020204" pitchFamily="34" charset="0"/>
              </a:rPr>
              <a:t> ICANN </a:t>
            </a:r>
            <a:r>
              <a:rPr kumimoji="0" lang="es-CO" altLang="es-CO" b="0" i="0" u="none" strike="noStrike" cap="none" normalizeH="0" baseline="0" dirty="0" err="1">
                <a:ln>
                  <a:noFill/>
                </a:ln>
                <a:solidFill>
                  <a:srgbClr val="333333"/>
                </a:solidFill>
                <a:effectLst/>
                <a:cs typeface="Arial" panose="020B0604020202020204" pitchFamily="34" charset="0"/>
              </a:rPr>
              <a:t>Public</a:t>
            </a:r>
            <a:r>
              <a:rPr kumimoji="0" lang="es-CO" altLang="es-CO" b="0" i="0" u="none" strike="noStrike" cap="none" normalizeH="0" baseline="0" dirty="0">
                <a:ln>
                  <a:noFill/>
                </a:ln>
                <a:solidFill>
                  <a:srgbClr val="333333"/>
                </a:solidFill>
                <a:effectLst/>
                <a:cs typeface="Arial" panose="020B0604020202020204" pitchFamily="34" charset="0"/>
              </a:rPr>
              <a:t> Meeting and </a:t>
            </a:r>
            <a:r>
              <a:rPr kumimoji="0" lang="es-CO" altLang="es-CO" b="0" i="0" u="none" strike="noStrike" cap="none" normalizeH="0" baseline="0" dirty="0" err="1">
                <a:ln>
                  <a:noFill/>
                </a:ln>
                <a:solidFill>
                  <a:srgbClr val="333333"/>
                </a:solidFill>
                <a:effectLst/>
                <a:cs typeface="Arial" panose="020B0604020202020204" pitchFamily="34" charset="0"/>
              </a:rPr>
              <a:t>required</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activities</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including</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but</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not</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limited</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to</a:t>
            </a:r>
            <a:r>
              <a:rPr kumimoji="0" lang="es-CO" altLang="es-CO" b="0" i="0" u="none" strike="noStrike" cap="none" normalizeH="0" baseline="0" dirty="0">
                <a:ln>
                  <a:noFill/>
                </a:ln>
                <a:solidFill>
                  <a:srgbClr val="333333"/>
                </a:solidFill>
                <a:effectLst/>
                <a:cs typeface="Arial" panose="020B0604020202020204" pitchFamily="34" charset="0"/>
              </a:rPr>
              <a:t> ICANN </a:t>
            </a:r>
          </a:p>
          <a:p>
            <a:pPr marL="0" marR="0" lvl="0" indent="0" algn="l" defTabSz="914400" rtl="0" eaLnBrk="0" fontAlgn="base" latinLnBrk="0" hangingPunct="0">
              <a:lnSpc>
                <a:spcPct val="100000"/>
              </a:lnSpc>
              <a:spcBef>
                <a:spcPct val="0"/>
              </a:spcBef>
              <a:spcAft>
                <a:spcPct val="0"/>
              </a:spcAft>
              <a:buClrTx/>
              <a:buSzTx/>
              <a:tabLst/>
            </a:pPr>
            <a:r>
              <a:rPr kumimoji="0" lang="es-CO" altLang="es-CO" b="0" i="0" u="none" strike="noStrike" cap="none" normalizeH="0" baseline="0" dirty="0" err="1">
                <a:ln>
                  <a:noFill/>
                </a:ln>
                <a:solidFill>
                  <a:srgbClr val="333333"/>
                </a:solidFill>
                <a:effectLst/>
                <a:cs typeface="Arial" panose="020B0604020202020204" pitchFamily="34" charset="0"/>
              </a:rPr>
              <a:t>Fellowship</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sessions</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during</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the</a:t>
            </a:r>
            <a:r>
              <a:rPr kumimoji="0" lang="es-CO" altLang="es-CO" b="0" i="0" u="none" strike="noStrike" cap="none" normalizeH="0" baseline="0" dirty="0">
                <a:ln>
                  <a:noFill/>
                </a:ln>
                <a:solidFill>
                  <a:srgbClr val="333333"/>
                </a:solidFill>
                <a:effectLst/>
                <a:cs typeface="Arial" panose="020B0604020202020204" pitchFamily="34" charset="0"/>
              </a:rPr>
              <a:t> ICANN Meeting</a:t>
            </a: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a:ln>
                  <a:noFill/>
                </a:ln>
                <a:solidFill>
                  <a:srgbClr val="333333"/>
                </a:solidFill>
                <a:effectLst/>
                <a:cs typeface="Arial" panose="020B0604020202020204" pitchFamily="34" charset="0"/>
              </a:rPr>
              <a:t>Network and </a:t>
            </a:r>
            <a:r>
              <a:rPr kumimoji="0" lang="es-CO" altLang="es-CO" b="0" i="0" u="none" strike="noStrike" cap="none" normalizeH="0" baseline="0" dirty="0" err="1">
                <a:ln>
                  <a:noFill/>
                </a:ln>
                <a:solidFill>
                  <a:srgbClr val="333333"/>
                </a:solidFill>
                <a:effectLst/>
                <a:cs typeface="Arial" panose="020B0604020202020204" pitchFamily="34" charset="0"/>
              </a:rPr>
              <a:t>interact</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with</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program</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alumni</a:t>
            </a:r>
            <a:r>
              <a:rPr kumimoji="0" lang="es-CO" altLang="es-CO" b="0" i="0" u="none" strike="noStrike" cap="none" normalizeH="0" baseline="0" dirty="0">
                <a:ln>
                  <a:noFill/>
                </a:ln>
                <a:solidFill>
                  <a:srgbClr val="333333"/>
                </a:solidFill>
                <a:effectLst/>
                <a:cs typeface="Arial" panose="020B0604020202020204" pitchFamily="34" charset="0"/>
              </a:rPr>
              <a:t> and </a:t>
            </a:r>
            <a:r>
              <a:rPr kumimoji="0" lang="es-CO" altLang="es-CO" b="0" i="0" u="none" strike="noStrike" cap="none" normalizeH="0" baseline="0" dirty="0" err="1">
                <a:ln>
                  <a:noFill/>
                </a:ln>
                <a:solidFill>
                  <a:srgbClr val="333333"/>
                </a:solidFill>
                <a:effectLst/>
                <a:cs typeface="Arial" panose="020B0604020202020204" pitchFamily="34" charset="0"/>
              </a:rPr>
              <a:t>community</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members</a:t>
            </a:r>
            <a:endParaRPr kumimoji="0" lang="es-CO" altLang="es-CO" b="0" i="0" u="none" strike="noStrike" cap="none" normalizeH="0" baseline="0" dirty="0">
              <a:ln>
                <a:noFill/>
              </a:ln>
              <a:solidFill>
                <a:srgbClr val="333333"/>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pPr>
            <a:r>
              <a:rPr kumimoji="0" lang="es-CO" altLang="es-CO" b="0" i="0" u="none" strike="noStrike" cap="none" normalizeH="0" baseline="0" dirty="0">
                <a:ln>
                  <a:noFill/>
                </a:ln>
                <a:solidFill>
                  <a:srgbClr val="333333"/>
                </a:solidFill>
                <a:effectLst/>
                <a:cs typeface="Arial" panose="020B0604020202020204" pitchFamily="34" charset="0"/>
              </a:rPr>
              <a:t>Complete </a:t>
            </a:r>
            <a:r>
              <a:rPr kumimoji="0" lang="es-CO" altLang="es-CO" b="0" i="0" u="none" strike="noStrike" cap="none" normalizeH="0" baseline="0" dirty="0" err="1">
                <a:ln>
                  <a:noFill/>
                </a:ln>
                <a:solidFill>
                  <a:srgbClr val="333333"/>
                </a:solidFill>
                <a:effectLst/>
                <a:cs typeface="Arial" panose="020B0604020202020204" pitchFamily="34" charset="0"/>
              </a:rPr>
              <a:t>the</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post-meeting</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survey</a:t>
            </a:r>
            <a:endParaRPr kumimoji="0" lang="es-CO" altLang="es-CO" b="0" i="0" u="none" strike="noStrike" cap="none" normalizeH="0" baseline="0" dirty="0">
              <a:ln>
                <a:noFill/>
              </a:ln>
              <a:solidFill>
                <a:srgbClr val="333333"/>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b="0" i="0" u="none" strike="noStrike" cap="none" normalizeH="0" baseline="0" dirty="0" err="1">
                <a:ln>
                  <a:noFill/>
                </a:ln>
                <a:solidFill>
                  <a:srgbClr val="333333"/>
                </a:solidFill>
                <a:effectLst/>
                <a:cs typeface="Arial" panose="020B0604020202020204" pitchFamily="34" charset="0"/>
              </a:rPr>
              <a:t>Participants</a:t>
            </a:r>
            <a:r>
              <a:rPr kumimoji="0" lang="es-CO" altLang="es-CO" b="0" i="0" u="none" strike="noStrike" cap="none" normalizeH="0" baseline="0" dirty="0">
                <a:ln>
                  <a:noFill/>
                </a:ln>
                <a:solidFill>
                  <a:srgbClr val="333333"/>
                </a:solidFill>
                <a:effectLst/>
                <a:cs typeface="Arial" panose="020B0604020202020204" pitchFamily="34" charset="0"/>
              </a:rPr>
              <a:t> are </a:t>
            </a:r>
            <a:r>
              <a:rPr kumimoji="0" lang="es-CO" altLang="es-CO" b="0" i="0" u="none" strike="noStrike" cap="none" normalizeH="0" baseline="0" dirty="0" err="1">
                <a:ln>
                  <a:noFill/>
                </a:ln>
                <a:solidFill>
                  <a:srgbClr val="333333"/>
                </a:solidFill>
                <a:effectLst/>
                <a:cs typeface="Arial" panose="020B0604020202020204" pitchFamily="34" charset="0"/>
              </a:rPr>
              <a:t>encouraged</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to</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actively</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contribute</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to</a:t>
            </a:r>
            <a:r>
              <a:rPr kumimoji="0" lang="es-CO" altLang="es-CO" b="0" i="0" u="none" strike="noStrike" cap="none" normalizeH="0" baseline="0" dirty="0">
                <a:ln>
                  <a:noFill/>
                </a:ln>
                <a:solidFill>
                  <a:srgbClr val="333333"/>
                </a:solidFill>
                <a:effectLst/>
                <a:cs typeface="Arial" panose="020B0604020202020204" pitchFamily="34" charset="0"/>
              </a:rPr>
              <a:t> ICANN </a:t>
            </a:r>
            <a:r>
              <a:rPr kumimoji="0" lang="es-CO" altLang="es-CO" b="0" i="0" u="none" strike="noStrike" cap="none" normalizeH="0" baseline="0" dirty="0" err="1">
                <a:ln>
                  <a:noFill/>
                </a:ln>
                <a:solidFill>
                  <a:srgbClr val="333333"/>
                </a:solidFill>
                <a:effectLst/>
                <a:cs typeface="Arial" panose="020B0604020202020204" pitchFamily="34" charset="0"/>
              </a:rPr>
              <a:t>policy</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development</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processes</a:t>
            </a:r>
            <a:r>
              <a:rPr kumimoji="0" lang="es-CO" altLang="es-CO" b="0" i="0" u="none" strike="noStrike" cap="none" normalizeH="0" baseline="0" dirty="0">
                <a:ln>
                  <a:noFill/>
                </a:ln>
                <a:solidFill>
                  <a:srgbClr val="333333"/>
                </a:solidFill>
                <a:effectLst/>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b="0" i="0" u="none" strike="noStrike" cap="none" normalizeH="0" baseline="0" dirty="0">
                <a:ln>
                  <a:noFill/>
                </a:ln>
                <a:solidFill>
                  <a:srgbClr val="333333"/>
                </a:solidFill>
                <a:effectLst/>
                <a:cs typeface="Arial" panose="020B0604020202020204" pitchFamily="34" charset="0"/>
              </a:rPr>
              <a:t>and </a:t>
            </a:r>
            <a:r>
              <a:rPr kumimoji="0" lang="es-CO" altLang="es-CO" b="0" i="0" u="none" strike="noStrike" cap="none" normalizeH="0" baseline="0" dirty="0" err="1">
                <a:ln>
                  <a:noFill/>
                </a:ln>
                <a:solidFill>
                  <a:srgbClr val="333333"/>
                </a:solidFill>
                <a:effectLst/>
                <a:cs typeface="Arial" panose="020B0604020202020204" pitchFamily="34" charset="0"/>
              </a:rPr>
              <a:t>Fellowship</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alumni</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network</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upon</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completion</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of</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the</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Fellowship</a:t>
            </a:r>
            <a:r>
              <a:rPr kumimoji="0" lang="es-CO" altLang="es-CO" b="0" i="0" u="none" strike="noStrike" cap="none" normalizeH="0" baseline="0" dirty="0">
                <a:ln>
                  <a:noFill/>
                </a:ln>
                <a:solidFill>
                  <a:srgbClr val="333333"/>
                </a:solidFill>
                <a:effectLst/>
                <a:cs typeface="Arial" panose="020B0604020202020204" pitchFamily="34" charset="0"/>
              </a:rPr>
              <a:t> </a:t>
            </a:r>
            <a:r>
              <a:rPr kumimoji="0" lang="es-CO" altLang="es-CO" b="0" i="0" u="none" strike="noStrike" cap="none" normalizeH="0" baseline="0" dirty="0" err="1">
                <a:ln>
                  <a:noFill/>
                </a:ln>
                <a:solidFill>
                  <a:srgbClr val="333333"/>
                </a:solidFill>
                <a:effectLst/>
                <a:cs typeface="Arial" panose="020B0604020202020204" pitchFamily="34" charset="0"/>
              </a:rPr>
              <a:t>Program</a:t>
            </a:r>
            <a:endParaRPr kumimoji="0" lang="es-CO" altLang="es-CO" b="0" i="0" u="none" strike="noStrike" cap="none" normalizeH="0" baseline="0" dirty="0">
              <a:ln>
                <a:noFill/>
              </a:ln>
              <a:solidFill>
                <a:schemeClr val="tx1"/>
              </a:solidFill>
              <a:effectLst/>
              <a:cs typeface="Arial" panose="020B0604020202020204" pitchFamily="34" charset="0"/>
            </a:endParaRPr>
          </a:p>
        </p:txBody>
      </p:sp>
    </p:spTree>
    <p:extLst>
      <p:ext uri="{BB962C8B-B14F-4D97-AF65-F5344CB8AC3E}">
        <p14:creationId xmlns:p14="http://schemas.microsoft.com/office/powerpoint/2010/main" val="2209519647"/>
      </p:ext>
    </p:extLst>
  </p:cSld>
  <p:clrMapOvr>
    <a:overrideClrMapping bg1="lt1" tx1="dk1" bg2="lt2" tx2="dk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12" name="CuadroTexto 11">
            <a:extLst>
              <a:ext uri="{FF2B5EF4-FFF2-40B4-BE49-F238E27FC236}">
                <a16:creationId xmlns:a16="http://schemas.microsoft.com/office/drawing/2014/main" id="{083FCE7E-C82E-4B0F-8C6B-7E5DB98723A2}"/>
              </a:ext>
            </a:extLst>
          </p:cNvPr>
          <p:cNvSpPr txBox="1"/>
          <p:nvPr/>
        </p:nvSpPr>
        <p:spPr>
          <a:xfrm>
            <a:off x="1783866" y="91544"/>
            <a:ext cx="7447722" cy="584775"/>
          </a:xfrm>
          <a:prstGeom prst="rect">
            <a:avLst/>
          </a:prstGeom>
          <a:noFill/>
        </p:spPr>
        <p:txBody>
          <a:bodyPr wrap="square" rtlCol="0">
            <a:spAutoFit/>
          </a:bodyPr>
          <a:lstStyle/>
          <a:p>
            <a:pPr algn="ctr"/>
            <a:r>
              <a:rPr lang="es-CO" sz="3200" dirty="0">
                <a:latin typeface="Arial" panose="020B0604020202020204" pitchFamily="34" charset="0"/>
                <a:cs typeface="Arial" panose="020B0604020202020204" pitchFamily="34" charset="0"/>
              </a:rPr>
              <a:t>NEXTGEN ICANN</a:t>
            </a:r>
          </a:p>
        </p:txBody>
      </p:sp>
      <p:sp>
        <p:nvSpPr>
          <p:cNvPr id="3" name="Rectángulo 2">
            <a:extLst>
              <a:ext uri="{FF2B5EF4-FFF2-40B4-BE49-F238E27FC236}">
                <a16:creationId xmlns:a16="http://schemas.microsoft.com/office/drawing/2014/main" id="{D1B53625-4945-4F97-8CCC-DF9ACE91D342}"/>
              </a:ext>
            </a:extLst>
          </p:cNvPr>
          <p:cNvSpPr/>
          <p:nvPr/>
        </p:nvSpPr>
        <p:spPr>
          <a:xfrm>
            <a:off x="153988" y="685800"/>
            <a:ext cx="11884023" cy="2554545"/>
          </a:xfrm>
          <a:prstGeom prst="rect">
            <a:avLst/>
          </a:prstGeom>
        </p:spPr>
        <p:txBody>
          <a:bodyPr wrap="square">
            <a:spAutoFit/>
          </a:bodyPr>
          <a:lstStyle/>
          <a:p>
            <a:pPr algn="just"/>
            <a:r>
              <a:rPr lang="es-CO" sz="2000" dirty="0">
                <a:latin typeface="Arial" panose="020B0604020202020204" pitchFamily="34" charset="0"/>
                <a:cs typeface="Arial" panose="020B0604020202020204" pitchFamily="34" charset="0"/>
              </a:rPr>
              <a:t>La organización de la ICANN está buscando a la próxima generación de personas interesadas en participar activamente en sus comunidades regionales y en dar forma al futuro de la política global de Internet. </a:t>
            </a:r>
          </a:p>
          <a:p>
            <a:pPr algn="just"/>
            <a:r>
              <a:rPr lang="es-CO" sz="2000" dirty="0">
                <a:latin typeface="Arial" panose="020B0604020202020204" pitchFamily="34" charset="0"/>
                <a:cs typeface="Arial" panose="020B0604020202020204" pitchFamily="34" charset="0"/>
              </a:rPr>
              <a:t>Todos los días se realiza un trabajo importante en ICANN. Si está listo para comenzar su viaje, ¡asistir a una reunión pública de ICANN como participante de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podría ser el lugar para comenzar!</a:t>
            </a:r>
          </a:p>
          <a:p>
            <a:endParaRPr lang="es-CO" sz="2000" dirty="0">
              <a:latin typeface="Arial" panose="020B0604020202020204" pitchFamily="34" charset="0"/>
              <a:cs typeface="Arial" panose="020B0604020202020204" pitchFamily="34" charset="0"/>
            </a:endParaRPr>
          </a:p>
          <a:p>
            <a:pPr algn="just"/>
            <a:r>
              <a:rPr lang="es-CO" sz="2000" dirty="0">
                <a:latin typeface="Arial" panose="020B0604020202020204" pitchFamily="34" charset="0"/>
                <a:cs typeface="Arial" panose="020B0604020202020204" pitchFamily="34" charset="0"/>
              </a:rPr>
              <a:t>A través del programa </a:t>
            </a:r>
            <a:r>
              <a:rPr lang="es-CO" sz="2000" dirty="0" err="1">
                <a:latin typeface="Arial" panose="020B0604020202020204" pitchFamily="34" charset="0"/>
                <a:cs typeface="Arial" panose="020B0604020202020204" pitchFamily="34" charset="0"/>
              </a:rPr>
              <a:t>NextGen</a:t>
            </a:r>
            <a:r>
              <a:rPr lang="es-CO" sz="2000" dirty="0">
                <a:latin typeface="Arial" panose="020B0604020202020204" pitchFamily="34" charset="0"/>
                <a:cs typeface="Arial" panose="020B0604020202020204" pitchFamily="34" charset="0"/>
              </a:rPr>
              <a:t>, ICANN brinda asesoramiento y asistencia de viaje a los estudiantes de las regiones donde se realiza la reunión de ICANN.</a:t>
            </a:r>
          </a:p>
        </p:txBody>
      </p:sp>
      <p:sp>
        <p:nvSpPr>
          <p:cNvPr id="2" name="Rectangle 1">
            <a:extLst>
              <a:ext uri="{FF2B5EF4-FFF2-40B4-BE49-F238E27FC236}">
                <a16:creationId xmlns:a16="http://schemas.microsoft.com/office/drawing/2014/main" id="{7C8D5D9A-1887-42FE-8A7B-9075B8C47AC9}"/>
              </a:ext>
            </a:extLst>
          </p:cNvPr>
          <p:cNvSpPr>
            <a:spLocks noChangeArrowheads="1"/>
          </p:cNvSpPr>
          <p:nvPr/>
        </p:nvSpPr>
        <p:spPr bwMode="auto">
          <a:xfrm>
            <a:off x="3579709" y="3158376"/>
            <a:ext cx="3564835" cy="1092252"/>
          </a:xfrm>
          <a:prstGeom prst="rect">
            <a:avLst/>
          </a:prstGeom>
          <a:noFill/>
          <a:ln>
            <a:noFill/>
          </a:ln>
          <a:effectLst/>
        </p:spPr>
        <p:txBody>
          <a:bodyPr vert="horz" wrap="square" lIns="0" tIns="0" rIns="0" bIns="106329"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s-CO" altLang="es-CO" sz="3200" b="0" i="0" u="none" strike="noStrike" cap="none" normalizeH="0" baseline="0" dirty="0">
                <a:ln>
                  <a:noFill/>
                </a:ln>
                <a:solidFill>
                  <a:srgbClr val="333333"/>
                </a:solidFill>
                <a:effectLst/>
                <a:latin typeface="Arial" panose="020B0604020202020204" pitchFamily="34" charset="0"/>
                <a:cs typeface="Arial" panose="020B0604020202020204" pitchFamily="34" charset="0"/>
              </a:rPr>
              <a:t>NEXTGEN ICANN</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s-CO" altLang="es-CO" sz="3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p:txBody>
      </p:sp>
      <p:sp>
        <p:nvSpPr>
          <p:cNvPr id="4" name="Rectangle 2">
            <a:extLst>
              <a:ext uri="{FF2B5EF4-FFF2-40B4-BE49-F238E27FC236}">
                <a16:creationId xmlns:a16="http://schemas.microsoft.com/office/drawing/2014/main" id="{5E446FB8-1522-4DAA-9FDB-82C5AEEB3EDF}"/>
              </a:ext>
            </a:extLst>
          </p:cNvPr>
          <p:cNvSpPr>
            <a:spLocks noChangeArrowheads="1"/>
          </p:cNvSpPr>
          <p:nvPr/>
        </p:nvSpPr>
        <p:spPr bwMode="auto">
          <a:xfrm>
            <a:off x="178446" y="3586424"/>
            <a:ext cx="10609614"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2000" b="0" i="0" u="none" strike="noStrike" cap="none" normalizeH="0" baseline="0" dirty="0" err="1">
                <a:ln>
                  <a:noFill/>
                </a:ln>
                <a:solidFill>
                  <a:srgbClr val="333333"/>
                </a:solidFill>
                <a:effectLst/>
                <a:cs typeface="Arial" panose="020B0604020202020204" pitchFamily="34" charset="0"/>
              </a:rPr>
              <a:t>The</a:t>
            </a:r>
            <a:r>
              <a:rPr kumimoji="0" lang="es-CO" altLang="es-CO" sz="2000" b="0" i="0" u="none" strike="noStrike" cap="none" normalizeH="0" baseline="0" dirty="0">
                <a:ln>
                  <a:noFill/>
                </a:ln>
                <a:solidFill>
                  <a:srgbClr val="333333"/>
                </a:solidFill>
                <a:effectLst/>
                <a:cs typeface="Arial" panose="020B0604020202020204" pitchFamily="34" charset="0"/>
              </a:rPr>
              <a:t> ICANN </a:t>
            </a:r>
            <a:r>
              <a:rPr kumimoji="0" lang="es-CO" altLang="es-CO" sz="2000" b="0" i="0" u="none" strike="noStrike" cap="none" normalizeH="0" baseline="0" dirty="0" err="1">
                <a:ln>
                  <a:noFill/>
                </a:ln>
                <a:solidFill>
                  <a:srgbClr val="333333"/>
                </a:solidFill>
                <a:effectLst/>
                <a:cs typeface="Arial" panose="020B0604020202020204" pitchFamily="34" charset="0"/>
              </a:rPr>
              <a:t>organization</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is</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looking</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for</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the</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next</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generation</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of</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individuals</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who</a:t>
            </a:r>
            <a:r>
              <a:rPr kumimoji="0" lang="es-CO" altLang="es-CO" sz="2000" b="0" i="0" u="none" strike="noStrike" cap="none" normalizeH="0" baseline="0" dirty="0">
                <a:ln>
                  <a:noFill/>
                </a:ln>
                <a:solidFill>
                  <a:srgbClr val="333333"/>
                </a:solidFill>
                <a:effectLst/>
                <a:cs typeface="Arial" panose="020B0604020202020204" pitchFamily="34" charset="0"/>
              </a:rPr>
              <a:t> are </a:t>
            </a:r>
            <a:r>
              <a:rPr kumimoji="0" lang="es-CO" altLang="es-CO" sz="2000" b="0" i="0" u="none" strike="noStrike" cap="none" normalizeH="0" baseline="0" dirty="0" err="1">
                <a:ln>
                  <a:noFill/>
                </a:ln>
                <a:solidFill>
                  <a:srgbClr val="333333"/>
                </a:solidFill>
                <a:effectLst/>
                <a:cs typeface="Arial" panose="020B0604020202020204" pitchFamily="34" charset="0"/>
              </a:rPr>
              <a:t>interested</a:t>
            </a:r>
            <a:r>
              <a:rPr kumimoji="0" lang="es-CO" altLang="es-CO" sz="2000" b="0" i="0" u="none" strike="noStrike" cap="none" normalizeH="0" baseline="0" dirty="0">
                <a:ln>
                  <a:noFill/>
                </a:ln>
                <a:solidFill>
                  <a:srgbClr val="333333"/>
                </a:solidFill>
                <a:effectLst/>
                <a:cs typeface="Arial" panose="020B0604020202020204" pitchFamily="34" charset="0"/>
              </a:rPr>
              <a:t> in </a:t>
            </a:r>
            <a:r>
              <a:rPr kumimoji="0" lang="es-CO" altLang="es-CO" sz="2000" b="0" i="0" u="none" strike="noStrike" cap="none" normalizeH="0" baseline="0" dirty="0" err="1">
                <a:ln>
                  <a:noFill/>
                </a:ln>
                <a:solidFill>
                  <a:srgbClr val="333333"/>
                </a:solidFill>
                <a:effectLst/>
                <a:cs typeface="Arial" panose="020B0604020202020204" pitchFamily="34" charset="0"/>
              </a:rPr>
              <a:t>becoming</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actively</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engaged</a:t>
            </a:r>
            <a:r>
              <a:rPr kumimoji="0" lang="es-CO" altLang="es-CO" sz="2000" b="0" i="0" u="none" strike="noStrike" cap="none" normalizeH="0" baseline="0" dirty="0">
                <a:ln>
                  <a:noFill/>
                </a:ln>
                <a:solidFill>
                  <a:srgbClr val="333333"/>
                </a:solidFill>
                <a:effectLst/>
                <a:cs typeface="Arial" panose="020B0604020202020204" pitchFamily="34" charset="0"/>
              </a:rPr>
              <a:t> in </a:t>
            </a:r>
            <a:r>
              <a:rPr kumimoji="0" lang="es-CO" altLang="es-CO" sz="2000" b="0" i="0" u="none" strike="noStrike" cap="none" normalizeH="0" baseline="0" dirty="0" err="1">
                <a:ln>
                  <a:noFill/>
                </a:ln>
                <a:solidFill>
                  <a:srgbClr val="333333"/>
                </a:solidFill>
                <a:effectLst/>
                <a:cs typeface="Arial" panose="020B0604020202020204" pitchFamily="34" charset="0"/>
              </a:rPr>
              <a:t>their</a:t>
            </a:r>
            <a:r>
              <a:rPr kumimoji="0" lang="es-CO" altLang="es-CO" sz="2000" b="0" i="0" u="none" strike="noStrike" cap="none" normalizeH="0" baseline="0" dirty="0">
                <a:ln>
                  <a:noFill/>
                </a:ln>
                <a:solidFill>
                  <a:srgbClr val="333333"/>
                </a:solidFill>
                <a:effectLst/>
                <a:cs typeface="Arial" panose="020B0604020202020204" pitchFamily="34" charset="0"/>
              </a:rPr>
              <a:t> regional </a:t>
            </a:r>
            <a:r>
              <a:rPr kumimoji="0" lang="es-CO" altLang="es-CO" sz="2000" b="0" i="0" u="none" strike="noStrike" cap="none" normalizeH="0" baseline="0" dirty="0" err="1">
                <a:ln>
                  <a:noFill/>
                </a:ln>
                <a:solidFill>
                  <a:srgbClr val="333333"/>
                </a:solidFill>
                <a:effectLst/>
                <a:cs typeface="Arial" panose="020B0604020202020204" pitchFamily="34" charset="0"/>
              </a:rPr>
              <a:t>communities</a:t>
            </a:r>
            <a:r>
              <a:rPr kumimoji="0" lang="es-CO" altLang="es-CO" sz="2000" b="0" i="0" u="none" strike="noStrike" cap="none" normalizeH="0" baseline="0" dirty="0">
                <a:ln>
                  <a:noFill/>
                </a:ln>
                <a:solidFill>
                  <a:srgbClr val="333333"/>
                </a:solidFill>
                <a:effectLst/>
                <a:cs typeface="Arial" panose="020B0604020202020204" pitchFamily="34" charset="0"/>
              </a:rPr>
              <a:t> and in </a:t>
            </a:r>
            <a:r>
              <a:rPr kumimoji="0" lang="es-CO" altLang="es-CO" sz="2000" b="0" i="0" u="none" strike="noStrike" cap="none" normalizeH="0" baseline="0" dirty="0" err="1">
                <a:ln>
                  <a:noFill/>
                </a:ln>
                <a:solidFill>
                  <a:srgbClr val="333333"/>
                </a:solidFill>
                <a:effectLst/>
                <a:cs typeface="Arial" panose="020B0604020202020204" pitchFamily="34" charset="0"/>
              </a:rPr>
              <a:t>shaping</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the</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future</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of</a:t>
            </a:r>
            <a:r>
              <a:rPr kumimoji="0" lang="es-CO" altLang="es-CO" sz="2000" b="0" i="0" u="none" strike="noStrike" cap="none" normalizeH="0" baseline="0" dirty="0">
                <a:ln>
                  <a:noFill/>
                </a:ln>
                <a:solidFill>
                  <a:srgbClr val="333333"/>
                </a:solidFill>
                <a:effectLst/>
                <a:cs typeface="Arial" panose="020B0604020202020204" pitchFamily="34" charset="0"/>
              </a:rPr>
              <a:t> global Internet </a:t>
            </a:r>
            <a:r>
              <a:rPr kumimoji="0" lang="es-CO" altLang="es-CO" sz="2000" b="0" i="0" u="none" strike="noStrike" cap="none" normalizeH="0" baseline="0" dirty="0" err="1">
                <a:ln>
                  <a:noFill/>
                </a:ln>
                <a:solidFill>
                  <a:srgbClr val="333333"/>
                </a:solidFill>
                <a:effectLst/>
                <a:cs typeface="Arial" panose="020B0604020202020204" pitchFamily="34" charset="0"/>
              </a:rPr>
              <a:t>policy</a:t>
            </a:r>
            <a:r>
              <a:rPr kumimoji="0" lang="es-CO" altLang="es-CO" sz="2000" b="0" i="0" u="none" strike="noStrike" cap="none" normalizeH="0" baseline="0" dirty="0">
                <a:ln>
                  <a:noFill/>
                </a:ln>
                <a:solidFill>
                  <a:srgbClr val="333333"/>
                </a:solidFill>
                <a:effectLst/>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2000" b="0" i="0" u="none" strike="noStrike" cap="none" normalizeH="0" baseline="0" dirty="0">
              <a:ln>
                <a:noFill/>
              </a:ln>
              <a:solidFill>
                <a:srgbClr val="333333"/>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2000" b="0" i="0" u="none" strike="noStrike" cap="none" normalizeH="0" baseline="0" dirty="0" err="1">
                <a:ln>
                  <a:noFill/>
                </a:ln>
                <a:solidFill>
                  <a:srgbClr val="333333"/>
                </a:solidFill>
                <a:effectLst/>
                <a:cs typeface="Arial" panose="020B0604020202020204" pitchFamily="34" charset="0"/>
              </a:rPr>
              <a:t>Important</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work</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is</a:t>
            </a:r>
            <a:r>
              <a:rPr kumimoji="0" lang="es-CO" altLang="es-CO" sz="2000" b="0" i="0" u="none" strike="noStrike" cap="none" normalizeH="0" baseline="0" dirty="0">
                <a:ln>
                  <a:noFill/>
                </a:ln>
                <a:solidFill>
                  <a:srgbClr val="333333"/>
                </a:solidFill>
                <a:effectLst/>
                <a:cs typeface="Arial" panose="020B0604020202020204" pitchFamily="34" charset="0"/>
              </a:rPr>
              <a:t> happening </a:t>
            </a:r>
            <a:r>
              <a:rPr kumimoji="0" lang="es-CO" altLang="es-CO" sz="2000" b="0" i="0" u="none" strike="noStrike" cap="none" normalizeH="0" baseline="0" dirty="0" err="1">
                <a:ln>
                  <a:noFill/>
                </a:ln>
                <a:solidFill>
                  <a:srgbClr val="333333"/>
                </a:solidFill>
                <a:effectLst/>
                <a:cs typeface="Arial" panose="020B0604020202020204" pitchFamily="34" charset="0"/>
              </a:rPr>
              <a:t>every</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day</a:t>
            </a:r>
            <a:r>
              <a:rPr kumimoji="0" lang="es-CO" altLang="es-CO" sz="2000" b="0" i="0" u="none" strike="noStrike" cap="none" normalizeH="0" baseline="0" dirty="0">
                <a:ln>
                  <a:noFill/>
                </a:ln>
                <a:solidFill>
                  <a:srgbClr val="333333"/>
                </a:solidFill>
                <a:effectLst/>
                <a:cs typeface="Arial" panose="020B0604020202020204" pitchFamily="34" charset="0"/>
              </a:rPr>
              <a:t> at ICANN. </a:t>
            </a:r>
            <a:r>
              <a:rPr kumimoji="0" lang="es-CO" altLang="es-CO" sz="2000" b="0" i="0" u="none" strike="noStrike" cap="none" normalizeH="0" baseline="0" dirty="0" err="1">
                <a:ln>
                  <a:noFill/>
                </a:ln>
                <a:solidFill>
                  <a:srgbClr val="333333"/>
                </a:solidFill>
                <a:effectLst/>
                <a:cs typeface="Arial" panose="020B0604020202020204" pitchFamily="34" charset="0"/>
              </a:rPr>
              <a:t>If</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you</a:t>
            </a:r>
            <a:r>
              <a:rPr kumimoji="0" lang="es-CO" altLang="es-CO" sz="2000" b="0" i="0" u="none" strike="noStrike" cap="none" normalizeH="0" baseline="0" dirty="0">
                <a:ln>
                  <a:noFill/>
                </a:ln>
                <a:solidFill>
                  <a:srgbClr val="333333"/>
                </a:solidFill>
                <a:effectLst/>
                <a:cs typeface="Arial" panose="020B0604020202020204" pitchFamily="34" charset="0"/>
              </a:rPr>
              <a:t> are </a:t>
            </a:r>
            <a:r>
              <a:rPr kumimoji="0" lang="es-CO" altLang="es-CO" sz="2000" b="0" i="0" u="none" strike="noStrike" cap="none" normalizeH="0" baseline="0" dirty="0" err="1">
                <a:ln>
                  <a:noFill/>
                </a:ln>
                <a:solidFill>
                  <a:srgbClr val="333333"/>
                </a:solidFill>
                <a:effectLst/>
                <a:cs typeface="Arial" panose="020B0604020202020204" pitchFamily="34" charset="0"/>
              </a:rPr>
              <a:t>ready</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to</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start</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your</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journey</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attending</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an</a:t>
            </a:r>
            <a:r>
              <a:rPr kumimoji="0" lang="es-CO" altLang="es-CO" sz="2000" b="0" i="0" u="none" strike="noStrike" cap="none" normalizeH="0" baseline="0" dirty="0">
                <a:ln>
                  <a:noFill/>
                </a:ln>
                <a:solidFill>
                  <a:srgbClr val="333333"/>
                </a:solidFill>
                <a:effectLst/>
                <a:cs typeface="Arial" panose="020B0604020202020204" pitchFamily="34" charset="0"/>
              </a:rPr>
              <a:t> ICANN </a:t>
            </a:r>
            <a:r>
              <a:rPr kumimoji="0" lang="es-CO" altLang="es-CO" sz="2000" b="0" i="0" u="none" strike="noStrike" cap="none" normalizeH="0" baseline="0" dirty="0" err="1">
                <a:ln>
                  <a:noFill/>
                </a:ln>
                <a:solidFill>
                  <a:srgbClr val="333333"/>
                </a:solidFill>
                <a:effectLst/>
                <a:cs typeface="Arial" panose="020B0604020202020204" pitchFamily="34" charset="0"/>
              </a:rPr>
              <a:t>Public</a:t>
            </a:r>
            <a:r>
              <a:rPr kumimoji="0" lang="es-CO" altLang="es-CO" sz="2000" b="0" i="0" u="none" strike="noStrike" cap="none" normalizeH="0" baseline="0" dirty="0">
                <a:ln>
                  <a:noFill/>
                </a:ln>
                <a:solidFill>
                  <a:srgbClr val="333333"/>
                </a:solidFill>
                <a:effectLst/>
                <a:cs typeface="Arial" panose="020B0604020202020204" pitchFamily="34" charset="0"/>
              </a:rPr>
              <a:t> Meeting as a </a:t>
            </a:r>
            <a:r>
              <a:rPr kumimoji="0" lang="es-CO" altLang="es-CO" sz="2000" b="0" i="0" u="none" strike="noStrike" cap="none" normalizeH="0" baseline="0" dirty="0" err="1">
                <a:ln>
                  <a:noFill/>
                </a:ln>
                <a:solidFill>
                  <a:srgbClr val="333333"/>
                </a:solidFill>
                <a:effectLst/>
                <a:cs typeface="Arial" panose="020B0604020202020204" pitchFamily="34" charset="0"/>
              </a:rPr>
              <a:t>NextGen@ICANN</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participant</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could</a:t>
            </a:r>
            <a:r>
              <a:rPr kumimoji="0" lang="es-CO" altLang="es-CO" sz="2000" b="0" i="0" u="none" strike="noStrike" cap="none" normalizeH="0" baseline="0" dirty="0">
                <a:ln>
                  <a:noFill/>
                </a:ln>
                <a:solidFill>
                  <a:srgbClr val="333333"/>
                </a:solidFill>
                <a:effectLst/>
                <a:cs typeface="Arial" panose="020B0604020202020204" pitchFamily="34" charset="0"/>
              </a:rPr>
              <a:t> be </a:t>
            </a:r>
            <a:r>
              <a:rPr kumimoji="0" lang="es-CO" altLang="es-CO" sz="2000" b="0" i="0" u="none" strike="noStrike" cap="none" normalizeH="0" baseline="0" dirty="0" err="1">
                <a:ln>
                  <a:noFill/>
                </a:ln>
                <a:solidFill>
                  <a:srgbClr val="333333"/>
                </a:solidFill>
                <a:effectLst/>
                <a:cs typeface="Arial" panose="020B0604020202020204" pitchFamily="34" charset="0"/>
              </a:rPr>
              <a:t>the</a:t>
            </a:r>
            <a:r>
              <a:rPr kumimoji="0" lang="es-CO" altLang="es-CO" sz="2000" b="0" i="0" u="none" strike="noStrike" cap="none" normalizeH="0" baseline="0" dirty="0">
                <a:ln>
                  <a:noFill/>
                </a:ln>
                <a:solidFill>
                  <a:srgbClr val="333333"/>
                </a:solidFill>
                <a:effectLst/>
                <a:cs typeface="Arial" panose="020B0604020202020204" pitchFamily="34" charset="0"/>
              </a:rPr>
              <a:t> place </a:t>
            </a:r>
            <a:r>
              <a:rPr kumimoji="0" lang="es-CO" altLang="es-CO" sz="2000" b="0" i="0" u="none" strike="noStrike" cap="none" normalizeH="0" baseline="0" dirty="0" err="1">
                <a:ln>
                  <a:noFill/>
                </a:ln>
                <a:solidFill>
                  <a:srgbClr val="333333"/>
                </a:solidFill>
                <a:effectLst/>
                <a:cs typeface="Arial" panose="020B0604020202020204" pitchFamily="34" charset="0"/>
              </a:rPr>
              <a:t>to</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start</a:t>
            </a:r>
            <a:r>
              <a:rPr kumimoji="0" lang="es-CO" altLang="es-CO" sz="2000" b="0" i="0" u="none" strike="noStrike" cap="none" normalizeH="0" baseline="0" dirty="0">
                <a:ln>
                  <a:noFill/>
                </a:ln>
                <a:solidFill>
                  <a:srgbClr val="333333"/>
                </a:solidFill>
                <a:effectLst/>
                <a:cs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2000" b="0" i="0" u="none" strike="noStrike" cap="none" normalizeH="0" baseline="0" dirty="0">
              <a:ln>
                <a:noFill/>
              </a:ln>
              <a:solidFill>
                <a:schemeClr val="tx1"/>
              </a:solidFill>
              <a:effectLst/>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2000" b="0" i="0" u="none" strike="noStrike" cap="none" normalizeH="0" baseline="0" dirty="0" err="1">
                <a:ln>
                  <a:noFill/>
                </a:ln>
                <a:solidFill>
                  <a:srgbClr val="333333"/>
                </a:solidFill>
                <a:effectLst/>
                <a:cs typeface="Arial" panose="020B0604020202020204" pitchFamily="34" charset="0"/>
              </a:rPr>
              <a:t>Through</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the</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NextGen</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program</a:t>
            </a:r>
            <a:r>
              <a:rPr kumimoji="0" lang="es-CO" altLang="es-CO" sz="2000" b="0" i="0" u="none" strike="noStrike" cap="none" normalizeH="0" baseline="0" dirty="0">
                <a:ln>
                  <a:noFill/>
                </a:ln>
                <a:solidFill>
                  <a:srgbClr val="333333"/>
                </a:solidFill>
                <a:effectLst/>
                <a:cs typeface="Arial" panose="020B0604020202020204" pitchFamily="34" charset="0"/>
              </a:rPr>
              <a:t>, ICANN </a:t>
            </a:r>
            <a:r>
              <a:rPr kumimoji="0" lang="es-CO" altLang="es-CO" sz="2000" b="0" i="0" u="none" strike="noStrike" cap="none" normalizeH="0" baseline="0" dirty="0" err="1">
                <a:ln>
                  <a:noFill/>
                </a:ln>
                <a:solidFill>
                  <a:srgbClr val="333333"/>
                </a:solidFill>
                <a:effectLst/>
                <a:cs typeface="Arial" panose="020B0604020202020204" pitchFamily="34" charset="0"/>
              </a:rPr>
              <a:t>provides</a:t>
            </a:r>
            <a:r>
              <a:rPr kumimoji="0" lang="es-CO" altLang="es-CO" sz="2000" b="0" i="0" u="none" strike="noStrike" cap="none" normalizeH="0" baseline="0" dirty="0">
                <a:ln>
                  <a:noFill/>
                </a:ln>
                <a:solidFill>
                  <a:srgbClr val="333333"/>
                </a:solidFill>
                <a:effectLst/>
                <a:cs typeface="Arial" panose="020B0604020202020204" pitchFamily="34" charset="0"/>
              </a:rPr>
              <a:t> coaching and </a:t>
            </a:r>
            <a:r>
              <a:rPr kumimoji="0" lang="es-CO" altLang="es-CO" sz="2000" b="0" i="0" u="none" strike="noStrike" cap="none" normalizeH="0" baseline="0" dirty="0" err="1">
                <a:ln>
                  <a:noFill/>
                </a:ln>
                <a:solidFill>
                  <a:srgbClr val="333333"/>
                </a:solidFill>
                <a:effectLst/>
                <a:cs typeface="Arial" panose="020B0604020202020204" pitchFamily="34" charset="0"/>
              </a:rPr>
              <a:t>travel</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assistance</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to</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students</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from</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the</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regions</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where</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the</a:t>
            </a:r>
            <a:r>
              <a:rPr kumimoji="0" lang="es-CO" altLang="es-CO" sz="2000" b="0" i="0" u="none" strike="noStrike" cap="none" normalizeH="0" baseline="0" dirty="0">
                <a:ln>
                  <a:noFill/>
                </a:ln>
                <a:solidFill>
                  <a:srgbClr val="333333"/>
                </a:solidFill>
                <a:effectLst/>
                <a:cs typeface="Arial" panose="020B0604020202020204" pitchFamily="34" charset="0"/>
              </a:rPr>
              <a:t> ICANN meeting </a:t>
            </a:r>
            <a:r>
              <a:rPr kumimoji="0" lang="es-CO" altLang="es-CO" sz="2000" b="0" i="0" u="none" strike="noStrike" cap="none" normalizeH="0" baseline="0" dirty="0" err="1">
                <a:ln>
                  <a:noFill/>
                </a:ln>
                <a:solidFill>
                  <a:srgbClr val="333333"/>
                </a:solidFill>
                <a:effectLst/>
                <a:cs typeface="Arial" panose="020B0604020202020204" pitchFamily="34" charset="0"/>
              </a:rPr>
              <a:t>is</a:t>
            </a:r>
            <a:r>
              <a:rPr kumimoji="0" lang="es-CO" altLang="es-CO" sz="2000" b="0" i="0" u="none" strike="noStrike" cap="none" normalizeH="0" baseline="0" dirty="0">
                <a:ln>
                  <a:noFill/>
                </a:ln>
                <a:solidFill>
                  <a:srgbClr val="333333"/>
                </a:solidFill>
                <a:effectLst/>
                <a:cs typeface="Arial" panose="020B0604020202020204" pitchFamily="34" charset="0"/>
              </a:rPr>
              <a:t> </a:t>
            </a:r>
            <a:r>
              <a:rPr kumimoji="0" lang="es-CO" altLang="es-CO" sz="2000" b="0" i="0" u="none" strike="noStrike" cap="none" normalizeH="0" baseline="0" dirty="0" err="1">
                <a:ln>
                  <a:noFill/>
                </a:ln>
                <a:solidFill>
                  <a:srgbClr val="333333"/>
                </a:solidFill>
                <a:effectLst/>
                <a:cs typeface="Arial" panose="020B0604020202020204" pitchFamily="34" charset="0"/>
              </a:rPr>
              <a:t>taking</a:t>
            </a:r>
            <a:r>
              <a:rPr kumimoji="0" lang="es-CO" altLang="es-CO" sz="2000" b="0" i="0" u="none" strike="noStrike" cap="none" normalizeH="0" baseline="0" dirty="0">
                <a:ln>
                  <a:noFill/>
                </a:ln>
                <a:solidFill>
                  <a:srgbClr val="333333"/>
                </a:solidFill>
                <a:effectLst/>
                <a:cs typeface="Arial" panose="020B0604020202020204" pitchFamily="34" charset="0"/>
              </a:rPr>
              <a:t> place.</a:t>
            </a:r>
            <a:endParaRPr kumimoji="0" lang="es-CO" altLang="es-CO" sz="2000" b="0" i="0" u="none" strike="noStrike" cap="none" normalizeH="0" baseline="0" dirty="0">
              <a:ln>
                <a:noFill/>
              </a:ln>
              <a:solidFill>
                <a:schemeClr val="tx1"/>
              </a:solidFill>
              <a:effectLst/>
              <a:cs typeface="Arial" panose="020B0604020202020204" pitchFamily="34" charset="0"/>
            </a:endParaRPr>
          </a:p>
        </p:txBody>
      </p:sp>
    </p:spTree>
    <p:extLst>
      <p:ext uri="{BB962C8B-B14F-4D97-AF65-F5344CB8AC3E}">
        <p14:creationId xmlns:p14="http://schemas.microsoft.com/office/powerpoint/2010/main" val="485391670"/>
      </p:ext>
    </p:extLst>
  </p:cSld>
  <p:clrMapOvr>
    <a:overrideClrMapping bg1="lt1" tx1="dk1" bg2="lt2" tx2="dk2" accent1="accent1" accent2="accent2" accent3="accent3" accent4="accent4" accent5="accent5" accent6="accent6" hlink="hlink" folHlink="folHlink"/>
  </p:clrMapOvr>
</p:sld>
</file>

<file path=ppt/slides/slide9.xml><?xml version="1.0" encoding="utf-8"?>
<p:sld xmlns:a="http://schemas.openxmlformats.org/drawingml/2006/main" xmlns:r="http://schemas.openxmlformats.org/officeDocument/2006/relationships" xmlns:p="http://schemas.openxmlformats.org/presentationml/2006/main">
  <p:cSld>
    <p:bg>
      <p:bgPr>
        <a:gradFill rotWithShape="1">
          <a:gsLst>
            <a:gs pos="10000">
              <a:schemeClr val="bg1">
                <a:tint val="97000"/>
                <a:hueMod val="92000"/>
                <a:satMod val="169000"/>
                <a:lumMod val="164000"/>
              </a:schemeClr>
            </a:gs>
            <a:gs pos="100000">
              <a:schemeClr val="bg1">
                <a:shade val="96000"/>
                <a:satMod val="120000"/>
                <a:lumMod val="90000"/>
              </a:schemeClr>
            </a:gs>
          </a:gsLst>
          <a:lin ang="6120000" scaled="1"/>
        </a:gradFill>
        <a:effectLst/>
      </p:bgPr>
    </p:bg>
    <p:spTree>
      <p:nvGrpSpPr>
        <p:cNvPr id="1" name=""/>
        <p:cNvGrpSpPr/>
        <p:nvPr/>
      </p:nvGrpSpPr>
      <p:grpSpPr>
        <a:xfrm>
          <a:off x="0" y="0"/>
          <a:ext cx="0" cy="0"/>
          <a:chOff x="0" y="0"/>
          <a:chExt cx="0" cy="0"/>
        </a:xfrm>
      </p:grpSpPr>
      <p:cxnSp>
        <p:nvCxnSpPr>
          <p:cNvPr id="7" name="Straight Connector 6">
            <a:extLst>
              <a:ext uri="{FF2B5EF4-FFF2-40B4-BE49-F238E27FC236}">
                <a16:creationId xmlns:a16="http://schemas.microsoft.com/office/drawing/2014/main" id="{FEB90296-CFE0-401D-9CA3-32966EC4F01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a:extLst>
              <a:ext uri="{FF2B5EF4-FFF2-40B4-BE49-F238E27FC236}">
                <a16:creationId xmlns:a16="http://schemas.microsoft.com/office/drawing/2014/main" id="{08C9B4EE-7611-4ED9-B356-7BDD377C39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a:extLst>
              <a:ext uri="{FF2B5EF4-FFF2-40B4-BE49-F238E27FC236}">
                <a16:creationId xmlns:a16="http://schemas.microsoft.com/office/drawing/2014/main" id="{4A4F266A-F2F7-47CD-8BBC-E3777E982FD2}"/>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3" name="Straight Connector 12">
            <a:extLst>
              <a:ext uri="{FF2B5EF4-FFF2-40B4-BE49-F238E27FC236}">
                <a16:creationId xmlns:a16="http://schemas.microsoft.com/office/drawing/2014/main" id="{20D69C80-8919-4A32-B897-F2A21F94057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5" name="Straight Connector 14">
            <a:extLst>
              <a:ext uri="{FF2B5EF4-FFF2-40B4-BE49-F238E27FC236}">
                <a16:creationId xmlns:a16="http://schemas.microsoft.com/office/drawing/2014/main" id="{F427B072-CC5B-481B-9719-8CD4C54444BE}"/>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
        <p:nvSpPr>
          <p:cNvPr id="17" name="Rectangle 16">
            <a:extLst>
              <a:ext uri="{FF2B5EF4-FFF2-40B4-BE49-F238E27FC236}">
                <a16:creationId xmlns:a16="http://schemas.microsoft.com/office/drawing/2014/main" id="{7E134C76-7FB4-4BB7-9322-DD8A4B179AC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2">
            <a:schemeClr val="dk2"/>
          </a:fillRef>
          <a:effectRef idx="0">
            <a:schemeClr val="accent1"/>
          </a:effectRef>
          <a:fontRef idx="minor">
            <a:schemeClr val="lt1"/>
          </a:fontRef>
        </p:style>
        <p:txBody>
          <a:bodyPr rtlCol="0" anchor="ctr"/>
          <a:lstStyle/>
          <a:p>
            <a:pPr algn="ctr"/>
            <a:endParaRPr lang="en-US"/>
          </a:p>
        </p:txBody>
      </p:sp>
      <p:sp useBgFill="1">
        <p:nvSpPr>
          <p:cNvPr id="19" name="Snip Single Corner Rectangle 17">
            <a:extLst>
              <a:ext uri="{FF2B5EF4-FFF2-40B4-BE49-F238E27FC236}">
                <a16:creationId xmlns:a16="http://schemas.microsoft.com/office/drawing/2014/main" id="{C0C57804-4F33-4D85-AA3E-DA0F214BBD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0" y="1"/>
            <a:ext cx="12188825" cy="6857999"/>
          </a:xfrm>
          <a:prstGeom prst="snip1Rect">
            <a:avLst>
              <a:gd name="adj" fmla="val 50000"/>
            </a:avLst>
          </a:prstGeom>
          <a:ln>
            <a:noFill/>
          </a:ln>
          <a:effectLst/>
        </p:spPr>
        <p:style>
          <a:lnRef idx="2">
            <a:schemeClr val="accent1">
              <a:shade val="50000"/>
            </a:schemeClr>
          </a:lnRef>
          <a:fillRef idx="1003">
            <a:schemeClr val="dk2"/>
          </a:fillRef>
          <a:effectRef idx="0">
            <a:schemeClr val="accent1"/>
          </a:effectRef>
          <a:fontRef idx="minor">
            <a:schemeClr val="lt1"/>
          </a:fontRef>
        </p:style>
        <p:txBody>
          <a:bodyPr wrap="square" rtlCol="0" anchor="ctr">
            <a:noAutofit/>
          </a:bodyPr>
          <a:lstStyle/>
          <a:p>
            <a:pPr algn="ctr"/>
            <a:endParaRPr lang="en-US"/>
          </a:p>
        </p:txBody>
      </p:sp>
      <p:pic>
        <p:nvPicPr>
          <p:cNvPr id="32" name="Picture 4">
            <a:extLst>
              <a:ext uri="{FF2B5EF4-FFF2-40B4-BE49-F238E27FC236}">
                <a16:creationId xmlns:a16="http://schemas.microsoft.com/office/drawing/2014/main" id="{81C4F9C2-44F9-425A-A427-F972C038FAF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79353" y="5927197"/>
            <a:ext cx="1058659" cy="846927"/>
          </a:xfrm>
          <a:prstGeom prst="rect">
            <a:avLst/>
          </a:prstGeom>
          <a:noFill/>
          <a:extLst>
            <a:ext uri="{909E8E84-426E-40DD-AFC4-6F175D3DCCD1}">
              <a14:hiddenFill xmlns:a14="http://schemas.microsoft.com/office/drawing/2010/main">
                <a:solidFill>
                  <a:srgbClr val="FFFFFF"/>
                </a:solidFill>
              </a14:hiddenFill>
            </a:ext>
          </a:extLst>
        </p:spPr>
      </p:pic>
      <p:sp>
        <p:nvSpPr>
          <p:cNvPr id="2" name="Rectángulo 1">
            <a:extLst>
              <a:ext uri="{FF2B5EF4-FFF2-40B4-BE49-F238E27FC236}">
                <a16:creationId xmlns:a16="http://schemas.microsoft.com/office/drawing/2014/main" id="{8EA1ECE0-9C0E-4A00-88A8-77BF8030DB27}"/>
              </a:ext>
            </a:extLst>
          </p:cNvPr>
          <p:cNvSpPr/>
          <p:nvPr/>
        </p:nvSpPr>
        <p:spPr>
          <a:xfrm>
            <a:off x="400362" y="268001"/>
            <a:ext cx="5377586" cy="6832640"/>
          </a:xfrm>
          <a:prstGeom prst="rect">
            <a:avLst/>
          </a:prstGeom>
        </p:spPr>
        <p:txBody>
          <a:bodyPr wrap="square">
            <a:spAutoFit/>
          </a:bodyPr>
          <a:lstStyle/>
          <a:p>
            <a:r>
              <a:rPr lang="es-CO" sz="2400" dirty="0">
                <a:latin typeface="Arial" panose="020B0604020202020204" pitchFamily="34" charset="0"/>
                <a:cs typeface="Arial" panose="020B0604020202020204" pitchFamily="34" charset="0"/>
              </a:rPr>
              <a:t>ELEGIBILIDAD</a:t>
            </a:r>
          </a:p>
          <a:p>
            <a:endParaRPr lang="es-CO" dirty="0">
              <a:latin typeface="Arial" panose="020B0604020202020204" pitchFamily="34" charset="0"/>
              <a:cs typeface="Arial" panose="020B0604020202020204" pitchFamily="34" charset="0"/>
            </a:endParaRPr>
          </a:p>
          <a:p>
            <a:r>
              <a:rPr lang="es-CO" dirty="0">
                <a:latin typeface="Arial" panose="020B0604020202020204" pitchFamily="34" charset="0"/>
                <a:cs typeface="Arial" panose="020B0604020202020204" pitchFamily="34" charset="0"/>
              </a:rPr>
              <a:t>Los posibles miembros del programa </a:t>
            </a:r>
            <a:r>
              <a:rPr lang="es-CO" dirty="0" err="1">
                <a:latin typeface="Arial" panose="020B0604020202020204" pitchFamily="34" charset="0"/>
                <a:cs typeface="Arial" panose="020B0604020202020204" pitchFamily="34" charset="0"/>
              </a:rPr>
              <a:t>NextGen</a:t>
            </a:r>
            <a:r>
              <a:rPr lang="es-CO" dirty="0">
                <a:latin typeface="Arial" panose="020B0604020202020204" pitchFamily="34" charset="0"/>
                <a:cs typeface="Arial" panose="020B0604020202020204" pitchFamily="34" charset="0"/>
              </a:rPr>
              <a:t> ICANN deben ser:</a:t>
            </a:r>
          </a:p>
          <a:p>
            <a:endParaRPr lang="es-CO"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CO" dirty="0">
                <a:latin typeface="Arial" panose="020B0604020202020204" pitchFamily="34" charset="0"/>
                <a:cs typeface="Arial" panose="020B0604020202020204" pitchFamily="34" charset="0"/>
              </a:rPr>
              <a:t>Inscrito como estudiante de pregrado, posgrado o doctorado.</a:t>
            </a:r>
          </a:p>
          <a:p>
            <a:endParaRPr lang="es-CO"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CO" dirty="0">
                <a:latin typeface="Arial" panose="020B0604020202020204" pitchFamily="34" charset="0"/>
                <a:cs typeface="Arial" panose="020B0604020202020204" pitchFamily="34" charset="0"/>
              </a:rPr>
              <a:t>Entre las edades de 18 y 30. Si tiene más de 30 años, conozca el programa de becas de la ICANN.</a:t>
            </a:r>
          </a:p>
          <a:p>
            <a:endParaRPr lang="es-CO"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CO" dirty="0">
                <a:latin typeface="Arial" panose="020B0604020202020204" pitchFamily="34" charset="0"/>
                <a:cs typeface="Arial" panose="020B0604020202020204" pitchFamily="34" charset="0"/>
              </a:rPr>
              <a:t>Vivir y estudiar en la región de la respectiva reunión de ICANN. </a:t>
            </a:r>
          </a:p>
          <a:p>
            <a:endParaRPr lang="es-CO" dirty="0">
              <a:latin typeface="Arial" panose="020B0604020202020204" pitchFamily="34" charset="0"/>
              <a:cs typeface="Arial" panose="020B0604020202020204" pitchFamily="34" charset="0"/>
            </a:endParaRPr>
          </a:p>
          <a:p>
            <a:r>
              <a:rPr lang="es-CO" dirty="0">
                <a:latin typeface="Arial" panose="020B0604020202020204" pitchFamily="34" charset="0"/>
                <a:cs typeface="Arial" panose="020B0604020202020204" pitchFamily="34" charset="0"/>
              </a:rPr>
              <a:t>Las reuniones de ICANN rotan a través de cinco regiones geográficas: África, Europa, América del Norte, América Latina y Asia Pacífico</a:t>
            </a:r>
          </a:p>
          <a:p>
            <a:endParaRPr lang="es-CO" dirty="0">
              <a:latin typeface="Arial" panose="020B0604020202020204" pitchFamily="34" charset="0"/>
              <a:cs typeface="Arial" panose="020B0604020202020204" pitchFamily="34" charset="0"/>
            </a:endParaRPr>
          </a:p>
          <a:p>
            <a:pPr marL="342900" indent="-342900">
              <a:buFont typeface="Wingdings" panose="05000000000000000000" pitchFamily="2" charset="2"/>
              <a:buChar char="Ø"/>
            </a:pPr>
            <a:r>
              <a:rPr lang="es-CO" dirty="0">
                <a:latin typeface="Arial" panose="020B0604020202020204" pitchFamily="34" charset="0"/>
                <a:cs typeface="Arial" panose="020B0604020202020204" pitchFamily="34" charset="0"/>
              </a:rPr>
              <a:t>Estar Interesado en la gobernanza de Internet, el futuro de Internet y otros temas cubiertos en las reuniones de ICANN.</a:t>
            </a:r>
          </a:p>
          <a:p>
            <a:endParaRPr lang="es-CO" dirty="0">
              <a:latin typeface="Arial" panose="020B0604020202020204" pitchFamily="34" charset="0"/>
              <a:cs typeface="Arial" panose="020B0604020202020204" pitchFamily="34" charset="0"/>
            </a:endParaRPr>
          </a:p>
          <a:p>
            <a:endParaRPr lang="es-CO" dirty="0">
              <a:latin typeface="Arial" panose="020B0604020202020204" pitchFamily="34" charset="0"/>
              <a:cs typeface="Arial" panose="020B0604020202020204" pitchFamily="34" charset="0"/>
            </a:endParaRPr>
          </a:p>
        </p:txBody>
      </p:sp>
      <p:sp>
        <p:nvSpPr>
          <p:cNvPr id="3" name="Rectangle 1">
            <a:extLst>
              <a:ext uri="{FF2B5EF4-FFF2-40B4-BE49-F238E27FC236}">
                <a16:creationId xmlns:a16="http://schemas.microsoft.com/office/drawing/2014/main" id="{120B78D4-8ED2-470B-9666-C751633C579B}"/>
              </a:ext>
            </a:extLst>
          </p:cNvPr>
          <p:cNvSpPr>
            <a:spLocks noChangeArrowheads="1"/>
          </p:cNvSpPr>
          <p:nvPr/>
        </p:nvSpPr>
        <p:spPr bwMode="auto">
          <a:xfrm>
            <a:off x="6018958" y="202544"/>
            <a:ext cx="5933017" cy="7521553"/>
          </a:xfrm>
          <a:prstGeom prst="rect">
            <a:avLst/>
          </a:prstGeom>
          <a:noFill/>
          <a:ln>
            <a:noFill/>
          </a:ln>
          <a:effectLst/>
        </p:spPr>
        <p:txBody>
          <a:bodyPr vert="horz" wrap="square" lIns="177744" tIns="45720" rIns="91440" bIns="179331"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2400" b="0" i="0" u="none" strike="noStrike" cap="none" normalizeH="0" baseline="0" dirty="0">
                <a:ln>
                  <a:noFill/>
                </a:ln>
                <a:solidFill>
                  <a:srgbClr val="333333"/>
                </a:solidFill>
                <a:effectLst/>
                <a:cs typeface="Arial" panose="020B0604020202020204" pitchFamily="34" charset="0"/>
              </a:rPr>
              <a:t>ELIGIBILITY</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b="0" i="0" u="none" strike="noStrike" cap="none" normalizeH="0" baseline="0" dirty="0">
              <a:ln>
                <a:noFill/>
              </a:ln>
              <a:solidFill>
                <a:srgbClr val="333333"/>
              </a:solidFill>
              <a:effectLst/>
              <a:latin typeface="helvetica"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b="0" i="0" u="none" strike="noStrike" cap="none" normalizeH="0" baseline="0" dirty="0" err="1">
                <a:ln>
                  <a:noFill/>
                </a:ln>
                <a:solidFill>
                  <a:srgbClr val="333333"/>
                </a:solidFill>
                <a:effectLst/>
                <a:latin typeface="helvetica" panose="020B0604020202020204" pitchFamily="34" charset="0"/>
              </a:rPr>
              <a:t>Prospective</a:t>
            </a:r>
            <a:r>
              <a:rPr kumimoji="0" lang="es-CO" altLang="es-CO" b="0" i="0" u="none" strike="noStrike" cap="none" normalizeH="0" baseline="0" dirty="0">
                <a:ln>
                  <a:noFill/>
                </a:ln>
                <a:solidFill>
                  <a:srgbClr val="333333"/>
                </a:solidFill>
                <a:effectLst/>
                <a:latin typeface="helvetica" panose="020B0604020202020204" pitchFamily="34" charset="0"/>
              </a:rPr>
              <a:t> </a:t>
            </a:r>
            <a:r>
              <a:rPr kumimoji="0" lang="es-CO" altLang="es-CO" b="0" i="0" u="none" strike="noStrike" cap="none" normalizeH="0" baseline="0" dirty="0" err="1">
                <a:ln>
                  <a:noFill/>
                </a:ln>
                <a:solidFill>
                  <a:srgbClr val="333333"/>
                </a:solidFill>
                <a:effectLst/>
                <a:latin typeface="helvetica" panose="020B0604020202020204" pitchFamily="34" charset="0"/>
              </a:rPr>
              <a:t>members</a:t>
            </a:r>
            <a:r>
              <a:rPr kumimoji="0" lang="es-CO" altLang="es-CO" b="0" i="0" u="none" strike="noStrike" cap="none" normalizeH="0" baseline="0" dirty="0">
                <a:ln>
                  <a:noFill/>
                </a:ln>
                <a:solidFill>
                  <a:srgbClr val="333333"/>
                </a:solidFill>
                <a:effectLst/>
                <a:latin typeface="helvetica" panose="020B0604020202020204" pitchFamily="34" charset="0"/>
              </a:rPr>
              <a:t> </a:t>
            </a:r>
            <a:r>
              <a:rPr kumimoji="0" lang="es-CO" altLang="es-CO" b="0" i="0" u="none" strike="noStrike" cap="none" normalizeH="0" baseline="0" dirty="0" err="1">
                <a:ln>
                  <a:noFill/>
                </a:ln>
                <a:solidFill>
                  <a:srgbClr val="333333"/>
                </a:solidFill>
                <a:effectLst/>
                <a:latin typeface="helvetica" panose="020B0604020202020204" pitchFamily="34" charset="0"/>
              </a:rPr>
              <a:t>of</a:t>
            </a:r>
            <a:r>
              <a:rPr kumimoji="0" lang="es-CO" altLang="es-CO" b="0" i="0" u="none" strike="noStrike" cap="none" normalizeH="0" baseline="0" dirty="0">
                <a:ln>
                  <a:noFill/>
                </a:ln>
                <a:solidFill>
                  <a:srgbClr val="333333"/>
                </a:solidFill>
                <a:effectLst/>
                <a:latin typeface="helvetica" panose="020B0604020202020204" pitchFamily="34" charset="0"/>
              </a:rPr>
              <a:t> </a:t>
            </a:r>
            <a:r>
              <a:rPr kumimoji="0" lang="es-CO" altLang="es-CO" b="0" i="0" u="none" strike="noStrike" cap="none" normalizeH="0" baseline="0" dirty="0" err="1">
                <a:ln>
                  <a:noFill/>
                </a:ln>
                <a:solidFill>
                  <a:srgbClr val="333333"/>
                </a:solidFill>
                <a:effectLst/>
                <a:latin typeface="helvetica" panose="020B0604020202020204" pitchFamily="34" charset="0"/>
              </a:rPr>
              <a:t>the</a:t>
            </a:r>
            <a:r>
              <a:rPr kumimoji="0" lang="es-CO" altLang="es-CO" b="0" i="0" u="none" strike="noStrike" cap="none" normalizeH="0" baseline="0" dirty="0">
                <a:ln>
                  <a:noFill/>
                </a:ln>
                <a:solidFill>
                  <a:srgbClr val="333333"/>
                </a:solidFill>
                <a:effectLst/>
                <a:latin typeface="helvetica" panose="020B0604020202020204" pitchFamily="34" charset="0"/>
              </a:rPr>
              <a:t> </a:t>
            </a:r>
            <a:r>
              <a:rPr kumimoji="0" lang="es-CO" altLang="es-CO" b="0" i="0" u="none" strike="noStrike" cap="none" normalizeH="0" baseline="0" dirty="0" err="1">
                <a:ln>
                  <a:noFill/>
                </a:ln>
                <a:solidFill>
                  <a:srgbClr val="333333"/>
                </a:solidFill>
                <a:effectLst/>
                <a:latin typeface="helvetica" panose="020B0604020202020204" pitchFamily="34" charset="0"/>
              </a:rPr>
              <a:t>NextGen</a:t>
            </a:r>
            <a:r>
              <a:rPr lang="es-CO" altLang="es-CO" dirty="0">
                <a:solidFill>
                  <a:srgbClr val="333333"/>
                </a:solidFill>
                <a:latin typeface="helvetica" panose="020B0604020202020204" pitchFamily="34" charset="0"/>
              </a:rPr>
              <a:t> I</a:t>
            </a:r>
            <a:r>
              <a:rPr kumimoji="0" lang="es-CO" altLang="es-CO" b="0" i="0" u="none" strike="noStrike" cap="none" normalizeH="0" baseline="0" dirty="0">
                <a:ln>
                  <a:noFill/>
                </a:ln>
                <a:solidFill>
                  <a:srgbClr val="333333"/>
                </a:solidFill>
                <a:effectLst/>
                <a:latin typeface="helvetica" panose="020B0604020202020204" pitchFamily="34" charset="0"/>
              </a:rPr>
              <a:t>CANN </a:t>
            </a:r>
            <a:r>
              <a:rPr kumimoji="0" lang="es-CO" altLang="es-CO" b="0" i="0" u="none" strike="noStrike" cap="none" normalizeH="0" baseline="0" dirty="0" err="1">
                <a:ln>
                  <a:noFill/>
                </a:ln>
                <a:solidFill>
                  <a:srgbClr val="333333"/>
                </a:solidFill>
                <a:effectLst/>
                <a:latin typeface="helvetica" panose="020B0604020202020204" pitchFamily="34" charset="0"/>
              </a:rPr>
              <a:t>program</a:t>
            </a:r>
            <a:r>
              <a:rPr kumimoji="0" lang="es-CO" altLang="es-CO" b="0" i="0" u="none" strike="noStrike" cap="none" normalizeH="0" baseline="0" dirty="0">
                <a:ln>
                  <a:noFill/>
                </a:ln>
                <a:solidFill>
                  <a:srgbClr val="333333"/>
                </a:solidFill>
                <a:effectLst/>
                <a:latin typeface="helvetica" panose="020B0604020202020204" pitchFamily="34" charset="0"/>
              </a:rPr>
              <a:t> </a:t>
            </a:r>
            <a:r>
              <a:rPr kumimoji="0" lang="es-CO" altLang="es-CO" b="0" i="0" u="none" strike="noStrike" cap="none" normalizeH="0" baseline="0" dirty="0" err="1">
                <a:ln>
                  <a:noFill/>
                </a:ln>
                <a:solidFill>
                  <a:srgbClr val="333333"/>
                </a:solidFill>
                <a:effectLst/>
                <a:latin typeface="helvetica" panose="020B0604020202020204" pitchFamily="34" charset="0"/>
              </a:rPr>
              <a:t>must</a:t>
            </a:r>
            <a:r>
              <a:rPr kumimoji="0" lang="es-CO" altLang="es-CO" b="0" i="0" u="none" strike="noStrike" cap="none" normalizeH="0" baseline="0" dirty="0">
                <a:ln>
                  <a:noFill/>
                </a:ln>
                <a:solidFill>
                  <a:srgbClr val="333333"/>
                </a:solidFill>
                <a:effectLst/>
                <a:latin typeface="helvetica" panose="020B0604020202020204" pitchFamily="34" charset="0"/>
              </a:rPr>
              <a:t> be:</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i="0" u="none" strike="noStrike" cap="none" normalizeH="0" baseline="0" dirty="0">
              <a:ln>
                <a:noFill/>
              </a:ln>
              <a:solidFill>
                <a:schemeClr val="tx1"/>
              </a:solidFill>
              <a:effectLst/>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s-CO" altLang="es-CO" i="0" u="none" strike="noStrike" cap="none" normalizeH="0" baseline="0" dirty="0" err="1">
                <a:ln>
                  <a:noFill/>
                </a:ln>
                <a:solidFill>
                  <a:srgbClr val="333333"/>
                </a:solidFill>
                <a:effectLst/>
                <a:latin typeface="helvetica" panose="020B0604020202020204" pitchFamily="34" charset="0"/>
              </a:rPr>
              <a:t>Enrolled</a:t>
            </a:r>
            <a:r>
              <a:rPr kumimoji="0" lang="es-CO" altLang="es-CO" i="0" u="none" strike="noStrike" cap="none" normalizeH="0" baseline="0" dirty="0">
                <a:ln>
                  <a:noFill/>
                </a:ln>
                <a:solidFill>
                  <a:srgbClr val="333333"/>
                </a:solidFill>
                <a:effectLst/>
                <a:latin typeface="helvetica" panose="020B0604020202020204" pitchFamily="34" charset="0"/>
              </a:rPr>
              <a:t> as </a:t>
            </a:r>
            <a:r>
              <a:rPr kumimoji="0" lang="es-CO" altLang="es-CO" i="0" u="none" strike="noStrike" cap="none" normalizeH="0" baseline="0" dirty="0" err="1">
                <a:ln>
                  <a:noFill/>
                </a:ln>
                <a:solidFill>
                  <a:srgbClr val="333333"/>
                </a:solidFill>
                <a:effectLst/>
                <a:latin typeface="helvetica" panose="020B0604020202020204" pitchFamily="34" charset="0"/>
              </a:rPr>
              <a:t>an</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undergraduate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graduate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or</a:t>
            </a:r>
            <a:r>
              <a:rPr kumimoji="0" lang="es-CO" altLang="es-CO" i="0" u="none" strike="noStrike" cap="none" normalizeH="0" baseline="0" dirty="0">
                <a:ln>
                  <a:noFill/>
                </a:ln>
                <a:solidFill>
                  <a:srgbClr val="333333"/>
                </a:solidFill>
                <a:effectLst/>
                <a:latin typeface="helvetica" panose="020B0604020202020204" pitchFamily="34" charset="0"/>
              </a:rPr>
              <a:t> doctoral </a:t>
            </a:r>
            <a:r>
              <a:rPr kumimoji="0" lang="es-CO" altLang="es-CO" i="0" u="none" strike="noStrike" cap="none" normalizeH="0" baseline="0" dirty="0" err="1">
                <a:ln>
                  <a:noFill/>
                </a:ln>
                <a:solidFill>
                  <a:srgbClr val="333333"/>
                </a:solidFill>
                <a:effectLst/>
                <a:latin typeface="helvetica" panose="020B0604020202020204" pitchFamily="34" charset="0"/>
              </a:rPr>
              <a:t>student</a:t>
            </a:r>
            <a:r>
              <a:rPr kumimoji="0" lang="es-CO" altLang="es-CO" i="0" u="none" strike="noStrike" cap="none" normalizeH="0" baseline="0" dirty="0">
                <a:ln>
                  <a:noFill/>
                </a:ln>
                <a:solidFill>
                  <a:srgbClr val="333333"/>
                </a:solidFill>
                <a:effectLst/>
                <a:latin typeface="helvetica" panose="020B060402020202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s-CO" altLang="es-CO" dirty="0">
              <a:solidFill>
                <a:srgbClr val="333333"/>
              </a:solidFill>
              <a:latin typeface="helvetica"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s-CO" altLang="es-CO" i="0" u="none" strike="noStrike" cap="none" normalizeH="0" baseline="0" dirty="0">
                <a:ln>
                  <a:noFill/>
                </a:ln>
                <a:solidFill>
                  <a:srgbClr val="333333"/>
                </a:solidFill>
                <a:effectLst/>
                <a:latin typeface="helvetica" panose="020B0604020202020204" pitchFamily="34" charset="0"/>
              </a:rPr>
              <a:t>Between </a:t>
            </a:r>
            <a:r>
              <a:rPr kumimoji="0" lang="es-CO" altLang="es-CO" i="0" u="none" strike="noStrike" cap="none" normalizeH="0" baseline="0" dirty="0" err="1">
                <a:ln>
                  <a:noFill/>
                </a:ln>
                <a:solidFill>
                  <a:srgbClr val="333333"/>
                </a:solidFill>
                <a:effectLst/>
                <a:latin typeface="helvetica" panose="020B0604020202020204" pitchFamily="34" charset="0"/>
              </a:rPr>
              <a:t>the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ages</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of</a:t>
            </a:r>
            <a:r>
              <a:rPr kumimoji="0" lang="es-CO" altLang="es-CO" i="0" u="none" strike="noStrike" cap="none" normalizeH="0" baseline="0" dirty="0">
                <a:ln>
                  <a:noFill/>
                </a:ln>
                <a:solidFill>
                  <a:srgbClr val="333333"/>
                </a:solidFill>
                <a:effectLst/>
                <a:latin typeface="helvetica" panose="020B0604020202020204" pitchFamily="34" charset="0"/>
              </a:rPr>
              <a:t> 18 and 30. </a:t>
            </a:r>
            <a:r>
              <a:rPr kumimoji="0" lang="es-CO" altLang="es-CO" i="0" u="none" strike="noStrike" cap="none" normalizeH="0" baseline="0" dirty="0" err="1">
                <a:ln>
                  <a:noFill/>
                </a:ln>
                <a:solidFill>
                  <a:srgbClr val="333333"/>
                </a:solidFill>
                <a:effectLst/>
                <a:latin typeface="helvetica" panose="020B0604020202020204" pitchFamily="34" charset="0"/>
              </a:rPr>
              <a:t>If</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you</a:t>
            </a:r>
            <a:r>
              <a:rPr kumimoji="0" lang="es-CO" altLang="es-CO" i="0" u="none" strike="noStrike" cap="none" normalizeH="0" baseline="0" dirty="0">
                <a:ln>
                  <a:noFill/>
                </a:ln>
                <a:solidFill>
                  <a:srgbClr val="333333"/>
                </a:solidFill>
                <a:effectLst/>
                <a:latin typeface="helvetica" panose="020B0604020202020204" pitchFamily="34" charset="0"/>
              </a:rPr>
              <a:t> are </a:t>
            </a:r>
            <a:r>
              <a:rPr kumimoji="0" lang="es-CO" altLang="es-CO" i="0" u="none" strike="noStrike" cap="none" normalizeH="0" baseline="0" dirty="0" err="1">
                <a:ln>
                  <a:noFill/>
                </a:ln>
                <a:solidFill>
                  <a:srgbClr val="333333"/>
                </a:solidFill>
                <a:effectLst/>
                <a:latin typeface="helvetica" panose="020B0604020202020204" pitchFamily="34" charset="0"/>
              </a:rPr>
              <a:t>over</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the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age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of</a:t>
            </a:r>
            <a:r>
              <a:rPr kumimoji="0" lang="es-CO" altLang="es-CO" i="0" u="none" strike="noStrike" cap="none" normalizeH="0" baseline="0" dirty="0">
                <a:ln>
                  <a:noFill/>
                </a:ln>
                <a:solidFill>
                  <a:srgbClr val="333333"/>
                </a:solidFill>
                <a:effectLst/>
                <a:latin typeface="helvetica" panose="020B0604020202020204" pitchFamily="34" charset="0"/>
              </a:rPr>
              <a:t> 30, </a:t>
            </a:r>
            <a:r>
              <a:rPr kumimoji="0" lang="es-CO" altLang="es-CO" i="0" u="none" strike="noStrike" cap="none" normalizeH="0" baseline="0" dirty="0" err="1">
                <a:ln>
                  <a:noFill/>
                </a:ln>
                <a:solidFill>
                  <a:srgbClr val="333333"/>
                </a:solidFill>
                <a:effectLst/>
                <a:latin typeface="helvetica" panose="020B0604020202020204" pitchFamily="34" charset="0"/>
              </a:rPr>
              <a:t>learn</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about</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the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a:ln>
                  <a:noFill/>
                </a:ln>
                <a:solidFill>
                  <a:srgbClr val="0098D5"/>
                </a:solidFill>
                <a:effectLst/>
                <a:latin typeface="helvetica" panose="020B0604020202020204" pitchFamily="34" charset="0"/>
                <a:hlinkClick r:id="rId3"/>
              </a:rPr>
              <a:t>ICANN </a:t>
            </a:r>
            <a:r>
              <a:rPr kumimoji="0" lang="es-CO" altLang="es-CO" i="0" u="none" strike="noStrike" cap="none" normalizeH="0" baseline="0" dirty="0" err="1">
                <a:ln>
                  <a:noFill/>
                </a:ln>
                <a:solidFill>
                  <a:srgbClr val="0098D5"/>
                </a:solidFill>
                <a:effectLst/>
                <a:latin typeface="helvetica" panose="020B0604020202020204" pitchFamily="34" charset="0"/>
                <a:hlinkClick r:id="rId3"/>
              </a:rPr>
              <a:t>Fellowship</a:t>
            </a:r>
            <a:r>
              <a:rPr kumimoji="0" lang="es-CO" altLang="es-CO" i="0" u="none" strike="noStrike" cap="none" normalizeH="0" baseline="0" dirty="0">
                <a:ln>
                  <a:noFill/>
                </a:ln>
                <a:solidFill>
                  <a:srgbClr val="0098D5"/>
                </a:solidFill>
                <a:effectLst/>
                <a:latin typeface="helvetica" panose="020B0604020202020204" pitchFamily="34" charset="0"/>
                <a:hlinkClick r:id="rId3"/>
              </a:rPr>
              <a:t> </a:t>
            </a:r>
            <a:r>
              <a:rPr kumimoji="0" lang="es-CO" altLang="es-CO" i="0" u="none" strike="noStrike" cap="none" normalizeH="0" baseline="0" dirty="0" err="1">
                <a:ln>
                  <a:noFill/>
                </a:ln>
                <a:solidFill>
                  <a:srgbClr val="0098D5"/>
                </a:solidFill>
                <a:effectLst/>
                <a:latin typeface="helvetica" panose="020B0604020202020204" pitchFamily="34" charset="0"/>
                <a:hlinkClick r:id="rId3"/>
              </a:rPr>
              <a:t>program</a:t>
            </a:r>
            <a:r>
              <a:rPr kumimoji="0" lang="es-CO" altLang="es-CO" i="0" u="none" strike="noStrike" cap="none" normalizeH="0" baseline="0" dirty="0">
                <a:ln>
                  <a:noFill/>
                </a:ln>
                <a:solidFill>
                  <a:srgbClr val="333333"/>
                </a:solidFill>
                <a:effectLst/>
                <a:latin typeface="helvetica" panose="020B0604020202020204" pitchFamily="34" charset="0"/>
              </a:rPr>
              <a: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s-CO" altLang="es-CO" dirty="0">
              <a:solidFill>
                <a:srgbClr val="333333"/>
              </a:solidFill>
              <a:latin typeface="helvetica" panose="020B060402020202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s-CO" altLang="es-CO" i="0" u="none" strike="noStrike" cap="none" normalizeH="0" baseline="0" dirty="0" err="1">
                <a:ln>
                  <a:noFill/>
                </a:ln>
                <a:solidFill>
                  <a:srgbClr val="333333"/>
                </a:solidFill>
                <a:effectLst/>
                <a:latin typeface="helvetica" panose="020B0604020202020204" pitchFamily="34" charset="0"/>
              </a:rPr>
              <a:t>Currently</a:t>
            </a:r>
            <a:r>
              <a:rPr kumimoji="0" lang="es-CO" altLang="es-CO" i="0" u="none" strike="noStrike" cap="none" normalizeH="0" baseline="0" dirty="0">
                <a:ln>
                  <a:noFill/>
                </a:ln>
                <a:solidFill>
                  <a:srgbClr val="333333"/>
                </a:solidFill>
                <a:effectLst/>
                <a:latin typeface="helvetica" panose="020B0604020202020204" pitchFamily="34" charset="0"/>
              </a:rPr>
              <a:t> living and </a:t>
            </a:r>
            <a:r>
              <a:rPr kumimoji="0" lang="es-CO" altLang="es-CO" i="0" u="none" strike="noStrike" cap="none" normalizeH="0" baseline="0" dirty="0" err="1">
                <a:ln>
                  <a:noFill/>
                </a:ln>
                <a:solidFill>
                  <a:srgbClr val="333333"/>
                </a:solidFill>
                <a:effectLst/>
                <a:latin typeface="helvetica" panose="020B0604020202020204" pitchFamily="34" charset="0"/>
              </a:rPr>
              <a:t>studying</a:t>
            </a:r>
            <a:r>
              <a:rPr kumimoji="0" lang="es-CO" altLang="es-CO" i="0" u="none" strike="noStrike" cap="none" normalizeH="0" baseline="0" dirty="0">
                <a:ln>
                  <a:noFill/>
                </a:ln>
                <a:solidFill>
                  <a:srgbClr val="333333"/>
                </a:solidFill>
                <a:effectLst/>
                <a:latin typeface="helvetica" panose="020B0604020202020204" pitchFamily="34" charset="0"/>
              </a:rPr>
              <a:t> in </a:t>
            </a:r>
            <a:r>
              <a:rPr kumimoji="0" lang="es-CO" altLang="es-CO" i="0" u="none" strike="noStrike" cap="none" normalizeH="0" baseline="0" dirty="0" err="1">
                <a:ln>
                  <a:noFill/>
                </a:ln>
                <a:solidFill>
                  <a:srgbClr val="333333"/>
                </a:solidFill>
                <a:effectLst/>
                <a:latin typeface="helvetica" panose="020B0604020202020204" pitchFamily="34" charset="0"/>
              </a:rPr>
              <a:t>the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region</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of</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the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respective</a:t>
            </a:r>
            <a:r>
              <a:rPr kumimoji="0" lang="es-CO" altLang="es-CO" i="0" u="none" strike="noStrike" cap="none" normalizeH="0" baseline="0" dirty="0">
                <a:ln>
                  <a:noFill/>
                </a:ln>
                <a:solidFill>
                  <a:srgbClr val="333333"/>
                </a:solidFill>
                <a:effectLst/>
                <a:latin typeface="helvetica" panose="020B0604020202020204" pitchFamily="34" charset="0"/>
              </a:rPr>
              <a:t> ICANN meeting. </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s-CO" altLang="es-CO" dirty="0">
              <a:solidFill>
                <a:srgbClr val="333333"/>
              </a:solidFill>
              <a:latin typeface="helvetica" panose="020B0604020202020204" pitchFamily="34" charset="0"/>
            </a:endParaRPr>
          </a:p>
          <a:p>
            <a:pPr marR="0" lvl="0" algn="l" defTabSz="914400" rtl="0" eaLnBrk="0" fontAlgn="base" latinLnBrk="0" hangingPunct="0">
              <a:lnSpc>
                <a:spcPct val="100000"/>
              </a:lnSpc>
              <a:spcBef>
                <a:spcPct val="0"/>
              </a:spcBef>
              <a:spcAft>
                <a:spcPct val="0"/>
              </a:spcAft>
              <a:buClrTx/>
              <a:buSzTx/>
              <a:tabLst/>
            </a:pPr>
            <a:r>
              <a:rPr kumimoji="0" lang="es-CO" altLang="es-CO" i="0" u="none" strike="noStrike" cap="none" normalizeH="0" baseline="0" dirty="0" err="1">
                <a:ln>
                  <a:noFill/>
                </a:ln>
                <a:solidFill>
                  <a:srgbClr val="333333"/>
                </a:solidFill>
                <a:effectLst/>
                <a:latin typeface="helvetica" panose="020B0604020202020204" pitchFamily="34" charset="0"/>
              </a:rPr>
              <a:t>ICANN's</a:t>
            </a:r>
            <a:r>
              <a:rPr kumimoji="0" lang="es-CO" altLang="es-CO" i="0" u="none" strike="noStrike" cap="none" normalizeH="0" baseline="0" dirty="0">
                <a:ln>
                  <a:noFill/>
                </a:ln>
                <a:solidFill>
                  <a:srgbClr val="333333"/>
                </a:solidFill>
                <a:effectLst/>
                <a:latin typeface="helvetica" panose="020B0604020202020204" pitchFamily="34" charset="0"/>
              </a:rPr>
              <a:t> meetings </a:t>
            </a:r>
            <a:r>
              <a:rPr kumimoji="0" lang="es-CO" altLang="es-CO" i="0" u="none" strike="noStrike" cap="none" normalizeH="0" baseline="0" dirty="0" err="1">
                <a:ln>
                  <a:noFill/>
                </a:ln>
                <a:solidFill>
                  <a:srgbClr val="333333"/>
                </a:solidFill>
                <a:effectLst/>
                <a:latin typeface="helvetica" panose="020B0604020202020204" pitchFamily="34" charset="0"/>
              </a:rPr>
              <a:t>rotate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through</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five</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geographic</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regions</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Africa</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Europe</a:t>
            </a:r>
            <a:r>
              <a:rPr kumimoji="0" lang="es-CO" altLang="es-CO" i="0" u="none" strike="noStrike" cap="none" normalizeH="0" baseline="0" dirty="0">
                <a:ln>
                  <a:noFill/>
                </a:ln>
                <a:solidFill>
                  <a:srgbClr val="333333"/>
                </a:solidFill>
                <a:effectLst/>
                <a:latin typeface="helvetica" panose="020B0604020202020204" pitchFamily="34" charset="0"/>
              </a:rPr>
              <a:t>, North </a:t>
            </a:r>
            <a:r>
              <a:rPr kumimoji="0" lang="es-CO" altLang="es-CO" i="0" u="none" strike="noStrike" cap="none" normalizeH="0" baseline="0" dirty="0" err="1">
                <a:ln>
                  <a:noFill/>
                </a:ln>
                <a:solidFill>
                  <a:srgbClr val="333333"/>
                </a:solidFill>
                <a:effectLst/>
                <a:latin typeface="helvetica" panose="020B0604020202020204" pitchFamily="34" charset="0"/>
              </a:rPr>
              <a:t>America</a:t>
            </a:r>
            <a:r>
              <a:rPr kumimoji="0" lang="es-CO" altLang="es-CO" i="0" u="none" strike="noStrike" cap="none" normalizeH="0" baseline="0" dirty="0">
                <a:ln>
                  <a:noFill/>
                </a:ln>
                <a:solidFill>
                  <a:srgbClr val="333333"/>
                </a:solidFill>
                <a:effectLst/>
                <a:latin typeface="helvetica"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tabLst/>
            </a:pPr>
            <a:r>
              <a:rPr kumimoji="0" lang="es-CO" altLang="es-CO" i="0" u="none" strike="noStrike" cap="none" normalizeH="0" baseline="0" dirty="0" err="1">
                <a:ln>
                  <a:noFill/>
                </a:ln>
                <a:solidFill>
                  <a:srgbClr val="333333"/>
                </a:solidFill>
                <a:effectLst/>
                <a:latin typeface="helvetica" panose="020B0604020202020204" pitchFamily="34" charset="0"/>
              </a:rPr>
              <a:t>Latin</a:t>
            </a:r>
            <a:r>
              <a:rPr kumimoji="0" lang="es-CO" altLang="es-CO" i="0" u="none" strike="noStrike" cap="none" normalizeH="0" baseline="0" dirty="0">
                <a:ln>
                  <a:noFill/>
                </a:ln>
                <a:solidFill>
                  <a:srgbClr val="333333"/>
                </a:solidFill>
                <a:effectLst/>
                <a:latin typeface="helvetica" panose="020B0604020202020204" pitchFamily="34" charset="0"/>
              </a:rPr>
              <a:t> </a:t>
            </a:r>
            <a:r>
              <a:rPr kumimoji="0" lang="es-CO" altLang="es-CO" i="0" u="none" strike="noStrike" cap="none" normalizeH="0" baseline="0" dirty="0" err="1">
                <a:ln>
                  <a:noFill/>
                </a:ln>
                <a:solidFill>
                  <a:srgbClr val="333333"/>
                </a:solidFill>
                <a:effectLst/>
                <a:latin typeface="helvetica" panose="020B0604020202020204" pitchFamily="34" charset="0"/>
              </a:rPr>
              <a:t>America</a:t>
            </a:r>
            <a:r>
              <a:rPr kumimoji="0" lang="es-CO" altLang="es-CO" i="0" u="none" strike="noStrike" cap="none" normalizeH="0" baseline="0" dirty="0">
                <a:ln>
                  <a:noFill/>
                </a:ln>
                <a:solidFill>
                  <a:srgbClr val="333333"/>
                </a:solidFill>
                <a:effectLst/>
                <a:latin typeface="helvetica" panose="020B0604020202020204" pitchFamily="34" charset="0"/>
              </a:rPr>
              <a:t> and Asia </a:t>
            </a:r>
            <a:r>
              <a:rPr kumimoji="0" lang="es-CO" altLang="es-CO" i="0" u="none" strike="noStrike" cap="none" normalizeH="0" baseline="0" dirty="0" err="1">
                <a:ln>
                  <a:noFill/>
                </a:ln>
                <a:solidFill>
                  <a:srgbClr val="333333"/>
                </a:solidFill>
                <a:effectLst/>
                <a:latin typeface="helvetica" panose="020B0604020202020204" pitchFamily="34" charset="0"/>
              </a:rPr>
              <a:t>Pacific</a:t>
            </a:r>
            <a:r>
              <a:rPr kumimoji="0" lang="es-CO" altLang="es-CO" i="0" u="none" strike="noStrike" cap="none" normalizeH="0" baseline="0" dirty="0">
                <a:ln>
                  <a:noFill/>
                </a:ln>
                <a:solidFill>
                  <a:srgbClr val="333333"/>
                </a:solidFill>
                <a:effectLst/>
                <a:latin typeface="helvetica"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tabLst/>
            </a:pPr>
            <a:endParaRPr lang="es-CO" altLang="es-CO" dirty="0">
              <a:solidFill>
                <a:srgbClr val="333333"/>
              </a:solidFill>
              <a:latin typeface="helvetica"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r>
              <a:rPr lang="es-CO" altLang="es-CO" dirty="0" err="1">
                <a:solidFill>
                  <a:srgbClr val="333333"/>
                </a:solidFill>
                <a:cs typeface="Arial" panose="020B0604020202020204" pitchFamily="34" charset="0"/>
              </a:rPr>
              <a:t>Interested</a:t>
            </a:r>
            <a:r>
              <a:rPr lang="es-CO" altLang="es-CO" dirty="0">
                <a:solidFill>
                  <a:srgbClr val="333333"/>
                </a:solidFill>
                <a:cs typeface="Arial" panose="020B0604020202020204" pitchFamily="34" charset="0"/>
              </a:rPr>
              <a:t> in Internet </a:t>
            </a:r>
            <a:r>
              <a:rPr lang="es-CO" altLang="es-CO" dirty="0" err="1">
                <a:solidFill>
                  <a:srgbClr val="333333"/>
                </a:solidFill>
                <a:cs typeface="Arial" panose="020B0604020202020204" pitchFamily="34" charset="0"/>
              </a:rPr>
              <a:t>Governance</a:t>
            </a:r>
            <a:r>
              <a:rPr lang="es-CO" altLang="es-CO" dirty="0">
                <a:solidFill>
                  <a:srgbClr val="333333"/>
                </a:solidFill>
                <a:cs typeface="Arial" panose="020B0604020202020204" pitchFamily="34" charset="0"/>
              </a:rPr>
              <a:t>, </a:t>
            </a:r>
            <a:r>
              <a:rPr lang="es-CO" altLang="es-CO" dirty="0" err="1">
                <a:solidFill>
                  <a:srgbClr val="333333"/>
                </a:solidFill>
                <a:cs typeface="Arial" panose="020B0604020202020204" pitchFamily="34" charset="0"/>
              </a:rPr>
              <a:t>the</a:t>
            </a:r>
            <a:r>
              <a:rPr lang="es-CO" altLang="es-CO" dirty="0">
                <a:solidFill>
                  <a:srgbClr val="333333"/>
                </a:solidFill>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tabLst/>
            </a:pPr>
            <a:r>
              <a:rPr lang="es-CO" altLang="es-CO" dirty="0">
                <a:solidFill>
                  <a:srgbClr val="333333"/>
                </a:solidFill>
                <a:cs typeface="Arial" panose="020B0604020202020204" pitchFamily="34" charset="0"/>
              </a:rPr>
              <a:t>Future </a:t>
            </a:r>
            <a:r>
              <a:rPr lang="es-CO" altLang="es-CO" dirty="0" err="1">
                <a:solidFill>
                  <a:srgbClr val="333333"/>
                </a:solidFill>
                <a:cs typeface="Arial" panose="020B0604020202020204" pitchFamily="34" charset="0"/>
              </a:rPr>
              <a:t>of</a:t>
            </a:r>
            <a:r>
              <a:rPr lang="es-CO" altLang="es-CO" dirty="0">
                <a:solidFill>
                  <a:srgbClr val="333333"/>
                </a:solidFill>
                <a:cs typeface="Arial" panose="020B0604020202020204" pitchFamily="34" charset="0"/>
              </a:rPr>
              <a:t> </a:t>
            </a:r>
            <a:r>
              <a:rPr lang="es-CO" altLang="es-CO" dirty="0" err="1">
                <a:solidFill>
                  <a:srgbClr val="333333"/>
                </a:solidFill>
                <a:cs typeface="Arial" panose="020B0604020202020204" pitchFamily="34" charset="0"/>
              </a:rPr>
              <a:t>the</a:t>
            </a:r>
            <a:r>
              <a:rPr lang="es-CO" altLang="es-CO" dirty="0">
                <a:solidFill>
                  <a:srgbClr val="333333"/>
                </a:solidFill>
                <a:cs typeface="Arial" panose="020B0604020202020204" pitchFamily="34" charset="0"/>
              </a:rPr>
              <a:t> Internet, and </a:t>
            </a:r>
            <a:r>
              <a:rPr lang="es-CO" altLang="es-CO" dirty="0" err="1">
                <a:solidFill>
                  <a:srgbClr val="333333"/>
                </a:solidFill>
                <a:cs typeface="Arial" panose="020B0604020202020204" pitchFamily="34" charset="0"/>
              </a:rPr>
              <a:t>other</a:t>
            </a:r>
            <a:r>
              <a:rPr lang="es-CO" altLang="es-CO" dirty="0">
                <a:solidFill>
                  <a:srgbClr val="333333"/>
                </a:solidFill>
                <a:cs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tabLst/>
            </a:pPr>
            <a:r>
              <a:rPr lang="es-CO" altLang="es-CO" dirty="0" err="1">
                <a:solidFill>
                  <a:srgbClr val="333333"/>
                </a:solidFill>
                <a:cs typeface="Arial" panose="020B0604020202020204" pitchFamily="34" charset="0"/>
              </a:rPr>
              <a:t>topics</a:t>
            </a:r>
            <a:r>
              <a:rPr lang="es-CO" altLang="es-CO" dirty="0">
                <a:solidFill>
                  <a:srgbClr val="333333"/>
                </a:solidFill>
                <a:cs typeface="Arial" panose="020B0604020202020204" pitchFamily="34" charset="0"/>
              </a:rPr>
              <a:t> </a:t>
            </a:r>
            <a:r>
              <a:rPr lang="es-CO" altLang="es-CO" dirty="0" err="1">
                <a:solidFill>
                  <a:srgbClr val="333333"/>
                </a:solidFill>
                <a:cs typeface="Arial" panose="020B0604020202020204" pitchFamily="34" charset="0"/>
              </a:rPr>
              <a:t>covered</a:t>
            </a:r>
            <a:r>
              <a:rPr lang="es-CO" altLang="es-CO" dirty="0">
                <a:solidFill>
                  <a:srgbClr val="333333"/>
                </a:solidFill>
                <a:cs typeface="Arial" panose="020B0604020202020204" pitchFamily="34" charset="0"/>
              </a:rPr>
              <a:t> at </a:t>
            </a:r>
            <a:r>
              <a:rPr lang="es-CO" altLang="es-CO" dirty="0" err="1">
                <a:solidFill>
                  <a:srgbClr val="333333"/>
                </a:solidFill>
                <a:cs typeface="Arial" panose="020B0604020202020204" pitchFamily="34" charset="0"/>
              </a:rPr>
              <a:t>ICANNmeetings</a:t>
            </a:r>
            <a:r>
              <a:rPr lang="es-CO" altLang="es-CO" dirty="0">
                <a:solidFill>
                  <a:srgbClr val="333333"/>
                </a:solidFill>
                <a:cs typeface="Arial" panose="020B0604020202020204" pitchFamily="34" charset="0"/>
              </a:rPr>
              <a:t>.</a:t>
            </a:r>
          </a:p>
          <a:p>
            <a:pPr marL="0" marR="0" lvl="0" indent="0" algn="l" defTabSz="914400" rtl="0" eaLnBrk="0" fontAlgn="base" latinLnBrk="0" hangingPunct="0">
              <a:lnSpc>
                <a:spcPct val="100000"/>
              </a:lnSpc>
              <a:spcBef>
                <a:spcPct val="0"/>
              </a:spcBef>
              <a:spcAft>
                <a:spcPct val="0"/>
              </a:spcAft>
              <a:buClrTx/>
              <a:buSzTx/>
              <a:tabLst/>
            </a:pPr>
            <a:endParaRPr lang="es-CO" altLang="es-CO" dirty="0">
              <a:solidFill>
                <a:srgbClr val="333333"/>
              </a:solidFill>
              <a:latin typeface="helvetica"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tabLst/>
            </a:pPr>
            <a:endParaRPr kumimoji="0" lang="es-CO" altLang="es-CO" i="0" u="none" strike="noStrike" cap="none" normalizeH="0" baseline="0" dirty="0">
              <a:ln>
                <a:noFill/>
              </a:ln>
              <a:solidFill>
                <a:srgbClr val="333333"/>
              </a:solidFill>
              <a:effectLst/>
              <a:latin typeface="helvetica"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1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547082827"/>
      </p:ext>
    </p:extLst>
  </p:cSld>
  <p:clrMapOvr>
    <a:overrideClrMapping bg1="lt1" tx1="dk1" bg2="lt2" tx2="dk2" accent1="accent1" accent2="accent2" accent3="accent3" accent4="accent4" accent5="accent5" accent6="accent6" hlink="hlink" folHlink="folHlink"/>
  </p:clrMapOvr>
</p:sld>
</file>

<file path=ppt/theme/theme1.xml><?xml version="1.0" encoding="utf-8"?>
<a:theme xmlns:a="http://schemas.openxmlformats.org/drawingml/2006/main" name="Sector">
  <a:themeElements>
    <a:clrScheme name="Sector">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ector">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ector">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name="Slice" id="{0507925B-6AC9-4358-8E18-C330545D08F8}" vid="{13FEC7C6-62A9-40C4-99D2-581AACACAA2F}"/>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TM02900771[[fn=Segmento]]</Template>
  <TotalTime>380</TotalTime>
  <Words>2022</Words>
  <Application>Microsoft Macintosh PowerPoint</Application>
  <PresentationFormat>Widescreen</PresentationFormat>
  <Paragraphs>271</Paragraphs>
  <Slides>16</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16</vt:i4>
      </vt:variant>
    </vt:vector>
  </HeadingPairs>
  <TitlesOfParts>
    <vt:vector size="23" baseType="lpstr">
      <vt:lpstr>Arial</vt:lpstr>
      <vt:lpstr>Calibri</vt:lpstr>
      <vt:lpstr>Century Gothic</vt:lpstr>
      <vt:lpstr>helvetica</vt:lpstr>
      <vt:lpstr>Wingdings</vt:lpstr>
      <vt:lpstr>Wingdings 3</vt:lpstr>
      <vt:lpstr>Sector</vt:lpstr>
      <vt:lpstr>ICANN y tu: un viaje de partes interesadas</vt:lpstr>
      <vt:lpstr>NUESTROS ProgramAs</vt:lpstr>
      <vt:lpstr>How NextGen DIFFers From Fellowship</vt:lpstr>
      <vt:lpstr>How Program Funding Works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New Program Processes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ICANN y tu: un viaje de partes interesadas</dc:title>
  <dc:creator>lilian ivette de luque bruges</dc:creator>
  <cp:lastModifiedBy>Silvia Vivanco</cp:lastModifiedBy>
  <cp:revision>46</cp:revision>
  <dcterms:created xsi:type="dcterms:W3CDTF">2019-08-25T00:48:22Z</dcterms:created>
  <dcterms:modified xsi:type="dcterms:W3CDTF">2019-09-05T15:31:56Z</dcterms:modified>
</cp:coreProperties>
</file>