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6"/>
  </p:notesMasterIdLst>
  <p:handoutMasterIdLst>
    <p:handoutMasterId r:id="rId27"/>
  </p:handoutMasterIdLst>
  <p:sldIdLst>
    <p:sldId id="539" r:id="rId2"/>
    <p:sldId id="575" r:id="rId3"/>
    <p:sldId id="389" r:id="rId4"/>
    <p:sldId id="542" r:id="rId5"/>
    <p:sldId id="592" r:id="rId6"/>
    <p:sldId id="609" r:id="rId7"/>
    <p:sldId id="624" r:id="rId8"/>
    <p:sldId id="620" r:id="rId9"/>
    <p:sldId id="621" r:id="rId10"/>
    <p:sldId id="625" r:id="rId11"/>
    <p:sldId id="626" r:id="rId12"/>
    <p:sldId id="627" r:id="rId13"/>
    <p:sldId id="593" r:id="rId14"/>
    <p:sldId id="629" r:id="rId15"/>
    <p:sldId id="628" r:id="rId16"/>
    <p:sldId id="605" r:id="rId17"/>
    <p:sldId id="623" r:id="rId18"/>
    <p:sldId id="615" r:id="rId19"/>
    <p:sldId id="616" r:id="rId20"/>
    <p:sldId id="622" r:id="rId21"/>
    <p:sldId id="610" r:id="rId22"/>
    <p:sldId id="614" r:id="rId23"/>
    <p:sldId id="607" r:id="rId24"/>
    <p:sldId id="598"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EDEDE"/>
    <a:srgbClr val="002B49"/>
    <a:srgbClr val="9C240F"/>
    <a:srgbClr val="CB460F"/>
    <a:srgbClr val="FA5B36"/>
    <a:srgbClr val="0E4B91"/>
    <a:srgbClr val="18548A"/>
    <a:srgbClr val="15538C"/>
    <a:srgbClr val="0B2F4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19" autoAdjust="0"/>
    <p:restoredTop sz="95646" autoAdjust="0"/>
  </p:normalViewPr>
  <p:slideViewPr>
    <p:cSldViewPr snapToGrid="0" snapToObjects="1">
      <p:cViewPr varScale="1">
        <p:scale>
          <a:sx n="122" d="100"/>
          <a:sy n="122" d="100"/>
        </p:scale>
        <p:origin x="1744" y="200"/>
      </p:cViewPr>
      <p:guideLst>
        <p:guide orient="horz" pos="1416"/>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1" d="100"/>
          <a:sy n="81" d="100"/>
        </p:scale>
        <p:origin x="389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9/4/19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9/4/19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002FF9-4628-B146-9948-95257A430692}" type="slidenum">
              <a:rPr lang="en-US" smtClean="0"/>
              <a:t>13</a:t>
            </a:fld>
            <a:endParaRPr lang="en-US"/>
          </a:p>
        </p:txBody>
      </p:sp>
    </p:spTree>
    <p:extLst>
      <p:ext uri="{BB962C8B-B14F-4D97-AF65-F5344CB8AC3E}">
        <p14:creationId xmlns:p14="http://schemas.microsoft.com/office/powerpoint/2010/main" val="2388878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002FF9-4628-B146-9948-95257A430692}" type="slidenum">
              <a:rPr lang="en-US" smtClean="0"/>
              <a:t>14</a:t>
            </a:fld>
            <a:endParaRPr lang="en-US"/>
          </a:p>
        </p:txBody>
      </p:sp>
    </p:spTree>
    <p:extLst>
      <p:ext uri="{BB962C8B-B14F-4D97-AF65-F5344CB8AC3E}">
        <p14:creationId xmlns:p14="http://schemas.microsoft.com/office/powerpoint/2010/main" val="1236349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002FF9-4628-B146-9948-95257A430692}" type="slidenum">
              <a:rPr lang="en-US" smtClean="0"/>
              <a:t>15</a:t>
            </a:fld>
            <a:endParaRPr lang="en-US"/>
          </a:p>
        </p:txBody>
      </p:sp>
    </p:spTree>
    <p:extLst>
      <p:ext uri="{BB962C8B-B14F-4D97-AF65-F5344CB8AC3E}">
        <p14:creationId xmlns:p14="http://schemas.microsoft.com/office/powerpoint/2010/main" val="32780267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www.flickr.com/photos/icann" TargetMode="External"/><Relationship Id="rId7" Type="http://schemas.openxmlformats.org/officeDocument/2006/relationships/hyperlink" Target="linkedin.com/company/icann" TargetMode="External"/><Relationship Id="rId12" Type="http://schemas.openxmlformats.org/officeDocument/2006/relationships/hyperlink" Target="http://www.facebook.com/icannorg" TargetMode="External"/><Relationship Id="rId17" Type="http://schemas.openxmlformats.org/officeDocument/2006/relationships/hyperlink" Target="http://www.youtube.com/icannnews" TargetMode="External"/><Relationship Id="rId2" Type="http://schemas.openxmlformats.org/officeDocument/2006/relationships/image" Target="../media/image19.emf"/><Relationship Id="rId16" Type="http://schemas.openxmlformats.org/officeDocument/2006/relationships/image" Target="../media/image24.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2.png"/><Relationship Id="rId5" Type="http://schemas.openxmlformats.org/officeDocument/2006/relationships/image" Target="../media/image20.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5.png"/><Relationship Id="rId4" Type="http://schemas.openxmlformats.org/officeDocument/2006/relationships/hyperlink" Target="flickr.com/photos/icann" TargetMode="External"/><Relationship Id="rId9" Type="http://schemas.openxmlformats.org/officeDocument/2006/relationships/hyperlink" Target="https://twitter.com/icann" TargetMode="External"/><Relationship Id="rId14" Type="http://schemas.openxmlformats.org/officeDocument/2006/relationships/image" Target="../media/image23.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1"/>
          <p:cNvSpPr>
            <a:spLocks noGrp="1"/>
          </p:cNvSpPr>
          <p:nvPr userDrawn="1">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userDrawn="1">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lstStyle>
            <a:lvl1pPr>
              <a:defRPr>
                <a:latin typeface="+mj-lt"/>
              </a:defRPr>
            </a:lvl1pPr>
          </a:lstStyle>
          <a:p>
            <a:r>
              <a:rPr lang="en-US"/>
              <a:t>Click to edit Master title style</a:t>
            </a:r>
            <a:endParaRPr lang="en-US" dirty="0"/>
          </a:p>
        </p:txBody>
      </p:sp>
      <p:sp>
        <p:nvSpPr>
          <p:cNvPr id="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8119206"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8119206"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8119206"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8119206"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3" y="3562904"/>
            <a:ext cx="811987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3" y="4252817"/>
            <a:ext cx="811987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3" y="4544352"/>
            <a:ext cx="811987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3" y="2854692"/>
            <a:ext cx="811987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accent6">
                    <a:lumMod val="50000"/>
                  </a:schemeClr>
                </a:solidFill>
              </a:defRPr>
            </a:lvl1pPr>
          </a:lstStyle>
          <a:p>
            <a:r>
              <a:rPr lang="en-US" dirty="0"/>
              <a:t>Engage with ICANN</a:t>
            </a:r>
          </a:p>
        </p:txBody>
      </p:sp>
      <p:grpSp>
        <p:nvGrpSpPr>
          <p:cNvPr id="32" name="Group 31"/>
          <p:cNvGrpSpPr/>
          <p:nvPr userDrawn="1"/>
        </p:nvGrpSpPr>
        <p:grpSpPr>
          <a:xfrm>
            <a:off x="2543489" y="4228306"/>
            <a:ext cx="3416667" cy="365760"/>
            <a:chOff x="5325979" y="4715893"/>
            <a:chExt cx="3416667" cy="365760"/>
          </a:xfrm>
        </p:grpSpPr>
        <p:sp>
          <p:nvSpPr>
            <p:cNvPr id="33"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3"/>
                </a:rPr>
                <a:t>flickr.com</a:t>
              </a:r>
              <a:r>
                <a:rPr lang="en-US" sz="1400" dirty="0">
                  <a:solidFill>
                    <a:srgbClr val="0A304B"/>
                  </a:solidFill>
                  <a:latin typeface="+mn-lt"/>
                  <a:ea typeface="Segoe UI" panose="020B0502040204020203" pitchFamily="34" charset="0"/>
                  <a:cs typeface="Arial"/>
                  <a:hlinkClick r:id="rId3"/>
                </a:rPr>
                <a:t>/</a:t>
              </a:r>
              <a:r>
                <a:rPr lang="en-US" sz="1400" dirty="0" err="1">
                  <a:solidFill>
                    <a:srgbClr val="0A304B"/>
                  </a:solidFill>
                  <a:latin typeface="+mn-lt"/>
                  <a:ea typeface="Segoe UI" panose="020B0502040204020203" pitchFamily="34" charset="0"/>
                  <a:cs typeface="Arial"/>
                  <a:hlinkClick r:id="rId3"/>
                </a:rPr>
                <a:t>icann</a:t>
              </a:r>
              <a:endParaRPr lang="en-US" sz="1400" dirty="0">
                <a:solidFill>
                  <a:srgbClr val="0A304B"/>
                </a:solidFill>
                <a:latin typeface="+mn-lt"/>
                <a:ea typeface="Segoe UI" panose="020B0502040204020203" pitchFamily="34" charset="0"/>
                <a:cs typeface="Arial"/>
              </a:endParaRPr>
            </a:p>
          </p:txBody>
        </p:sp>
        <p:pic>
          <p:nvPicPr>
            <p:cNvPr id="34" name="Picture 33"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35" name="Group 34"/>
          <p:cNvGrpSpPr/>
          <p:nvPr userDrawn="1"/>
        </p:nvGrpSpPr>
        <p:grpSpPr>
          <a:xfrm>
            <a:off x="2543489" y="4726326"/>
            <a:ext cx="3636602" cy="365760"/>
            <a:chOff x="1235726" y="5571713"/>
            <a:chExt cx="3636602" cy="365760"/>
          </a:xfrm>
        </p:grpSpPr>
        <p:sp>
          <p:nvSpPr>
            <p:cNvPr id="36"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6"/>
                </a:rPr>
                <a:t>linkedin</a:t>
              </a:r>
              <a:r>
                <a:rPr lang="en-US" sz="1400" dirty="0">
                  <a:solidFill>
                    <a:srgbClr val="0A304B"/>
                  </a:solidFill>
                  <a:latin typeface="+mn-lt"/>
                  <a:ea typeface="Segoe UI" panose="020B0502040204020203" pitchFamily="34" charset="0"/>
                  <a:cs typeface="Arial"/>
                  <a:hlinkClick r:id="rId6"/>
                </a:rPr>
                <a:t>/company/</a:t>
              </a:r>
              <a:r>
                <a:rPr lang="en-US" sz="1400" dirty="0" err="1">
                  <a:solidFill>
                    <a:srgbClr val="0A304B"/>
                  </a:solidFill>
                  <a:latin typeface="+mn-lt"/>
                  <a:ea typeface="Segoe UI" panose="020B0502040204020203" pitchFamily="34" charset="0"/>
                  <a:cs typeface="Arial"/>
                  <a:hlinkClick r:id="rId6"/>
                </a:rPr>
                <a:t>icann</a:t>
              </a:r>
              <a:endParaRPr lang="en-US" sz="1400" dirty="0">
                <a:solidFill>
                  <a:srgbClr val="0A304B"/>
                </a:solidFill>
                <a:latin typeface="+mn-lt"/>
                <a:ea typeface="Segoe UI" panose="020B0502040204020203" pitchFamily="34" charset="0"/>
                <a:cs typeface="Arial"/>
              </a:endParaRPr>
            </a:p>
          </p:txBody>
        </p:sp>
        <p:pic>
          <p:nvPicPr>
            <p:cNvPr id="37" name="Picture 36"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38" name="Group 37"/>
          <p:cNvGrpSpPr/>
          <p:nvPr userDrawn="1"/>
        </p:nvGrpSpPr>
        <p:grpSpPr>
          <a:xfrm>
            <a:off x="2543489" y="2734246"/>
            <a:ext cx="2809587" cy="365760"/>
            <a:chOff x="1235726" y="3073176"/>
            <a:chExt cx="2809587" cy="365760"/>
          </a:xfrm>
        </p:grpSpPr>
        <p:sp>
          <p:nvSpPr>
            <p:cNvPr id="39"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a:t>
              </a:r>
              <a:r>
                <a:rPr lang="en-US" sz="1400" dirty="0" err="1">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40" name="Picture 39"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41" name="Group 40"/>
          <p:cNvGrpSpPr/>
          <p:nvPr userDrawn="1"/>
        </p:nvGrpSpPr>
        <p:grpSpPr>
          <a:xfrm>
            <a:off x="2543489" y="3232266"/>
            <a:ext cx="3730320" cy="365760"/>
            <a:chOff x="1235727" y="3892739"/>
            <a:chExt cx="3730320" cy="365760"/>
          </a:xfrm>
        </p:grpSpPr>
        <p:sp>
          <p:nvSpPr>
            <p:cNvPr id="42"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a:t>
              </a:r>
              <a:r>
                <a:rPr lang="en-US" sz="1400" dirty="0" err="1">
                  <a:solidFill>
                    <a:srgbClr val="0A304B"/>
                  </a:solidFill>
                  <a:latin typeface="+mn-lt"/>
                  <a:ea typeface="Segoe UI" panose="020B0502040204020203" pitchFamily="34" charset="0"/>
                  <a:cs typeface="Arial"/>
                  <a:hlinkClick r:id="rId12"/>
                </a:rPr>
                <a:t>icannorg</a:t>
              </a:r>
              <a:r>
                <a:rPr lang="en-US" sz="1400" dirty="0">
                  <a:solidFill>
                    <a:srgbClr val="0A304B"/>
                  </a:solidFill>
                  <a:latin typeface="+mn-lt"/>
                  <a:ea typeface="Segoe UI" panose="020B0502040204020203" pitchFamily="34" charset="0"/>
                  <a:cs typeface="Arial"/>
                  <a:hlinkClick r:id="rId12"/>
                </a:rPr>
                <a:t> </a:t>
              </a:r>
              <a:endParaRPr lang="en-US" sz="1400" dirty="0">
                <a:solidFill>
                  <a:srgbClr val="0A304B"/>
                </a:solidFill>
                <a:latin typeface="+mn-lt"/>
                <a:ea typeface="Segoe UI" panose="020B0502040204020203" pitchFamily="34" charset="0"/>
                <a:cs typeface="Arial"/>
              </a:endParaRPr>
            </a:p>
          </p:txBody>
        </p:sp>
        <p:pic>
          <p:nvPicPr>
            <p:cNvPr id="43" name="Picture 42"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44" name="Group 43"/>
          <p:cNvGrpSpPr/>
          <p:nvPr userDrawn="1"/>
        </p:nvGrpSpPr>
        <p:grpSpPr>
          <a:xfrm>
            <a:off x="2543489" y="3730286"/>
            <a:ext cx="3636602" cy="365760"/>
            <a:chOff x="1235726" y="4721075"/>
            <a:chExt cx="3636602" cy="365760"/>
          </a:xfrm>
        </p:grpSpPr>
        <p:pic>
          <p:nvPicPr>
            <p:cNvPr id="45" name="Picture 44"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46"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a:t>
              </a:r>
              <a:r>
                <a:rPr lang="en-US" sz="1400" dirty="0" err="1">
                  <a:solidFill>
                    <a:srgbClr val="0A304B"/>
                  </a:solidFill>
                  <a:latin typeface="+mn-lt"/>
                  <a:ea typeface="Segoe UI" panose="020B0502040204020203" pitchFamily="34" charset="0"/>
                  <a:cs typeface="Arial"/>
                  <a:hlinkClick r:id="rId17"/>
                </a:rPr>
                <a:t>icannnews</a:t>
              </a:r>
              <a:endParaRPr lang="en-US" sz="1400" dirty="0">
                <a:solidFill>
                  <a:srgbClr val="0A304B"/>
                </a:solidFill>
                <a:latin typeface="+mn-lt"/>
                <a:ea typeface="Segoe UI" panose="020B0502040204020203" pitchFamily="34" charset="0"/>
                <a:cs typeface="Arial"/>
              </a:endParaRPr>
            </a:p>
          </p:txBody>
        </p:sp>
      </p:grpSp>
      <p:grpSp>
        <p:nvGrpSpPr>
          <p:cNvPr id="47" name="Group 46"/>
          <p:cNvGrpSpPr/>
          <p:nvPr userDrawn="1"/>
        </p:nvGrpSpPr>
        <p:grpSpPr>
          <a:xfrm>
            <a:off x="2543489" y="5722367"/>
            <a:ext cx="2586167" cy="365760"/>
            <a:chOff x="5325979" y="3073176"/>
            <a:chExt cx="2586167" cy="365760"/>
          </a:xfrm>
        </p:grpSpPr>
        <p:sp>
          <p:nvSpPr>
            <p:cNvPr id="48"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8"/>
                </a:rPr>
                <a:t>soundcloud</a:t>
              </a:r>
              <a:r>
                <a:rPr lang="en-US" sz="1400" dirty="0">
                  <a:solidFill>
                    <a:srgbClr val="0A304B"/>
                  </a:solidFill>
                  <a:latin typeface="+mn-lt"/>
                  <a:ea typeface="Segoe UI" panose="020B0502040204020203" pitchFamily="34" charset="0"/>
                  <a:cs typeface="Arial"/>
                  <a:hlinkClick r:id="rId18"/>
                </a:rPr>
                <a:t>/</a:t>
              </a:r>
              <a:r>
                <a:rPr lang="en-US" sz="1400" dirty="0" err="1">
                  <a:solidFill>
                    <a:srgbClr val="0A304B"/>
                  </a:solidFill>
                  <a:latin typeface="+mn-lt"/>
                  <a:ea typeface="Segoe UI" panose="020B0502040204020203" pitchFamily="34" charset="0"/>
                  <a:cs typeface="Arial"/>
                  <a:hlinkClick r:id="rId18"/>
                </a:rPr>
                <a:t>icann</a:t>
              </a:r>
              <a:endParaRPr lang="en-US" sz="1400" dirty="0">
                <a:solidFill>
                  <a:srgbClr val="0A304B"/>
                </a:solidFill>
                <a:latin typeface="+mn-lt"/>
                <a:ea typeface="Segoe UI" panose="020B0502040204020203" pitchFamily="34" charset="0"/>
                <a:cs typeface="Arial"/>
              </a:endParaRPr>
            </a:p>
          </p:txBody>
        </p:sp>
        <p:pic>
          <p:nvPicPr>
            <p:cNvPr id="49" name="Picture 48"/>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50" name="Group 49"/>
          <p:cNvGrpSpPr/>
          <p:nvPr userDrawn="1"/>
        </p:nvGrpSpPr>
        <p:grpSpPr>
          <a:xfrm>
            <a:off x="2543489" y="5224346"/>
            <a:ext cx="3416667" cy="365760"/>
            <a:chOff x="5325979" y="5571713"/>
            <a:chExt cx="3416667" cy="365760"/>
          </a:xfrm>
        </p:grpSpPr>
        <p:sp>
          <p:nvSpPr>
            <p:cNvPr id="51"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0"/>
                </a:rPr>
                <a:t>slideshare</a:t>
              </a:r>
              <a:r>
                <a:rPr lang="en-US" sz="1400" dirty="0">
                  <a:solidFill>
                    <a:srgbClr val="0A304B"/>
                  </a:solidFill>
                  <a:latin typeface="+mn-lt"/>
                  <a:ea typeface="Segoe UI" panose="020B0502040204020203" pitchFamily="34" charset="0"/>
                  <a:cs typeface="Arial"/>
                  <a:hlinkClick r:id="rId20"/>
                </a:rPr>
                <a:t>/</a:t>
              </a:r>
              <a:r>
                <a:rPr lang="en-US" sz="1400" dirty="0" err="1">
                  <a:solidFill>
                    <a:srgbClr val="0A304B"/>
                  </a:solidFill>
                  <a:latin typeface="+mn-lt"/>
                  <a:ea typeface="Segoe UI" panose="020B0502040204020203" pitchFamily="34" charset="0"/>
                  <a:cs typeface="Arial"/>
                  <a:hlinkClick r:id="rId20"/>
                </a:rPr>
                <a:t>icannpresentations</a:t>
              </a:r>
              <a:endParaRPr lang="en-US" sz="1400" dirty="0">
                <a:solidFill>
                  <a:srgbClr val="0A304B"/>
                </a:solidFill>
                <a:latin typeface="+mn-lt"/>
                <a:ea typeface="Segoe UI" panose="020B0502040204020203" pitchFamily="34" charset="0"/>
                <a:cs typeface="Arial"/>
              </a:endParaRPr>
            </a:p>
          </p:txBody>
        </p:sp>
        <p:pic>
          <p:nvPicPr>
            <p:cNvPr id="52" name="Picture 51"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cs typeface="Arial"/>
              </a:rPr>
              <a:t>Visit us at </a:t>
            </a:r>
            <a:r>
              <a:rPr lang="en-US" sz="1500" b="1" dirty="0" err="1">
                <a:solidFill>
                  <a:schemeClr val="bg1"/>
                </a:solidFill>
                <a:latin typeface="+mn-lt"/>
                <a:cs typeface="Arial"/>
              </a:rPr>
              <a:t>icann.org</a:t>
            </a:r>
            <a:endParaRPr lang="en-US" sz="1500" b="1" dirty="0">
              <a:solidFill>
                <a:schemeClr val="bg1"/>
              </a:solidFill>
              <a:latin typeface="+mn-lt"/>
              <a:cs typeface="Arial"/>
            </a:endParaRP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47" name="Picture 46"/>
          <p:cNvPicPr>
            <a:picLocks noChangeAspect="1"/>
          </p:cNvPicPr>
          <p:nvPr userDrawn="1"/>
        </p:nvPicPr>
        <p:blipFill>
          <a:blip r:embed="rId3"/>
          <a:stretch>
            <a:fillRect/>
          </a:stretch>
        </p:blipFill>
        <p:spPr>
          <a:xfrm>
            <a:off x="2172578" y="2842544"/>
            <a:ext cx="3149229" cy="3236708"/>
          </a:xfrm>
          <a:prstGeom prst="rect">
            <a:avLst/>
          </a:prstGeom>
        </p:spPr>
      </p:pic>
      <p:sp>
        <p:nvSpPr>
          <p:cNvPr id="21" name="Title 4"/>
          <p:cNvSpPr>
            <a:spLocks noGrp="1"/>
          </p:cNvSpPr>
          <p:nvPr>
            <p:ph type="title" hasCustomPrompt="1"/>
          </p:nvPr>
        </p:nvSpPr>
        <p:spPr>
          <a:xfrm>
            <a:off x="374904" y="42394"/>
            <a:ext cx="8856010" cy="531346"/>
          </a:xfrm>
          <a:prstGeom prst="rect">
            <a:avLst/>
          </a:prstGeom>
        </p:spPr>
        <p:txBody>
          <a:bodyPr lIns="0" rIns="0"/>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spTree>
    <p:extLst>
      <p:ext uri="{BB962C8B-B14F-4D97-AF65-F5344CB8AC3E}">
        <p14:creationId xmlns:p14="http://schemas.microsoft.com/office/powerpoint/2010/main" val="988502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a:t>Drag picture to placeholder or click icon to add</a:t>
            </a:r>
            <a:endParaRPr lang="en-US" dirty="0"/>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a:t>Drag picture to placeholder or click icon to add</a:t>
            </a:r>
            <a:endParaRPr lang="en-US" dirty="0"/>
          </a:p>
        </p:txBody>
      </p:sp>
      <p:sp>
        <p:nvSpPr>
          <p:cNvPr id="9"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50"/>
          <a:stretch>
            <a:fillRect/>
          </a:stretch>
        </p:blipFill>
        <p:spPr>
          <a:xfrm>
            <a:off x="237744" y="6460580"/>
            <a:ext cx="368520" cy="293992"/>
          </a:xfrm>
          <a:prstGeom prst="rect">
            <a:avLst/>
          </a:prstGeom>
        </p:spPr>
      </p:pic>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hyperlink" Target="https://urldefense.proofpoint.com/v2/url?u=https-3A__siteresources.worldbank.org_TRANSLATIONSERVICESEXT_Resources_CountryNamesandAdjectives.doc&amp;d=DwMGaQ&amp;c=FmY1u3PJp6wrcrwll3mSVzgfkbPSS6sJms7xcl4I5cM&amp;r=mBQzlSaM6eYCHFBU-v48zs-QSrjHB0aWmHuE4X4drzI&amp;m=bMB3G-NujRTLfV1PRKN3jynz0SA-igAn7rLipatWVGI&amp;s=0OREfAeXcAR4VsYcLCanwZmHAZ0OM82_pDbDVJjHItk&amp;e="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hyperlink" Target="https://unstats.un.org/unsd/demographic-social/products/dyb/documents/dyb2017/table08.pdf" TargetMode="Externa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hyperlink" Target="https://urldefense.proofpoint.com/v2/url?u=http-3A__unstats.un.org_unsd_demographic_products_dyb_dyb2015_Table08.xls&amp;d=DwMGaQ&amp;c=FmY1u3PJp6wrcrwll3mSVzgfkbPSS6sJms7xcl4I5cM&amp;r=adDIs0WEx_lLwFfrsdovxTYY8GkRHo5ibc8SR3Npdh8&amp;m=FFHC542FF_jzYg-0uZv9twBKtBs-iCkATKZfacMRnns&amp;s=2ezdBDU376zdFRwx35srhzfVhvHQuSV-A1kWG-cwGiM&amp;e="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s://urldefense.proofpoint.com/v2/url?u=https-3A__siteresources.worldbank.org_TRANSLATIONSERVICESEXT_Resources_CountryNamesandAdjectives.doc&amp;d=DwMGaQ&amp;c=FmY1u3PJp6wrcrwll3mSVzgfkbPSS6sJms7xcl4I5cM&amp;r=mBQzlSaM6eYCHFBU-v48zs-QSrjHB0aWmHuE4X4drzI&amp;m=iCXCHkyI_8DfpxQdrcfOG-_VcNCU6Uq2aCdLsF4CDhU&amp;s=dF3S7AJY-NZYMhIsKpNo1t_LU55M3jqb5njmY8MgCRE&amp;e="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s://urldefense.proofpoint.com/v2/url?u=https-3A__siteresources.worldbank.org_TRANSLATIONSERVICESEXT_Resources_CountryNamesandAdjectives.doc&amp;d=DwMGaQ&amp;c=FmY1u3PJp6wrcrwll3mSVzgfkbPSS6sJms7xcl4I5cM&amp;r=mBQzlSaM6eYCHFBU-v48zs-QSrjHB0aWmHuE4X4drzI&amp;m=5qg3-agefNMSj3n3OG_XftVQnc2Gz_dBzXLxhCYQMeA&amp;s=0OuS-60D3gBq-bnJOnrCaxT7kHU-t83f-yiH6O9Ves0&amp;e="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 Track 5 meeting</a:t>
            </a:r>
          </a:p>
        </p:txBody>
      </p:sp>
      <p:sp>
        <p:nvSpPr>
          <p:cNvPr id="5" name="Text Placeholder 4"/>
          <p:cNvSpPr>
            <a:spLocks noGrp="1"/>
          </p:cNvSpPr>
          <p:nvPr>
            <p:ph type="body" sz="quarter" idx="12"/>
          </p:nvPr>
        </p:nvSpPr>
        <p:spPr/>
        <p:txBody>
          <a:bodyPr/>
          <a:lstStyle/>
          <a:p>
            <a:r>
              <a:rPr lang="en-US" dirty="0"/>
              <a:t>4 September 2019</a:t>
            </a:r>
          </a:p>
        </p:txBody>
      </p:sp>
    </p:spTree>
    <p:extLst>
      <p:ext uri="{BB962C8B-B14F-4D97-AF65-F5344CB8AC3E}">
        <p14:creationId xmlns:p14="http://schemas.microsoft.com/office/powerpoint/2010/main" val="1480540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26859" y="118915"/>
            <a:ext cx="8012951" cy="450663"/>
          </a:xfrm>
        </p:spPr>
        <p:txBody>
          <a:bodyPr/>
          <a:lstStyle/>
          <a:p>
            <a:r>
              <a:rPr lang="en-US" dirty="0"/>
              <a:t>Proposal “1.5” (1/3)</a:t>
            </a:r>
            <a:endParaRPr lang="en-US" dirty="0">
              <a:solidFill>
                <a:schemeClr val="tx1"/>
              </a:solidFill>
            </a:endParaRPr>
          </a:p>
        </p:txBody>
      </p:sp>
      <p:sp>
        <p:nvSpPr>
          <p:cNvPr id="3" name="Content Placeholder 2"/>
          <p:cNvSpPr>
            <a:spLocks noGrp="1"/>
          </p:cNvSpPr>
          <p:nvPr>
            <p:ph sz="quarter" idx="10"/>
          </p:nvPr>
        </p:nvSpPr>
        <p:spPr>
          <a:xfrm>
            <a:off x="352095" y="812725"/>
            <a:ext cx="8439810" cy="5012066"/>
          </a:xfrm>
        </p:spPr>
        <p:txBody>
          <a:bodyPr/>
          <a:lstStyle/>
          <a:p>
            <a:pPr marL="0" indent="0">
              <a:buNone/>
            </a:pPr>
            <a:r>
              <a:rPr lang="en-US" b="1" dirty="0"/>
              <a:t>Part A:</a:t>
            </a:r>
            <a:endParaRPr lang="en-US" dirty="0"/>
          </a:p>
          <a:p>
            <a:r>
              <a:rPr lang="en-US" u="sng" dirty="0"/>
              <a:t>Affected strings</a:t>
            </a:r>
            <a:r>
              <a:rPr lang="en-US" dirty="0"/>
              <a:t>: Exact matches of adjectival forms of country names (as set out in the ISO 3166-1 list), in the official language(s) of the country in question. The adjectival forms of country names shall be found on the World Bank Country Names and Adjectives list (World Bank List &lt;</a:t>
            </a:r>
            <a:r>
              <a:rPr lang="en-US" u="sng" dirty="0">
                <a:hlinkClick r:id="rId2" tooltip="https://urldefense.proofpoint.com/v2/url?u=https-3A__siteresources.worldbank.org_TRANSLATIONSERVICESEXT_Resources_CountryNamesandAdjectives.doc&amp;d=DwMGaQ&amp;c=FmY1u3PJp6wrcrwll3mSVzgfkbPSS6sJms7xcl4I5cM&amp;r=mBQzlSaM6eYCHFBU-v48zs-QSrjHB0aWmHuE4X4drzI&amp;m=bMB3G-Nu"/>
              </a:rPr>
              <a:t>https://siteresources.worldbank.org/TRANSLATIONSERVICESEXT/Resources/CountryNamesandAdjectives.doc</a:t>
            </a:r>
            <a:r>
              <a:rPr lang="en-US" dirty="0"/>
              <a:t>&gt;).</a:t>
            </a:r>
          </a:p>
          <a:p>
            <a:r>
              <a:rPr lang="en-US" u="sng" dirty="0"/>
              <a:t>Requirement for applicants</a:t>
            </a:r>
            <a:r>
              <a:rPr lang="en-US" dirty="0"/>
              <a:t>: Applicants will be under an obligation to contact the relevant public authorities. Said obligation to contact must be fulfilled, at the latest, in the period between applications closing and reveal day, but an applicant may choose to notify earlier than this. Said obligation to put on notice the relevant public authorities may be performed in an automatized fashion by ICANN Org, if the applicant so wishes.</a:t>
            </a:r>
          </a:p>
          <a:p>
            <a:r>
              <a:rPr lang="en-US" u="sng" dirty="0"/>
              <a:t>Requirement for governments:</a:t>
            </a:r>
            <a:r>
              <a:rPr lang="en-US" dirty="0"/>
              <a:t> GAC or UN Members must provide relevant contact details of the relevant public authorities to ICANN at least three (3) months in advance of the opening of each application window.</a:t>
            </a:r>
            <a:br>
              <a:rPr lang="en-US" sz="1800" dirty="0"/>
            </a:br>
            <a:endParaRPr lang="en-US" sz="1600" dirty="0">
              <a:solidFill>
                <a:srgbClr val="FF0000"/>
              </a:solidFill>
            </a:endParaRPr>
          </a:p>
        </p:txBody>
      </p:sp>
    </p:spTree>
    <p:extLst>
      <p:ext uri="{BB962C8B-B14F-4D97-AF65-F5344CB8AC3E}">
        <p14:creationId xmlns:p14="http://schemas.microsoft.com/office/powerpoint/2010/main" val="327417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26859" y="118915"/>
            <a:ext cx="8012951" cy="450663"/>
          </a:xfrm>
        </p:spPr>
        <p:txBody>
          <a:bodyPr/>
          <a:lstStyle/>
          <a:p>
            <a:r>
              <a:rPr lang="en-US" dirty="0"/>
              <a:t>Proposal “1.5” (2/3)</a:t>
            </a:r>
            <a:endParaRPr lang="en-US" dirty="0">
              <a:solidFill>
                <a:schemeClr val="tx1"/>
              </a:solidFill>
            </a:endParaRPr>
          </a:p>
        </p:txBody>
      </p:sp>
      <p:sp>
        <p:nvSpPr>
          <p:cNvPr id="3" name="Content Placeholder 2"/>
          <p:cNvSpPr>
            <a:spLocks noGrp="1"/>
          </p:cNvSpPr>
          <p:nvPr>
            <p:ph sz="quarter" idx="10"/>
          </p:nvPr>
        </p:nvSpPr>
        <p:spPr>
          <a:xfrm>
            <a:off x="244446" y="763856"/>
            <a:ext cx="8777006" cy="5541661"/>
          </a:xfrm>
        </p:spPr>
        <p:txBody>
          <a:bodyPr/>
          <a:lstStyle/>
          <a:p>
            <a:pPr marL="0" indent="0">
              <a:buNone/>
            </a:pPr>
            <a:r>
              <a:rPr lang="en-US" b="1" dirty="0"/>
              <a:t>Part B:</a:t>
            </a:r>
            <a:endParaRPr lang="en-US" u="sng" dirty="0"/>
          </a:p>
          <a:p>
            <a:r>
              <a:rPr lang="en-US" u="sng" dirty="0"/>
              <a:t>Affected strings</a:t>
            </a:r>
            <a:r>
              <a:rPr lang="en-US" dirty="0"/>
              <a:t>: Other terms with geographic meaning, as notified by GAC Members or other UN Members to the ICANN Organization within a deadline of 12 months following the adoption of this proposal. In such notifications the interested countries must provide the source in national law for considering the relevant term as especially protected; The list of notified terms shall be made publicly available by ICANN Org.</a:t>
            </a:r>
          </a:p>
          <a:p>
            <a:r>
              <a:rPr lang="en-US" u="sng" dirty="0"/>
              <a:t>Best practice for applicants</a:t>
            </a:r>
            <a:r>
              <a:rPr lang="en-US" dirty="0"/>
              <a:t>: Applicants are encouraged to consider proceeding with a voluntary notification to the relevant public authorities.</a:t>
            </a:r>
          </a:p>
          <a:p>
            <a:r>
              <a:rPr lang="en-US" u="sng" dirty="0"/>
              <a:t>Requirement for governments</a:t>
            </a:r>
            <a:r>
              <a:rPr lang="en-US" dirty="0"/>
              <a:t>: Interested GAC or UN Members must provide relevant contact details of the relevant public authorities to ICANN at least three (3) months in advance of the opening of each application window.</a:t>
            </a:r>
          </a:p>
          <a:p>
            <a:endParaRPr lang="en-US" dirty="0"/>
          </a:p>
          <a:p>
            <a:endParaRPr lang="en-US" dirty="0"/>
          </a:p>
        </p:txBody>
      </p:sp>
    </p:spTree>
    <p:extLst>
      <p:ext uri="{BB962C8B-B14F-4D97-AF65-F5344CB8AC3E}">
        <p14:creationId xmlns:p14="http://schemas.microsoft.com/office/powerpoint/2010/main" val="16983365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26859" y="118915"/>
            <a:ext cx="8012951" cy="450663"/>
          </a:xfrm>
        </p:spPr>
        <p:txBody>
          <a:bodyPr/>
          <a:lstStyle/>
          <a:p>
            <a:r>
              <a:rPr lang="en-US" dirty="0"/>
              <a:t>Proposal “1.5” (3/3)</a:t>
            </a:r>
            <a:endParaRPr lang="en-US" dirty="0">
              <a:solidFill>
                <a:schemeClr val="tx1"/>
              </a:solidFill>
            </a:endParaRPr>
          </a:p>
        </p:txBody>
      </p:sp>
      <p:sp>
        <p:nvSpPr>
          <p:cNvPr id="3" name="Content Placeholder 2"/>
          <p:cNvSpPr>
            <a:spLocks noGrp="1"/>
          </p:cNvSpPr>
          <p:nvPr>
            <p:ph sz="quarter" idx="10"/>
          </p:nvPr>
        </p:nvSpPr>
        <p:spPr>
          <a:xfrm>
            <a:off x="244446" y="763856"/>
            <a:ext cx="8777006" cy="5541661"/>
          </a:xfrm>
        </p:spPr>
        <p:txBody>
          <a:bodyPr/>
          <a:lstStyle/>
          <a:p>
            <a:pPr marL="0" indent="0">
              <a:buNone/>
            </a:pPr>
            <a:r>
              <a:rPr lang="en-US" b="1" dirty="0"/>
              <a:t>Applying to both Part A and Part B</a:t>
            </a:r>
            <a:r>
              <a:rPr lang="en-US" dirty="0"/>
              <a:t>:  </a:t>
            </a:r>
          </a:p>
          <a:p>
            <a:r>
              <a:rPr lang="en-US" u="sng" dirty="0"/>
              <a:t>No further legal effect</a:t>
            </a:r>
            <a:r>
              <a:rPr lang="en-US" dirty="0"/>
              <a:t>: There is no further obligation whatsoever arising from these provisions and they may not be construed as requiring a letter of non-objection from the relevant public authority. Nothing in these provisions may be construed against an applicant or ICANN Org as an admission that the applicant or ICANN Org believes that the Affected String is geographical in nature, is protected under law, or that the relevant government has any particular right to take action against an application for the TLD consisting of the Affected String.</a:t>
            </a:r>
          </a:p>
          <a:p>
            <a:endParaRPr lang="en-US" dirty="0"/>
          </a:p>
          <a:p>
            <a:endParaRPr lang="en-US" dirty="0"/>
          </a:p>
        </p:txBody>
      </p:sp>
    </p:spTree>
    <p:extLst>
      <p:ext uri="{BB962C8B-B14F-4D97-AF65-F5344CB8AC3E}">
        <p14:creationId xmlns:p14="http://schemas.microsoft.com/office/powerpoint/2010/main" val="7067211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Pros and Cons Raised – Proposal 2</a:t>
            </a:r>
          </a:p>
        </p:txBody>
      </p:sp>
      <p:sp>
        <p:nvSpPr>
          <p:cNvPr id="3" name="Content Placeholder 2"/>
          <p:cNvSpPr>
            <a:spLocks noGrp="1"/>
          </p:cNvSpPr>
          <p:nvPr>
            <p:ph sz="quarter" idx="10"/>
          </p:nvPr>
        </p:nvSpPr>
        <p:spPr>
          <a:xfrm>
            <a:off x="311472" y="496842"/>
            <a:ext cx="8797128" cy="5451450"/>
          </a:xfrm>
        </p:spPr>
        <p:txBody>
          <a:bodyPr/>
          <a:lstStyle/>
          <a:p>
            <a:pPr marL="0" indent="0">
              <a:buNone/>
            </a:pPr>
            <a:endParaRPr lang="en-US" sz="1600" dirty="0"/>
          </a:p>
          <a:p>
            <a:r>
              <a:rPr lang="en-US" sz="1800" dirty="0"/>
              <a:t>There does not appear to be any significant opposition to a contact obligation for adjectival forms of country names. The main question appears to be whether there should additionally be rules or best practices for other types of strings. </a:t>
            </a:r>
          </a:p>
          <a:p>
            <a:endParaRPr lang="en-US" sz="1800" dirty="0"/>
          </a:p>
        </p:txBody>
      </p:sp>
      <p:graphicFrame>
        <p:nvGraphicFramePr>
          <p:cNvPr id="2" name="Table 1">
            <a:extLst>
              <a:ext uri="{FF2B5EF4-FFF2-40B4-BE49-F238E27FC236}">
                <a16:creationId xmlns:a16="http://schemas.microsoft.com/office/drawing/2014/main" id="{53AEB28A-E082-C942-8461-1F1C075EF9ED}"/>
              </a:ext>
            </a:extLst>
          </p:cNvPr>
          <p:cNvGraphicFramePr>
            <a:graphicFrameLocks noGrp="1"/>
          </p:cNvGraphicFramePr>
          <p:nvPr>
            <p:extLst>
              <p:ext uri="{D42A27DB-BD31-4B8C-83A1-F6EECF244321}">
                <p14:modId xmlns:p14="http://schemas.microsoft.com/office/powerpoint/2010/main" val="583832574"/>
              </p:ext>
            </p:extLst>
          </p:nvPr>
        </p:nvGraphicFramePr>
        <p:xfrm>
          <a:off x="676065" y="2011292"/>
          <a:ext cx="7711790" cy="3566160"/>
        </p:xfrm>
        <a:graphic>
          <a:graphicData uri="http://schemas.openxmlformats.org/drawingml/2006/table">
            <a:tbl>
              <a:tblPr firstRow="1" bandRow="1">
                <a:tableStyleId>{5C22544A-7EE6-4342-B048-85BDC9FD1C3A}</a:tableStyleId>
              </a:tblPr>
              <a:tblGrid>
                <a:gridCol w="3855895">
                  <a:extLst>
                    <a:ext uri="{9D8B030D-6E8A-4147-A177-3AD203B41FA5}">
                      <a16:colId xmlns:a16="http://schemas.microsoft.com/office/drawing/2014/main" val="1931433774"/>
                    </a:ext>
                  </a:extLst>
                </a:gridCol>
                <a:gridCol w="3855895">
                  <a:extLst>
                    <a:ext uri="{9D8B030D-6E8A-4147-A177-3AD203B41FA5}">
                      <a16:colId xmlns:a16="http://schemas.microsoft.com/office/drawing/2014/main" val="2776254191"/>
                    </a:ext>
                  </a:extLst>
                </a:gridCol>
              </a:tblGrid>
              <a:tr h="222819">
                <a:tc>
                  <a:txBody>
                    <a:bodyPr/>
                    <a:lstStyle/>
                    <a:p>
                      <a:r>
                        <a:rPr lang="en-US" dirty="0"/>
                        <a:t>Pros</a:t>
                      </a:r>
                    </a:p>
                  </a:txBody>
                  <a:tcPr/>
                </a:tc>
                <a:tc>
                  <a:txBody>
                    <a:bodyPr/>
                    <a:lstStyle/>
                    <a:p>
                      <a:r>
                        <a:rPr lang="en-US" dirty="0"/>
                        <a:t>Cons</a:t>
                      </a:r>
                    </a:p>
                  </a:txBody>
                  <a:tcPr/>
                </a:tc>
                <a:extLst>
                  <a:ext uri="{0D108BD9-81ED-4DB2-BD59-A6C34878D82A}">
                    <a16:rowId xmlns:a16="http://schemas.microsoft.com/office/drawing/2014/main" val="317625961"/>
                  </a:ext>
                </a:extLst>
              </a:tr>
              <a:tr h="370840">
                <a:tc>
                  <a:txBody>
                    <a:bodyPr/>
                    <a:lstStyle/>
                    <a:p>
                      <a:r>
                        <a:rPr lang="en-US" sz="1800" dirty="0"/>
                        <a:t>Some members have expressed support for or acceptance of the more limited proposal which focuses on adjectival forms of country names.</a:t>
                      </a:r>
                      <a:endParaRPr 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Concerns have been raised that this proposal is too limited in scope, and while it is a step in the right direction, it does not go far enough. </a:t>
                      </a:r>
                    </a:p>
                  </a:txBody>
                  <a:tcPr/>
                </a:tc>
                <a:extLst>
                  <a:ext uri="{0D108BD9-81ED-4DB2-BD59-A6C34878D82A}">
                    <a16:rowId xmlns:a16="http://schemas.microsoft.com/office/drawing/2014/main" val="886514610"/>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dirty="0"/>
                        <a:t>Some members have noted that for those who do not believe any additional rules are warranted, this is a compromise proposal on top of a 2012 AGB that was already a compromise. </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dirty="0"/>
                        <a:t>For those that believe there should be more restrictions, the broader proposal is the the compromise.</a:t>
                      </a:r>
                    </a:p>
                    <a:p>
                      <a:endParaRPr lang="en-US" dirty="0"/>
                    </a:p>
                  </a:txBody>
                  <a:tcPr/>
                </a:tc>
                <a:extLst>
                  <a:ext uri="{0D108BD9-81ED-4DB2-BD59-A6C34878D82A}">
                    <a16:rowId xmlns:a16="http://schemas.microsoft.com/office/drawing/2014/main" val="2349505313"/>
                  </a:ext>
                </a:extLst>
              </a:tr>
            </a:tbl>
          </a:graphicData>
        </a:graphic>
      </p:graphicFrame>
    </p:spTree>
    <p:extLst>
      <p:ext uri="{BB962C8B-B14F-4D97-AF65-F5344CB8AC3E}">
        <p14:creationId xmlns:p14="http://schemas.microsoft.com/office/powerpoint/2010/main" val="9256973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Pros and Cons Raised – Proposal 1</a:t>
            </a:r>
          </a:p>
        </p:txBody>
      </p:sp>
      <p:sp>
        <p:nvSpPr>
          <p:cNvPr id="3" name="Content Placeholder 2"/>
          <p:cNvSpPr>
            <a:spLocks noGrp="1"/>
          </p:cNvSpPr>
          <p:nvPr>
            <p:ph sz="quarter" idx="10"/>
          </p:nvPr>
        </p:nvSpPr>
        <p:spPr>
          <a:xfrm>
            <a:off x="4999596" y="3898420"/>
            <a:ext cx="9073756" cy="5451450"/>
          </a:xfrm>
        </p:spPr>
        <p:txBody>
          <a:bodyPr/>
          <a:lstStyle/>
          <a:p>
            <a:pPr lvl="1"/>
            <a:endParaRPr lang="en-US" sz="1600" dirty="0"/>
          </a:p>
          <a:p>
            <a:pPr lvl="1"/>
            <a:endParaRPr lang="en-US" sz="1800" dirty="0"/>
          </a:p>
        </p:txBody>
      </p:sp>
      <p:graphicFrame>
        <p:nvGraphicFramePr>
          <p:cNvPr id="2" name="Table 1">
            <a:extLst>
              <a:ext uri="{FF2B5EF4-FFF2-40B4-BE49-F238E27FC236}">
                <a16:creationId xmlns:a16="http://schemas.microsoft.com/office/drawing/2014/main" id="{EDC59140-F34C-6946-BACE-B295D48DCA5D}"/>
              </a:ext>
            </a:extLst>
          </p:cNvPr>
          <p:cNvGraphicFramePr>
            <a:graphicFrameLocks noGrp="1"/>
          </p:cNvGraphicFramePr>
          <p:nvPr>
            <p:extLst>
              <p:ext uri="{D42A27DB-BD31-4B8C-83A1-F6EECF244321}">
                <p14:modId xmlns:p14="http://schemas.microsoft.com/office/powerpoint/2010/main" val="3545065156"/>
              </p:ext>
            </p:extLst>
          </p:nvPr>
        </p:nvGraphicFramePr>
        <p:xfrm>
          <a:off x="139533" y="970686"/>
          <a:ext cx="8483692" cy="5151120"/>
        </p:xfrm>
        <a:graphic>
          <a:graphicData uri="http://schemas.openxmlformats.org/drawingml/2006/table">
            <a:tbl>
              <a:tblPr firstRow="1" bandRow="1">
                <a:tableStyleId>{5C22544A-7EE6-4342-B048-85BDC9FD1C3A}</a:tableStyleId>
              </a:tblPr>
              <a:tblGrid>
                <a:gridCol w="4241846">
                  <a:extLst>
                    <a:ext uri="{9D8B030D-6E8A-4147-A177-3AD203B41FA5}">
                      <a16:colId xmlns:a16="http://schemas.microsoft.com/office/drawing/2014/main" val="1388809909"/>
                    </a:ext>
                  </a:extLst>
                </a:gridCol>
                <a:gridCol w="4241846">
                  <a:extLst>
                    <a:ext uri="{9D8B030D-6E8A-4147-A177-3AD203B41FA5}">
                      <a16:colId xmlns:a16="http://schemas.microsoft.com/office/drawing/2014/main" val="520666758"/>
                    </a:ext>
                  </a:extLst>
                </a:gridCol>
              </a:tblGrid>
              <a:tr h="273653">
                <a:tc>
                  <a:txBody>
                    <a:bodyPr/>
                    <a:lstStyle/>
                    <a:p>
                      <a:r>
                        <a:rPr lang="en-US" sz="1400" dirty="0"/>
                        <a:t>Pros</a:t>
                      </a:r>
                    </a:p>
                  </a:txBody>
                  <a:tcPr/>
                </a:tc>
                <a:tc>
                  <a:txBody>
                    <a:bodyPr/>
                    <a:lstStyle/>
                    <a:p>
                      <a:r>
                        <a:rPr lang="en-US" sz="1400" dirty="0"/>
                        <a:t>Cons</a:t>
                      </a:r>
                    </a:p>
                  </a:txBody>
                  <a:tcPr/>
                </a:tc>
                <a:extLst>
                  <a:ext uri="{0D108BD9-81ED-4DB2-BD59-A6C34878D82A}">
                    <a16:rowId xmlns:a16="http://schemas.microsoft.com/office/drawing/2014/main" val="2711782574"/>
                  </a:ext>
                </a:extLst>
              </a:tr>
              <a:tr h="251415">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t>From one perspective, the proposal will help communities be “on notice” about an application where they would otherwise not be aware and could reduce future conflicts by bringing parties to the table earlier. </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t>Concerns have been raised about the impact of this proposal on transparency and predictability.</a:t>
                      </a:r>
                    </a:p>
                  </a:txBody>
                  <a:tcPr/>
                </a:tc>
                <a:extLst>
                  <a:ext uri="{0D108BD9-81ED-4DB2-BD59-A6C34878D82A}">
                    <a16:rowId xmlns:a16="http://schemas.microsoft.com/office/drawing/2014/main" val="2966518669"/>
                  </a:ext>
                </a:extLst>
              </a:tr>
              <a:tr h="79023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t>From one perspective, the list of terms will be relatively modest and limited to those terms covered by national law.</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t>Concerns have been raised about lack of clear definition of “term with geographic meaning,” noting that this may be overly broad and open ended.</a:t>
                      </a:r>
                    </a:p>
                  </a:txBody>
                  <a:tcPr/>
                </a:tc>
                <a:extLst>
                  <a:ext uri="{0D108BD9-81ED-4DB2-BD59-A6C34878D82A}">
                    <a16:rowId xmlns:a16="http://schemas.microsoft.com/office/drawing/2014/main" val="2261556823"/>
                  </a:ext>
                </a:extLst>
              </a:tr>
              <a:tr h="656767">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t>Some do not believe there would be a chilling effect because there are no obligations for applicants beyond contacting applicable governments. From one perspective, if ICANN is the party notifying the governments, there will be no chilling effect.</a:t>
                      </a:r>
                    </a:p>
                  </a:txBody>
                  <a:tcPr/>
                </a:tc>
                <a:tc>
                  <a:txBody>
                    <a:bodyPr/>
                    <a:lstStyle/>
                    <a:p>
                      <a:r>
                        <a:rPr lang="en-US" sz="1400" dirty="0"/>
                        <a:t>From another perspective the existence of a list will have a chilling effect on applications for strings on the list.</a:t>
                      </a:r>
                    </a:p>
                  </a:txBody>
                  <a:tcPr/>
                </a:tc>
                <a:extLst>
                  <a:ext uri="{0D108BD9-81ED-4DB2-BD59-A6C34878D82A}">
                    <a16:rowId xmlns:a16="http://schemas.microsoft.com/office/drawing/2014/main" val="1881801309"/>
                  </a:ext>
                </a:extLst>
              </a:tr>
              <a:tr h="968679">
                <a:tc>
                  <a:txBody>
                    <a:bodyPr/>
                    <a:lstStyle/>
                    <a:p>
                      <a:r>
                        <a:rPr lang="en-US" sz="1400" dirty="0"/>
                        <a:t>From one perspective, governments have no specific plan to take additional action if they are informed about applications for strings on the list. The goal is to increase visibility and therefore improve predictability for all parties. Absent that visibility, the same conflicts that arose in 2012 will come up again.</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t>Those who oppose the proposal express that it is unclear what governments will do once they have been contacted, which may further chill applications. </a:t>
                      </a:r>
                    </a:p>
                    <a:p>
                      <a:endParaRPr lang="en-US" sz="1400" dirty="0"/>
                    </a:p>
                  </a:txBody>
                  <a:tcPr/>
                </a:tc>
                <a:extLst>
                  <a:ext uri="{0D108BD9-81ED-4DB2-BD59-A6C34878D82A}">
                    <a16:rowId xmlns:a16="http://schemas.microsoft.com/office/drawing/2014/main" val="2773968828"/>
                  </a:ext>
                </a:extLst>
              </a:tr>
            </a:tbl>
          </a:graphicData>
        </a:graphic>
      </p:graphicFrame>
    </p:spTree>
    <p:extLst>
      <p:ext uri="{BB962C8B-B14F-4D97-AF65-F5344CB8AC3E}">
        <p14:creationId xmlns:p14="http://schemas.microsoft.com/office/powerpoint/2010/main" val="29814660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Topic Closure</a:t>
            </a:r>
          </a:p>
        </p:txBody>
      </p:sp>
      <p:sp>
        <p:nvSpPr>
          <p:cNvPr id="3" name="Content Placeholder 2"/>
          <p:cNvSpPr>
            <a:spLocks noGrp="1"/>
          </p:cNvSpPr>
          <p:nvPr>
            <p:ph sz="quarter" idx="10"/>
          </p:nvPr>
        </p:nvSpPr>
        <p:spPr>
          <a:xfrm>
            <a:off x="158336" y="703275"/>
            <a:ext cx="8797128" cy="5451450"/>
          </a:xfrm>
        </p:spPr>
        <p:txBody>
          <a:bodyPr/>
          <a:lstStyle/>
          <a:p>
            <a:r>
              <a:rPr lang="en-US" sz="1700" dirty="0"/>
              <a:t>At this stage, can the group reach agreement in support of one of the proposals put forward: 1, 2, or a possible “1.5”?</a:t>
            </a:r>
          </a:p>
          <a:p>
            <a:r>
              <a:rPr lang="en-US" sz="1700" dirty="0"/>
              <a:t>If there is no agreement on a proposed change, the status quo will remain.</a:t>
            </a:r>
          </a:p>
          <a:p>
            <a:endParaRPr lang="en-US" sz="1800" dirty="0"/>
          </a:p>
          <a:p>
            <a:endParaRPr lang="en-US" sz="1800" dirty="0"/>
          </a:p>
        </p:txBody>
      </p:sp>
    </p:spTree>
    <p:extLst>
      <p:ext uri="{BB962C8B-B14F-4D97-AF65-F5344CB8AC3E}">
        <p14:creationId xmlns:p14="http://schemas.microsoft.com/office/powerpoint/2010/main" val="36111881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Closure of Discussion on Non-Capital City Names</a:t>
            </a:r>
          </a:p>
        </p:txBody>
      </p:sp>
      <p:sp>
        <p:nvSpPr>
          <p:cNvPr id="5" name="Text Placeholder 4"/>
          <p:cNvSpPr>
            <a:spLocks noGrp="1"/>
          </p:cNvSpPr>
          <p:nvPr>
            <p:ph type="body" sz="quarter" idx="11"/>
          </p:nvPr>
        </p:nvSpPr>
        <p:spPr/>
        <p:txBody>
          <a:bodyPr/>
          <a:lstStyle/>
          <a:p>
            <a:r>
              <a:rPr lang="en-US" dirty="0"/>
              <a:t>Agenda Item #3</a:t>
            </a:r>
          </a:p>
        </p:txBody>
      </p:sp>
    </p:spTree>
    <p:extLst>
      <p:ext uri="{BB962C8B-B14F-4D97-AF65-F5344CB8AC3E}">
        <p14:creationId xmlns:p14="http://schemas.microsoft.com/office/powerpoint/2010/main" val="24721435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Status</a:t>
            </a:r>
          </a:p>
        </p:txBody>
      </p:sp>
      <p:sp>
        <p:nvSpPr>
          <p:cNvPr id="3" name="Content Placeholder 2"/>
          <p:cNvSpPr>
            <a:spLocks noGrp="1"/>
          </p:cNvSpPr>
          <p:nvPr>
            <p:ph sz="quarter" idx="10"/>
          </p:nvPr>
        </p:nvSpPr>
        <p:spPr>
          <a:xfrm>
            <a:off x="233750" y="854122"/>
            <a:ext cx="8676499" cy="5451450"/>
          </a:xfrm>
        </p:spPr>
        <p:txBody>
          <a:bodyPr/>
          <a:lstStyle/>
          <a:p>
            <a:pPr lvl="1"/>
            <a:endParaRPr lang="en-US" sz="1700" dirty="0"/>
          </a:p>
          <a:p>
            <a:r>
              <a:rPr lang="en-US" sz="2000" dirty="0"/>
              <a:t>Two proposals are currently being considered by the group.</a:t>
            </a:r>
          </a:p>
          <a:p>
            <a:pPr lvl="1"/>
            <a:r>
              <a:rPr lang="en-US" sz="2000" dirty="0"/>
              <a:t>The first proposal does not seek to change the rules of the 2012 AGB. It seeks to provide clarification with respect to a particular type of string, .brands.</a:t>
            </a:r>
          </a:p>
          <a:p>
            <a:pPr lvl="1"/>
            <a:r>
              <a:rPr lang="en-US" sz="2000" dirty="0"/>
              <a:t>The second proposal provides a list of city names for which a letter of support or non-objection is required if the applicant intends to use the string primarily for purposes associated with the city name.</a:t>
            </a:r>
          </a:p>
          <a:p>
            <a:pPr marL="457200" lvl="1" indent="0">
              <a:buNone/>
            </a:pPr>
            <a:endParaRPr lang="en-US" sz="1700" dirty="0"/>
          </a:p>
          <a:p>
            <a:endParaRPr lang="en-US" sz="1800" dirty="0"/>
          </a:p>
          <a:p>
            <a:endParaRPr lang="en-US" sz="1800" dirty="0"/>
          </a:p>
        </p:txBody>
      </p:sp>
    </p:spTree>
    <p:extLst>
      <p:ext uri="{BB962C8B-B14F-4D97-AF65-F5344CB8AC3E}">
        <p14:creationId xmlns:p14="http://schemas.microsoft.com/office/powerpoint/2010/main" val="26280881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Proposal 1 </a:t>
            </a:r>
            <a:r>
              <a:rPr lang="en-US" dirty="0">
                <a:solidFill>
                  <a:srgbClr val="FF0000"/>
                </a:solidFill>
              </a:rPr>
              <a:t>With Suggested Amendment </a:t>
            </a:r>
            <a:r>
              <a:rPr lang="en-US" dirty="0"/>
              <a:t>(1/3) </a:t>
            </a:r>
            <a:endParaRPr lang="en-US" dirty="0">
              <a:solidFill>
                <a:schemeClr val="tx1"/>
              </a:solidFill>
            </a:endParaRPr>
          </a:p>
        </p:txBody>
      </p:sp>
      <p:sp>
        <p:nvSpPr>
          <p:cNvPr id="3" name="Content Placeholder 2"/>
          <p:cNvSpPr>
            <a:spLocks noGrp="1"/>
          </p:cNvSpPr>
          <p:nvPr>
            <p:ph sz="quarter" idx="10"/>
          </p:nvPr>
        </p:nvSpPr>
        <p:spPr>
          <a:xfrm>
            <a:off x="233750" y="703275"/>
            <a:ext cx="8676499" cy="5451450"/>
          </a:xfrm>
        </p:spPr>
        <p:txBody>
          <a:bodyPr/>
          <a:lstStyle/>
          <a:p>
            <a:pPr marL="0" indent="0">
              <a:spcBef>
                <a:spcPts val="0"/>
              </a:spcBef>
              <a:buNone/>
            </a:pPr>
            <a:r>
              <a:rPr lang="en-US" sz="1500" dirty="0"/>
              <a:t>Amend the text in AGB 2.2.1.4.2 part 2 on non-capital city names by adding the </a:t>
            </a:r>
            <a:r>
              <a:rPr lang="en-US" sz="1500" dirty="0">
                <a:solidFill>
                  <a:schemeClr val="tx2"/>
                </a:solidFill>
              </a:rPr>
              <a:t>blue text</a:t>
            </a:r>
            <a:r>
              <a:rPr lang="en-US" sz="1500" dirty="0"/>
              <a:t>. </a:t>
            </a:r>
          </a:p>
          <a:p>
            <a:pPr marL="0" indent="0">
              <a:spcBef>
                <a:spcPts val="0"/>
              </a:spcBef>
              <a:buNone/>
            </a:pPr>
            <a:endParaRPr lang="en-US" sz="1500" i="1" dirty="0"/>
          </a:p>
          <a:p>
            <a:pPr marL="0" indent="0">
              <a:spcBef>
                <a:spcPts val="0"/>
              </a:spcBef>
              <a:buNone/>
            </a:pPr>
            <a:r>
              <a:rPr lang="en-US" sz="1500" i="1" dirty="0"/>
              <a:t>2</a:t>
            </a:r>
            <a:r>
              <a:rPr lang="en-US" sz="1500" dirty="0"/>
              <a:t>. An application for a city name, where the applicant declares that it intends to use the gTLD for purposes associated with the city name.</a:t>
            </a:r>
          </a:p>
          <a:p>
            <a:pPr marL="0" indent="0">
              <a:spcBef>
                <a:spcPts val="0"/>
              </a:spcBef>
              <a:buNone/>
            </a:pPr>
            <a:endParaRPr lang="en-US" sz="1500" dirty="0"/>
          </a:p>
          <a:p>
            <a:pPr marL="0" indent="0">
              <a:spcBef>
                <a:spcPts val="0"/>
              </a:spcBef>
              <a:buNone/>
            </a:pPr>
            <a:r>
              <a:rPr lang="en-US" sz="1500" dirty="0"/>
              <a:t>City names present challenges because city names may also be generic terms or brand names, and in many cases city names are not unique. Unlike other types of geographic names, there are no established lists that can be used as objective references in the evaluation process. </a:t>
            </a:r>
            <a:r>
              <a:rPr lang="en-US" sz="1500" dirty="0">
                <a:solidFill>
                  <a:schemeClr val="accent1"/>
                </a:solidFill>
              </a:rPr>
              <a:t>However, applicants may find it useful to review the 2017 UN Demographic Yearbook Table 8 to find a list of city names with more than 100,000 inhabitants as a reference point </a:t>
            </a:r>
            <a:r>
              <a:rPr lang="en-US" sz="1500" u="sng" dirty="0">
                <a:solidFill>
                  <a:schemeClr val="accent1"/>
                </a:solidFill>
                <a:hlinkClick r:id="rId2">
                  <a:extLst>
                    <a:ext uri="{A12FA001-AC4F-418D-AE19-62706E023703}">
                      <ahyp:hlinkClr xmlns:ahyp="http://schemas.microsoft.com/office/drawing/2018/hyperlinkcolor" val="tx"/>
                    </a:ext>
                  </a:extLst>
                </a:hlinkClick>
              </a:rPr>
              <a:t>https://unstats.un.org/unsd/demographic-social/products/dyb/documents/dyb2017/table08.pdf</a:t>
            </a:r>
            <a:r>
              <a:rPr lang="en-US" sz="1500" dirty="0">
                <a:solidFill>
                  <a:schemeClr val="accent1"/>
                </a:solidFill>
              </a:rPr>
              <a:t>. </a:t>
            </a:r>
            <a:r>
              <a:rPr lang="en-US" sz="1500" dirty="0"/>
              <a:t>Thus, city names are not universally protected. However, the process does provide a means for cities and applicants to work together where desired.</a:t>
            </a:r>
          </a:p>
          <a:p>
            <a:pPr marL="0" indent="0">
              <a:spcBef>
                <a:spcPts val="0"/>
              </a:spcBef>
              <a:buNone/>
            </a:pPr>
            <a:endParaRPr lang="en-US" sz="1500" dirty="0"/>
          </a:p>
          <a:p>
            <a:pPr marL="0" indent="0">
              <a:spcBef>
                <a:spcPts val="0"/>
              </a:spcBef>
              <a:buNone/>
            </a:pPr>
            <a:r>
              <a:rPr lang="en-US" sz="1500" dirty="0"/>
              <a:t>An application for a city name will be subject to the geographic names requirements (i.e., will require documentation of support or non-objection from the relevant governments or public authorities) if:</a:t>
            </a:r>
          </a:p>
          <a:p>
            <a:pPr>
              <a:spcBef>
                <a:spcPts val="0"/>
              </a:spcBef>
              <a:buFont typeface="+mj-lt"/>
              <a:buAutoNum type="arabicPeriod"/>
            </a:pPr>
            <a:r>
              <a:rPr lang="en-US" sz="1500" dirty="0"/>
              <a:t>It is clear from applicant statements within the application that the applicant will use the TLD primarily for purposes associated with the city name. </a:t>
            </a:r>
            <a:r>
              <a:rPr lang="en-US" sz="1500" dirty="0">
                <a:solidFill>
                  <a:schemeClr val="tx2"/>
                </a:solidFill>
              </a:rPr>
              <a:t>For the avoidance of doubt, if an applicant declares in their application that they will 1. operate the TLD exclusively as a </a:t>
            </a:r>
            <a:r>
              <a:rPr lang="en-US" sz="1500" dirty="0" err="1">
                <a:solidFill>
                  <a:schemeClr val="tx2"/>
                </a:solidFill>
              </a:rPr>
              <a:t>dotBrand</a:t>
            </a:r>
            <a:r>
              <a:rPr lang="en-US" sz="1500" dirty="0">
                <a:solidFill>
                  <a:schemeClr val="tx2"/>
                </a:solidFill>
              </a:rPr>
              <a:t>; and 2. not use the TLD primarily for purposes associated with a city sharing the same name, then this is not a use of the TLD for “purposes associated with the city name”; and,</a:t>
            </a:r>
          </a:p>
          <a:p>
            <a:pPr fontAlgn="base">
              <a:spcBef>
                <a:spcPts val="0"/>
              </a:spcBef>
              <a:buFont typeface="+mj-lt"/>
              <a:buAutoNum type="arabicPeriod"/>
            </a:pPr>
            <a:r>
              <a:rPr lang="en-US" sz="1500" dirty="0"/>
              <a:t>The applied-for string is a city name as listed on official city documents</a:t>
            </a:r>
            <a:r>
              <a:rPr lang="en-US" sz="1500" dirty="0">
                <a:solidFill>
                  <a:srgbClr val="FF0000"/>
                </a:solidFill>
              </a:rPr>
              <a:t> [or set out in national legislation designating the place as a city].</a:t>
            </a:r>
          </a:p>
          <a:p>
            <a:pPr marL="457200" lvl="1" indent="0">
              <a:buNone/>
            </a:pPr>
            <a:endParaRPr lang="en-US" sz="1700" dirty="0"/>
          </a:p>
          <a:p>
            <a:endParaRPr lang="en-US" sz="1800" dirty="0"/>
          </a:p>
          <a:p>
            <a:endParaRPr lang="en-US" sz="1800" dirty="0"/>
          </a:p>
        </p:txBody>
      </p:sp>
    </p:spTree>
    <p:extLst>
      <p:ext uri="{BB962C8B-B14F-4D97-AF65-F5344CB8AC3E}">
        <p14:creationId xmlns:p14="http://schemas.microsoft.com/office/powerpoint/2010/main" val="42369101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Proposal 1 (2/3)</a:t>
            </a:r>
          </a:p>
        </p:txBody>
      </p:sp>
      <p:sp>
        <p:nvSpPr>
          <p:cNvPr id="3" name="Content Placeholder 2"/>
          <p:cNvSpPr>
            <a:spLocks noGrp="1"/>
          </p:cNvSpPr>
          <p:nvPr>
            <p:ph sz="quarter" idx="10"/>
          </p:nvPr>
        </p:nvSpPr>
        <p:spPr>
          <a:xfrm>
            <a:off x="233750" y="854122"/>
            <a:ext cx="8676499" cy="5451450"/>
          </a:xfrm>
        </p:spPr>
        <p:txBody>
          <a:bodyPr/>
          <a:lstStyle/>
          <a:p>
            <a:pPr marL="0" indent="0">
              <a:buNone/>
            </a:pPr>
            <a:r>
              <a:rPr lang="en-US" sz="1800" dirty="0"/>
              <a:t>Rationale:</a:t>
            </a:r>
          </a:p>
          <a:p>
            <a:pPr marL="0" indent="0">
              <a:buNone/>
            </a:pPr>
            <a:r>
              <a:rPr lang="en-US" sz="1800" dirty="0"/>
              <a:t>The current AGB text states that “city names present challenges because city names may also be generic terms or brand names, and in many cases city names are not unique”. This language does not aim to change the position from the AGB 2012, but merely aims to provide greater clarity and certainty for potential applicants. At the same time, it ensures that the relevant authorities are consulted when an applicant intends to use a TLD for purposes associated with a city. If a government or local authority is concerned with an application, they are not precluded from filing an objection (as they could in 2012) or filing their own application. The current rules on resolving contention sets in AGB 2.2.1.4.4 or module 4 will not be impacted by the text.</a:t>
            </a:r>
          </a:p>
          <a:p>
            <a:pPr marL="457200" lvl="1" indent="0">
              <a:buNone/>
            </a:pPr>
            <a:endParaRPr lang="en-US" sz="1700" dirty="0"/>
          </a:p>
          <a:p>
            <a:endParaRPr lang="en-US" sz="1800" dirty="0"/>
          </a:p>
          <a:p>
            <a:endParaRPr lang="en-US" sz="1800" dirty="0"/>
          </a:p>
        </p:txBody>
      </p:sp>
    </p:spTree>
    <p:extLst>
      <p:ext uri="{BB962C8B-B14F-4D97-AF65-F5344CB8AC3E}">
        <p14:creationId xmlns:p14="http://schemas.microsoft.com/office/powerpoint/2010/main" val="39246457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Agenda </a:t>
            </a:r>
          </a:p>
        </p:txBody>
      </p:sp>
      <p:sp>
        <p:nvSpPr>
          <p:cNvPr id="3" name="Content Placeholder 2"/>
          <p:cNvSpPr>
            <a:spLocks noGrp="1"/>
          </p:cNvSpPr>
          <p:nvPr>
            <p:ph sz="quarter" idx="10"/>
          </p:nvPr>
        </p:nvSpPr>
        <p:spPr>
          <a:xfrm>
            <a:off x="239406" y="1068303"/>
            <a:ext cx="8665187" cy="4801159"/>
          </a:xfrm>
        </p:spPr>
        <p:txBody>
          <a:bodyPr/>
          <a:lstStyle/>
          <a:p>
            <a:pPr marL="457200" indent="-457200">
              <a:spcBef>
                <a:spcPts val="300"/>
              </a:spcBef>
              <a:spcAft>
                <a:spcPts val="300"/>
              </a:spcAft>
              <a:buAutoNum type="arabicPeriod"/>
            </a:pPr>
            <a:r>
              <a:rPr lang="en-US" dirty="0"/>
              <a:t>Welcome/Agenda Review/SOI Updates</a:t>
            </a:r>
          </a:p>
          <a:p>
            <a:pPr marL="457200" indent="-457200">
              <a:spcBef>
                <a:spcPts val="300"/>
              </a:spcBef>
              <a:spcAft>
                <a:spcPts val="300"/>
              </a:spcAft>
              <a:buFont typeface="+mj-lt"/>
              <a:buAutoNum type="arabicPeriod"/>
            </a:pPr>
            <a:r>
              <a:rPr lang="en-US" dirty="0"/>
              <a:t>Closure of Discussion on Additional Categories of Terms Not Included in the 2012 Applicant Guidebook</a:t>
            </a:r>
          </a:p>
          <a:p>
            <a:pPr marL="457200" indent="-457200">
              <a:spcBef>
                <a:spcPts val="300"/>
              </a:spcBef>
              <a:spcAft>
                <a:spcPts val="300"/>
              </a:spcAft>
              <a:buFont typeface="+mj-lt"/>
              <a:buAutoNum type="arabicPeriod"/>
            </a:pPr>
            <a:r>
              <a:rPr lang="en-US" dirty="0"/>
              <a:t>Closure of Discussion on Non-Capital City Names</a:t>
            </a:r>
          </a:p>
          <a:p>
            <a:pPr marL="457200" indent="-457200">
              <a:spcBef>
                <a:spcPts val="300"/>
              </a:spcBef>
              <a:spcAft>
                <a:spcPts val="300"/>
              </a:spcAft>
              <a:buFont typeface="+mj-lt"/>
              <a:buAutoNum type="arabicPeriod"/>
            </a:pPr>
            <a:r>
              <a:rPr lang="en-US" dirty="0"/>
              <a:t>AOB</a:t>
            </a:r>
          </a:p>
        </p:txBody>
      </p:sp>
    </p:spTree>
    <p:extLst>
      <p:ext uri="{BB962C8B-B14F-4D97-AF65-F5344CB8AC3E}">
        <p14:creationId xmlns:p14="http://schemas.microsoft.com/office/powerpoint/2010/main" val="1799854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Proposal 1 (3/3)</a:t>
            </a:r>
          </a:p>
        </p:txBody>
      </p:sp>
      <p:sp>
        <p:nvSpPr>
          <p:cNvPr id="3" name="Content Placeholder 2"/>
          <p:cNvSpPr>
            <a:spLocks noGrp="1"/>
          </p:cNvSpPr>
          <p:nvPr>
            <p:ph sz="quarter" idx="10"/>
          </p:nvPr>
        </p:nvSpPr>
        <p:spPr>
          <a:xfrm>
            <a:off x="118136" y="619192"/>
            <a:ext cx="8931271" cy="5451450"/>
          </a:xfrm>
        </p:spPr>
        <p:txBody>
          <a:bodyPr/>
          <a:lstStyle/>
          <a:p>
            <a:pPr marL="0" indent="0">
              <a:buNone/>
            </a:pPr>
            <a:r>
              <a:rPr lang="en-US" sz="1600" dirty="0"/>
              <a:t>Concern/Question raised:</a:t>
            </a:r>
          </a:p>
          <a:p>
            <a:pPr lvl="1"/>
            <a:r>
              <a:rPr lang="en-US" sz="1600" dirty="0"/>
              <a:t>Even if a .brand is using the string exclusively in association with the brand, the brand may be benefitting from an association with the place. Why should a brand automatically be exonerated from targeting of the city?</a:t>
            </a:r>
          </a:p>
          <a:p>
            <a:pPr lvl="1"/>
            <a:r>
              <a:rPr lang="en-US" sz="1600" dirty="0"/>
              <a:t>Why single out .brands in the AGB text and provide only this type of string as an example?</a:t>
            </a:r>
          </a:p>
          <a:p>
            <a:pPr lvl="1"/>
            <a:r>
              <a:rPr lang="en-US" sz="1600" dirty="0"/>
              <a:t>This proposal does not give applicants clear guidance and leaves doubt whether their “category” of TLD application is reflected in the AGB or not.</a:t>
            </a:r>
          </a:p>
          <a:p>
            <a:pPr marL="0" indent="0">
              <a:buNone/>
            </a:pPr>
            <a:r>
              <a:rPr lang="en-US" sz="1600" dirty="0"/>
              <a:t>Clarification provided: </a:t>
            </a:r>
          </a:p>
          <a:p>
            <a:pPr lvl="1"/>
            <a:r>
              <a:rPr lang="en-US" sz="1600" dirty="0"/>
              <a:t>The language in Proposal 1 does not exempt </a:t>
            </a:r>
            <a:r>
              <a:rPr lang="en-US" sz="1600" dirty="0" err="1"/>
              <a:t>dotBrand</a:t>
            </a:r>
            <a:r>
              <a:rPr lang="en-US" sz="1600" dirty="0"/>
              <a:t> applicants from the </a:t>
            </a:r>
            <a:r>
              <a:rPr lang="en-US" sz="1600" dirty="0" err="1"/>
              <a:t>GeoPanel</a:t>
            </a:r>
            <a:r>
              <a:rPr lang="en-US" sz="1600" dirty="0"/>
              <a:t> review, create a priority for </a:t>
            </a:r>
            <a:r>
              <a:rPr lang="en-US" sz="1600" dirty="0" err="1"/>
              <a:t>dotBrands</a:t>
            </a:r>
            <a:r>
              <a:rPr lang="en-US" sz="1600" dirty="0"/>
              <a:t>, or create an opportunity for “gaming” given the language in Spec 13. The language also requires applicants to explicitly state that they will use the TLD as a </a:t>
            </a:r>
            <a:r>
              <a:rPr lang="en-US" sz="1600" dirty="0" err="1"/>
              <a:t>dotBrand</a:t>
            </a:r>
            <a:r>
              <a:rPr lang="en-US" sz="1600" dirty="0"/>
              <a:t>.</a:t>
            </a:r>
          </a:p>
          <a:p>
            <a:pPr lvl="1"/>
            <a:r>
              <a:rPr lang="en-US" sz="1600" dirty="0"/>
              <a:t>This text targets instances where an applicant is applying for a </a:t>
            </a:r>
            <a:r>
              <a:rPr lang="en-US" sz="1600" dirty="0" err="1"/>
              <a:t>dotBrand</a:t>
            </a:r>
            <a:r>
              <a:rPr lang="en-US" sz="1600" dirty="0"/>
              <a:t> and quite conceivably does not know about a non-capital city somewhere in the world that happens to match their brand. In many cases the brand owner will be genuinely unaware of the existence a city with the matching name.</a:t>
            </a:r>
          </a:p>
          <a:p>
            <a:pPr lvl="1"/>
            <a:r>
              <a:rPr lang="en-US" sz="1600" dirty="0" err="1"/>
              <a:t>DotBrands</a:t>
            </a:r>
            <a:r>
              <a:rPr lang="en-US" sz="1600" dirty="0"/>
              <a:t> share concerns about nefarious actors submitting applications to be paid off to withdraw an application. Further, </a:t>
            </a:r>
            <a:r>
              <a:rPr lang="en-US" sz="1600" dirty="0" err="1"/>
              <a:t>dotBrand</a:t>
            </a:r>
            <a:r>
              <a:rPr lang="en-US" sz="1600" dirty="0"/>
              <a:t> applicants share the same concern about having a connection to their brand misrepresented.</a:t>
            </a:r>
          </a:p>
          <a:p>
            <a:pPr marL="457200" lvl="1" indent="0">
              <a:buNone/>
            </a:pPr>
            <a:endParaRPr lang="en-US" sz="1700" dirty="0"/>
          </a:p>
          <a:p>
            <a:endParaRPr lang="en-US" sz="1800" dirty="0"/>
          </a:p>
          <a:p>
            <a:endParaRPr lang="en-US" sz="1800" dirty="0"/>
          </a:p>
        </p:txBody>
      </p:sp>
    </p:spTree>
    <p:extLst>
      <p:ext uri="{BB962C8B-B14F-4D97-AF65-F5344CB8AC3E}">
        <p14:creationId xmlns:p14="http://schemas.microsoft.com/office/powerpoint/2010/main" val="15497971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Proposal </a:t>
            </a:r>
            <a:r>
              <a:rPr lang="en-US" dirty="0">
                <a:solidFill>
                  <a:schemeClr val="tx1"/>
                </a:solidFill>
              </a:rPr>
              <a:t>2 With </a:t>
            </a:r>
            <a:r>
              <a:rPr lang="en-US" dirty="0">
                <a:solidFill>
                  <a:srgbClr val="FF0000"/>
                </a:solidFill>
              </a:rPr>
              <a:t>Suggested Amendments </a:t>
            </a:r>
            <a:r>
              <a:rPr lang="en-US" dirty="0">
                <a:solidFill>
                  <a:schemeClr val="tx1"/>
                </a:solidFill>
              </a:rPr>
              <a:t>(1/2)</a:t>
            </a:r>
          </a:p>
        </p:txBody>
      </p:sp>
      <p:sp>
        <p:nvSpPr>
          <p:cNvPr id="3" name="Content Placeholder 2"/>
          <p:cNvSpPr>
            <a:spLocks noGrp="1"/>
          </p:cNvSpPr>
          <p:nvPr>
            <p:ph sz="quarter" idx="10"/>
          </p:nvPr>
        </p:nvSpPr>
        <p:spPr>
          <a:xfrm>
            <a:off x="233750" y="854122"/>
            <a:ext cx="8676499" cy="5451450"/>
          </a:xfrm>
        </p:spPr>
        <p:txBody>
          <a:bodyPr/>
          <a:lstStyle/>
          <a:p>
            <a:pPr marL="0" indent="0">
              <a:buNone/>
            </a:pPr>
            <a:r>
              <a:rPr lang="en-US" dirty="0"/>
              <a:t>City names present challenges because city names may also be generic terms or brand names, and in many cases city names are not unique. </a:t>
            </a:r>
            <a:r>
              <a:rPr lang="en-US" dirty="0">
                <a:solidFill>
                  <a:schemeClr val="tx2"/>
                </a:solidFill>
              </a:rPr>
              <a:t>However, established lists can be used as objective references in the evaluation process.</a:t>
            </a:r>
            <a:br>
              <a:rPr lang="en-US" dirty="0">
                <a:solidFill>
                  <a:schemeClr val="tx2"/>
                </a:solidFill>
              </a:rPr>
            </a:br>
            <a:br>
              <a:rPr lang="en-US" dirty="0">
                <a:solidFill>
                  <a:schemeClr val="tx2"/>
                </a:solidFill>
              </a:rPr>
            </a:br>
            <a:r>
              <a:rPr lang="en-US" dirty="0"/>
              <a:t>An application for a city name will be subject to the geographic names requirements (i.e., will require documentation of support or non-objection from the relevant governments or public authorities) if:</a:t>
            </a:r>
          </a:p>
          <a:p>
            <a:pPr marL="0" indent="0">
              <a:buNone/>
            </a:pPr>
            <a:r>
              <a:rPr lang="en-US" dirty="0"/>
              <a:t>(a)  It is clear from applicant statements within the application that the applicant will use the TLD primarily for purposes associated with the city name, </a:t>
            </a:r>
            <a:r>
              <a:rPr lang="en-US" dirty="0">
                <a:solidFill>
                  <a:schemeClr val="tx2"/>
                </a:solidFill>
              </a:rPr>
              <a:t>and </a:t>
            </a:r>
          </a:p>
          <a:p>
            <a:pPr marL="0" indent="0">
              <a:buNone/>
            </a:pPr>
            <a:r>
              <a:rPr lang="en-US" dirty="0"/>
              <a:t>(b)</a:t>
            </a:r>
            <a:r>
              <a:rPr lang="en-US" dirty="0">
                <a:solidFill>
                  <a:srgbClr val="FF0000"/>
                </a:solidFill>
              </a:rPr>
              <a:t>(</a:t>
            </a:r>
            <a:r>
              <a:rPr lang="en-US" dirty="0" err="1">
                <a:solidFill>
                  <a:srgbClr val="FF0000"/>
                </a:solidFill>
              </a:rPr>
              <a:t>i</a:t>
            </a:r>
            <a:r>
              <a:rPr lang="en-US" dirty="0">
                <a:solidFill>
                  <a:srgbClr val="FF0000"/>
                </a:solidFill>
              </a:rPr>
              <a:t>)</a:t>
            </a:r>
            <a:r>
              <a:rPr lang="en-US" dirty="0"/>
              <a:t>  The applied-for string is a city name as listed on official city documents, </a:t>
            </a:r>
            <a:r>
              <a:rPr lang="en-US" dirty="0">
                <a:solidFill>
                  <a:schemeClr val="tx2"/>
                </a:solidFill>
              </a:rPr>
              <a:t>or</a:t>
            </a:r>
          </a:p>
          <a:p>
            <a:pPr marL="0" indent="0">
              <a:buNone/>
            </a:pPr>
            <a:r>
              <a:rPr lang="en-US" dirty="0">
                <a:solidFill>
                  <a:schemeClr val="tx2"/>
                </a:solidFill>
              </a:rPr>
              <a:t>(b)</a:t>
            </a:r>
            <a:r>
              <a:rPr lang="en-US" dirty="0">
                <a:solidFill>
                  <a:srgbClr val="FF0000"/>
                </a:solidFill>
              </a:rPr>
              <a:t>(ii)</a:t>
            </a:r>
            <a:r>
              <a:rPr lang="en-US" dirty="0"/>
              <a:t>  </a:t>
            </a:r>
            <a:r>
              <a:rPr lang="en-US" dirty="0">
                <a:solidFill>
                  <a:schemeClr val="tx2"/>
                </a:solidFill>
              </a:rPr>
              <a:t>The applied-for string is a</a:t>
            </a:r>
            <a:r>
              <a:rPr lang="en-US" dirty="0"/>
              <a:t> </a:t>
            </a:r>
            <a:r>
              <a:rPr lang="en-US" dirty="0">
                <a:solidFill>
                  <a:srgbClr val="FF0000"/>
                </a:solidFill>
              </a:rPr>
              <a:t>(non-capital) </a:t>
            </a:r>
            <a:r>
              <a:rPr lang="en-US" dirty="0">
                <a:solidFill>
                  <a:schemeClr val="tx2"/>
                </a:solidFill>
              </a:rPr>
              <a:t>city name as </a:t>
            </a:r>
            <a:r>
              <a:rPr lang="en-US" dirty="0">
                <a:solidFill>
                  <a:srgbClr val="FF0000"/>
                </a:solidFill>
              </a:rPr>
              <a:t>[defined pursuant to applicable national legislation or as]</a:t>
            </a:r>
            <a:r>
              <a:rPr lang="en-US" dirty="0"/>
              <a:t> </a:t>
            </a:r>
            <a:r>
              <a:rPr lang="en-US" dirty="0">
                <a:solidFill>
                  <a:schemeClr val="tx2"/>
                </a:solidFill>
              </a:rPr>
              <a:t>listed </a:t>
            </a:r>
            <a:r>
              <a:rPr lang="en-US" dirty="0"/>
              <a:t>in </a:t>
            </a:r>
            <a:r>
              <a:rPr lang="en-US" u="sng" dirty="0">
                <a:hlinkClick r:id="rId2"/>
              </a:rPr>
              <a:t>http://unstats.un.org/unsd/demographic/products/dyb/dyb2015/Table08.xls[unstats.un.org]</a:t>
            </a:r>
            <a:r>
              <a:rPr lang="en-US" dirty="0"/>
              <a:t>. </a:t>
            </a:r>
            <a:endParaRPr lang="en-US" sz="1800" dirty="0"/>
          </a:p>
        </p:txBody>
      </p:sp>
    </p:spTree>
    <p:extLst>
      <p:ext uri="{BB962C8B-B14F-4D97-AF65-F5344CB8AC3E}">
        <p14:creationId xmlns:p14="http://schemas.microsoft.com/office/powerpoint/2010/main" val="32851081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Proposal 2 </a:t>
            </a:r>
            <a:r>
              <a:rPr lang="en-US" dirty="0">
                <a:solidFill>
                  <a:schemeClr val="tx1"/>
                </a:solidFill>
              </a:rPr>
              <a:t>(slide 2/2)</a:t>
            </a:r>
          </a:p>
        </p:txBody>
      </p:sp>
      <p:sp>
        <p:nvSpPr>
          <p:cNvPr id="3" name="Content Placeholder 2"/>
          <p:cNvSpPr>
            <a:spLocks noGrp="1"/>
          </p:cNvSpPr>
          <p:nvPr>
            <p:ph sz="quarter" idx="10"/>
          </p:nvPr>
        </p:nvSpPr>
        <p:spPr>
          <a:xfrm>
            <a:off x="233750" y="854122"/>
            <a:ext cx="8676499" cy="5451450"/>
          </a:xfrm>
        </p:spPr>
        <p:txBody>
          <a:bodyPr/>
          <a:lstStyle/>
          <a:p>
            <a:pPr marL="0" indent="0">
              <a:buNone/>
            </a:pPr>
            <a:r>
              <a:rPr lang="en-US" sz="1600" dirty="0">
                <a:solidFill>
                  <a:schemeClr val="tx2"/>
                </a:solidFill>
              </a:rPr>
              <a:t>RATIONALE: This list contains capital cities and cities with 100 000 or more inhabitants and is thus very limited in nature. It would give applicants clear guidance and leaves no doubt whether their „category“ of TLD application is reflected in the AGB or not. If a .BRAND applies and </a:t>
            </a:r>
            <a:r>
              <a:rPr lang="en-US" sz="1600" dirty="0">
                <a:solidFill>
                  <a:srgbClr val="FF0000"/>
                </a:solidFill>
              </a:rPr>
              <a:t>meets the exemption</a:t>
            </a:r>
            <a:r>
              <a:rPr lang="en-US" sz="1600" dirty="0">
                <a:solidFill>
                  <a:schemeClr val="tx2"/>
                </a:solidFill>
              </a:rPr>
              <a:t> under (a), </a:t>
            </a:r>
            <a:r>
              <a:rPr lang="en-US" sz="1600" dirty="0">
                <a:solidFill>
                  <a:srgbClr val="FF0000"/>
                </a:solidFill>
              </a:rPr>
              <a:t>it</a:t>
            </a:r>
            <a:r>
              <a:rPr lang="en-US" sz="1600" dirty="0">
                <a:solidFill>
                  <a:schemeClr val="tx2"/>
                </a:solidFill>
              </a:rPr>
              <a:t> has no further obligation; the same goes for any other category of TLD applications. </a:t>
            </a:r>
            <a:r>
              <a:rPr lang="en-US" sz="1600" dirty="0">
                <a:solidFill>
                  <a:srgbClr val="FF0000"/>
                </a:solidFill>
              </a:rPr>
              <a:t>The rule applicable to capital city names remains per the preceding section 2.2.1.4.2-1.</a:t>
            </a:r>
          </a:p>
          <a:p>
            <a:pPr marL="0" indent="0">
              <a:buNone/>
            </a:pPr>
            <a:r>
              <a:rPr lang="en-US" sz="1600" dirty="0"/>
              <a:t>Questions/Concern raised:</a:t>
            </a:r>
          </a:p>
          <a:p>
            <a:r>
              <a:rPr lang="en-US" sz="1600" dirty="0"/>
              <a:t>It was raised that some countries define in their national legislation how a city is defined, and the process should defer to that (see proposed addition in red on the previous slide).</a:t>
            </a:r>
          </a:p>
          <a:p>
            <a:r>
              <a:rPr lang="en-US" sz="1600" dirty="0"/>
              <a:t>The list provided is not exclusive to city names and does not distinguish which localities are cities, urban agglomerations, municipalities or another type of locality. </a:t>
            </a:r>
          </a:p>
          <a:p>
            <a:r>
              <a:rPr lang="en-US" sz="1600" dirty="0"/>
              <a:t>UN Demographic Yearbook is not intended to provide a comprehensive list of all cities. Rather, it is part of a publication setting out global statistics. There are limitations on how the information in the publication (including Table 8) can be used. For example, the localities listed are not necessarily the actual name of the locality as where the names are not in the Roman alphabet, the names have been “</a:t>
            </a:r>
            <a:r>
              <a:rPr lang="en-US" sz="1600" dirty="0" err="1"/>
              <a:t>romanized</a:t>
            </a:r>
            <a:r>
              <a:rPr lang="en-US" sz="1600" dirty="0"/>
              <a:t>”. </a:t>
            </a:r>
          </a:p>
          <a:p>
            <a:pPr marL="0" indent="0">
              <a:buNone/>
            </a:pPr>
            <a:endParaRPr lang="en-US" sz="1800" dirty="0"/>
          </a:p>
        </p:txBody>
      </p:sp>
    </p:spTree>
    <p:extLst>
      <p:ext uri="{BB962C8B-B14F-4D97-AF65-F5344CB8AC3E}">
        <p14:creationId xmlns:p14="http://schemas.microsoft.com/office/powerpoint/2010/main" val="7681260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Topic Closure</a:t>
            </a:r>
          </a:p>
        </p:txBody>
      </p:sp>
      <p:sp>
        <p:nvSpPr>
          <p:cNvPr id="3" name="Content Placeholder 2"/>
          <p:cNvSpPr>
            <a:spLocks noGrp="1"/>
          </p:cNvSpPr>
          <p:nvPr>
            <p:ph sz="quarter" idx="10"/>
          </p:nvPr>
        </p:nvSpPr>
        <p:spPr>
          <a:xfrm>
            <a:off x="233750" y="854122"/>
            <a:ext cx="8676499" cy="5451450"/>
          </a:xfrm>
        </p:spPr>
        <p:txBody>
          <a:bodyPr/>
          <a:lstStyle/>
          <a:p>
            <a:r>
              <a:rPr lang="en-US" dirty="0"/>
              <a:t>At this stage:</a:t>
            </a:r>
          </a:p>
          <a:p>
            <a:pPr lvl="1"/>
            <a:r>
              <a:rPr lang="en-US" dirty="0"/>
              <a:t>Is there agreement on a path forward?</a:t>
            </a:r>
          </a:p>
          <a:p>
            <a:pPr lvl="1"/>
            <a:r>
              <a:rPr lang="en-US" dirty="0"/>
              <a:t>If not, are there any new points that need to be raised or items that have not yet been discussed that might lead to agreement?</a:t>
            </a:r>
          </a:p>
          <a:p>
            <a:pPr lvl="1"/>
            <a:endParaRPr lang="en-US" dirty="0"/>
          </a:p>
          <a:p>
            <a:r>
              <a:rPr lang="en-US" dirty="0"/>
              <a:t>If there is not agreement on any proposed changes, the 2012 Applicant Guidebook provisions will remain in place.</a:t>
            </a:r>
          </a:p>
          <a:p>
            <a:endParaRPr lang="en-US" sz="1700" dirty="0"/>
          </a:p>
          <a:p>
            <a:pPr marL="457200" lvl="1" indent="0">
              <a:buNone/>
            </a:pPr>
            <a:endParaRPr lang="en-US" sz="1700" dirty="0"/>
          </a:p>
          <a:p>
            <a:endParaRPr lang="en-US" sz="1800" dirty="0"/>
          </a:p>
          <a:p>
            <a:endParaRPr lang="en-US" sz="1800" dirty="0"/>
          </a:p>
        </p:txBody>
      </p:sp>
    </p:spTree>
    <p:extLst>
      <p:ext uri="{BB962C8B-B14F-4D97-AF65-F5344CB8AC3E}">
        <p14:creationId xmlns:p14="http://schemas.microsoft.com/office/powerpoint/2010/main" val="31090416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Any Other Business</a:t>
            </a:r>
          </a:p>
        </p:txBody>
      </p:sp>
      <p:sp>
        <p:nvSpPr>
          <p:cNvPr id="5" name="Text Placeholder 4"/>
          <p:cNvSpPr>
            <a:spLocks noGrp="1"/>
          </p:cNvSpPr>
          <p:nvPr>
            <p:ph type="body" sz="quarter" idx="11"/>
          </p:nvPr>
        </p:nvSpPr>
        <p:spPr/>
        <p:txBody>
          <a:bodyPr/>
          <a:lstStyle/>
          <a:p>
            <a:r>
              <a:rPr lang="en-US" dirty="0"/>
              <a:t>Agenda Item #4</a:t>
            </a:r>
          </a:p>
        </p:txBody>
      </p:sp>
    </p:spTree>
    <p:extLst>
      <p:ext uri="{BB962C8B-B14F-4D97-AF65-F5344CB8AC3E}">
        <p14:creationId xmlns:p14="http://schemas.microsoft.com/office/powerpoint/2010/main" val="3308151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Welcome/Review Agenda/SOI Updates</a:t>
            </a:r>
          </a:p>
        </p:txBody>
      </p:sp>
      <p:sp>
        <p:nvSpPr>
          <p:cNvPr id="5" name="Text Placeholder 4"/>
          <p:cNvSpPr>
            <a:spLocks noGrp="1"/>
          </p:cNvSpPr>
          <p:nvPr>
            <p:ph type="body" sz="quarter" idx="11"/>
          </p:nvPr>
        </p:nvSpPr>
        <p:spPr/>
        <p:txBody>
          <a:bodyPr/>
          <a:lstStyle/>
          <a:p>
            <a:r>
              <a:rPr lang="en-US" dirty="0"/>
              <a:t>Agenda Item #1</a:t>
            </a:r>
          </a:p>
        </p:txBody>
      </p:sp>
    </p:spTree>
    <p:extLst>
      <p:ext uri="{BB962C8B-B14F-4D97-AF65-F5344CB8AC3E}">
        <p14:creationId xmlns:p14="http://schemas.microsoft.com/office/powerpoint/2010/main" val="13765954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Closure of Discussion on Additional Categories of Terms Not Included in the 2012 Applicant Guidebook</a:t>
            </a:r>
          </a:p>
        </p:txBody>
      </p:sp>
      <p:sp>
        <p:nvSpPr>
          <p:cNvPr id="5" name="Text Placeholder 4"/>
          <p:cNvSpPr>
            <a:spLocks noGrp="1"/>
          </p:cNvSpPr>
          <p:nvPr>
            <p:ph type="body" sz="quarter" idx="11"/>
          </p:nvPr>
        </p:nvSpPr>
        <p:spPr/>
        <p:txBody>
          <a:bodyPr/>
          <a:lstStyle/>
          <a:p>
            <a:r>
              <a:rPr lang="en-US" dirty="0"/>
              <a:t>Agenda Item #2</a:t>
            </a:r>
          </a:p>
        </p:txBody>
      </p:sp>
    </p:spTree>
    <p:extLst>
      <p:ext uri="{BB962C8B-B14F-4D97-AF65-F5344CB8AC3E}">
        <p14:creationId xmlns:p14="http://schemas.microsoft.com/office/powerpoint/2010/main" val="31507287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Status</a:t>
            </a:r>
          </a:p>
        </p:txBody>
      </p:sp>
      <p:sp>
        <p:nvSpPr>
          <p:cNvPr id="3" name="Content Placeholder 2"/>
          <p:cNvSpPr>
            <a:spLocks noGrp="1"/>
          </p:cNvSpPr>
          <p:nvPr>
            <p:ph sz="quarter" idx="10"/>
          </p:nvPr>
        </p:nvSpPr>
        <p:spPr>
          <a:xfrm>
            <a:off x="233750" y="689805"/>
            <a:ext cx="8676499" cy="4188560"/>
          </a:xfrm>
        </p:spPr>
        <p:txBody>
          <a:bodyPr/>
          <a:lstStyle/>
          <a:p>
            <a:r>
              <a:rPr lang="en-US" sz="1600" dirty="0"/>
              <a:t>The Work Track has extensively discussed whether there should be provisions in the Applicant Guidebook to protect/restrict additional categories of terms not included in the 2012 AGB.</a:t>
            </a:r>
          </a:p>
          <a:p>
            <a:r>
              <a:rPr lang="en-US" sz="1600" dirty="0"/>
              <a:t>There has been traffic on the list regarding proposals that would require applicants to provide early notice to governments/public authorities when the applicants apply for specific strings. There are two core proposals  – </a:t>
            </a:r>
          </a:p>
          <a:p>
            <a:pPr lvl="1"/>
            <a:r>
              <a:rPr lang="en-US" sz="1600" dirty="0"/>
              <a:t>Under one of the proposals (proposal 1), the strings triggering this requirement would include </a:t>
            </a:r>
          </a:p>
          <a:p>
            <a:pPr lvl="2"/>
            <a:r>
              <a:rPr lang="en-US" sz="1600" dirty="0"/>
              <a:t>terms with geographic meaning identified by GAC Members states or other UN Member states to the ICANN Organization that are protected by national law as well as </a:t>
            </a:r>
          </a:p>
          <a:p>
            <a:pPr lvl="2"/>
            <a:r>
              <a:rPr lang="en-US" sz="1600" dirty="0"/>
              <a:t>exact matches of adjectival forms of country names (as set out in the ISO 3166-1 list), in the official language(s) of the country in question.</a:t>
            </a:r>
          </a:p>
          <a:p>
            <a:pPr lvl="1"/>
            <a:r>
              <a:rPr lang="en-US" sz="1600" dirty="0"/>
              <a:t>Under the other proposal (proposal 2), the list should be limited to exact matches of adjectival forms of country names (as set out in the ISO 3166-1 list), in the official language(s) of the country in question</a:t>
            </a:r>
          </a:p>
          <a:p>
            <a:r>
              <a:rPr lang="en-US" sz="1600" dirty="0"/>
              <a:t>There is also the possibility of a proposal “1.5” in which early notice to governments is required for adjectival forms of country names and there is an optional best practice for other strings specified above.</a:t>
            </a:r>
          </a:p>
          <a:p>
            <a:pPr marL="457200" lvl="1" indent="0">
              <a:buNone/>
            </a:pPr>
            <a:endParaRPr lang="en-US" sz="1700" dirty="0"/>
          </a:p>
          <a:p>
            <a:endParaRPr lang="en-US" sz="1800" dirty="0"/>
          </a:p>
          <a:p>
            <a:endParaRPr lang="en-US" sz="1800" dirty="0"/>
          </a:p>
        </p:txBody>
      </p:sp>
    </p:spTree>
    <p:extLst>
      <p:ext uri="{BB962C8B-B14F-4D97-AF65-F5344CB8AC3E}">
        <p14:creationId xmlns:p14="http://schemas.microsoft.com/office/powerpoint/2010/main" val="21314466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26859" y="118915"/>
            <a:ext cx="8012951" cy="450663"/>
          </a:xfrm>
        </p:spPr>
        <p:txBody>
          <a:bodyPr/>
          <a:lstStyle/>
          <a:p>
            <a:r>
              <a:rPr lang="en-US" dirty="0"/>
              <a:t>Proposal 1 (1/2)</a:t>
            </a:r>
            <a:endParaRPr lang="en-US" dirty="0">
              <a:solidFill>
                <a:srgbClr val="FF0000"/>
              </a:solidFill>
            </a:endParaRPr>
          </a:p>
        </p:txBody>
      </p:sp>
      <p:sp>
        <p:nvSpPr>
          <p:cNvPr id="3" name="Content Placeholder 2"/>
          <p:cNvSpPr>
            <a:spLocks noGrp="1"/>
          </p:cNvSpPr>
          <p:nvPr>
            <p:ph sz="quarter" idx="10"/>
          </p:nvPr>
        </p:nvSpPr>
        <p:spPr>
          <a:xfrm>
            <a:off x="52786" y="737092"/>
            <a:ext cx="9091214" cy="5541661"/>
          </a:xfrm>
        </p:spPr>
        <p:txBody>
          <a:bodyPr/>
          <a:lstStyle/>
          <a:p>
            <a:pPr marL="0" indent="0">
              <a:buNone/>
            </a:pPr>
            <a:r>
              <a:rPr lang="en-US" u="sng" dirty="0"/>
              <a:t>Proposal.</a:t>
            </a:r>
            <a:endParaRPr lang="en-US" dirty="0"/>
          </a:p>
          <a:p>
            <a:pPr marL="0" indent="0">
              <a:buNone/>
            </a:pPr>
            <a:r>
              <a:rPr lang="en-US" dirty="0"/>
              <a:t>Applications of strings regarding terms beyond the 2012 AGB rules with geographic meaning shall be subject to an obligation of the applicant to contact the relevant public authorities, in order to put them on notice.</a:t>
            </a:r>
            <a:br>
              <a:rPr lang="en-US" dirty="0"/>
            </a:br>
            <a:br>
              <a:rPr lang="en-US" dirty="0"/>
            </a:br>
            <a:r>
              <a:rPr lang="en-US" u="sng" dirty="0"/>
              <a:t>Affected Strings.</a:t>
            </a:r>
            <a:r>
              <a:rPr lang="en-US" dirty="0"/>
              <a:t> </a:t>
            </a:r>
          </a:p>
          <a:p>
            <a:pPr marL="0" indent="0">
              <a:buNone/>
            </a:pPr>
            <a:r>
              <a:rPr lang="en-US" dirty="0"/>
              <a:t>(a) Exact matches of adjectival forms of country names (as set out in the ISO 3166-1 list), in the official language(s) of the country in question. The adjectival forms of country names shall be found on the World Bank Country Names and Adjectives list (</a:t>
            </a:r>
            <a:r>
              <a:rPr lang="en-US" u="sng" dirty="0">
                <a:hlinkClick r:id="rId2"/>
              </a:rPr>
              <a:t>World Bank List</a:t>
            </a:r>
            <a:r>
              <a:rPr lang="en-US" dirty="0"/>
              <a:t>).</a:t>
            </a:r>
          </a:p>
          <a:p>
            <a:pPr marL="0" indent="0">
              <a:buNone/>
            </a:pPr>
            <a:r>
              <a:rPr lang="en-US" dirty="0"/>
              <a:t>(b) Other terms with geographic meaning, as notified by GAC Members states or other UN Member states to the ICANN Organization within a deadline of 12 months following the adoption of this proposal. In such notifications the interested countries must provide the source in national law for considering the relevant term as especially protected; The list of notified terms shall be made publicly available by ICANN Org.</a:t>
            </a:r>
          </a:p>
        </p:txBody>
      </p:sp>
    </p:spTree>
    <p:extLst>
      <p:ext uri="{BB962C8B-B14F-4D97-AF65-F5344CB8AC3E}">
        <p14:creationId xmlns:p14="http://schemas.microsoft.com/office/powerpoint/2010/main" val="2303567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26859" y="118915"/>
            <a:ext cx="8012951" cy="450663"/>
          </a:xfrm>
        </p:spPr>
        <p:txBody>
          <a:bodyPr/>
          <a:lstStyle/>
          <a:p>
            <a:r>
              <a:rPr lang="en-US" dirty="0"/>
              <a:t>Proposal 1 (2/2)</a:t>
            </a:r>
            <a:endParaRPr lang="en-US" dirty="0">
              <a:solidFill>
                <a:srgbClr val="FF0000"/>
              </a:solidFill>
            </a:endParaRPr>
          </a:p>
        </p:txBody>
      </p:sp>
      <p:sp>
        <p:nvSpPr>
          <p:cNvPr id="3" name="Content Placeholder 2"/>
          <p:cNvSpPr>
            <a:spLocks noGrp="1"/>
          </p:cNvSpPr>
          <p:nvPr>
            <p:ph sz="quarter" idx="10"/>
          </p:nvPr>
        </p:nvSpPr>
        <p:spPr>
          <a:xfrm>
            <a:off x="52786" y="737092"/>
            <a:ext cx="9091214" cy="5541661"/>
          </a:xfrm>
        </p:spPr>
        <p:txBody>
          <a:bodyPr/>
          <a:lstStyle/>
          <a:p>
            <a:pPr marL="0" indent="0">
              <a:buNone/>
            </a:pPr>
            <a:r>
              <a:rPr lang="en-US" sz="1600" u="sng" dirty="0"/>
              <a:t>Contact details of interested countries</a:t>
            </a:r>
            <a:r>
              <a:rPr lang="en-US" sz="1600" dirty="0"/>
              <a:t>.</a:t>
            </a:r>
          </a:p>
          <a:p>
            <a:pPr marL="0" indent="0">
              <a:buNone/>
            </a:pPr>
            <a:r>
              <a:rPr lang="en-US" sz="1600" dirty="0"/>
              <a:t>Interested countries must provide relevant contact details to ICANN at least three (3) months in advance of the opening of each application window. </a:t>
            </a:r>
          </a:p>
          <a:p>
            <a:pPr marL="0" indent="0">
              <a:buNone/>
            </a:pPr>
            <a:r>
              <a:rPr lang="en-US" sz="1600" u="sng" dirty="0"/>
              <a:t>Obligation to contact interested countries.</a:t>
            </a:r>
            <a:endParaRPr lang="en-US" sz="1600" dirty="0"/>
          </a:p>
          <a:p>
            <a:pPr marL="0" indent="0">
              <a:buNone/>
            </a:pPr>
            <a:r>
              <a:rPr lang="en-US" sz="1600" dirty="0"/>
              <a:t>Applicants for such a term will then be under an obligation to contact the relevant country. Said obligation to contact must be fulfilled, at the latest, in the period between applications closing and reveal day, but an applicant may choose to notify earlier than this.</a:t>
            </a:r>
          </a:p>
          <a:p>
            <a:pPr marL="0" indent="0">
              <a:buNone/>
            </a:pPr>
            <a:r>
              <a:rPr lang="en-US" sz="1600" dirty="0"/>
              <a:t>Said obligation to put on notice the relevant country may be performed in an automatized fashion by ICANN Org, if the applicant so wishes. </a:t>
            </a:r>
          </a:p>
          <a:p>
            <a:pPr marL="0" indent="0">
              <a:buNone/>
            </a:pPr>
            <a:r>
              <a:rPr lang="en-US" sz="1600" u="sng" dirty="0"/>
              <a:t>No further legal effect.</a:t>
            </a:r>
            <a:endParaRPr lang="en-US" sz="1600" dirty="0"/>
          </a:p>
          <a:p>
            <a:pPr marL="0" indent="0">
              <a:buNone/>
            </a:pPr>
            <a:r>
              <a:rPr lang="en-US" sz="1600" dirty="0"/>
              <a:t>There is no further obligation whatsoever arising from this provision and it may not be construed as requiring a letter of non-objection from the relevant public authority. Nothing in this section may be construed against an applicant or ICANN Org as an admission that the applicant or ICANN Org believes that the Affected String is geographical in nature, is protected under law, or that the relevant government has any particular right to take action against an application for the TLD consisting of the Affected String.</a:t>
            </a:r>
          </a:p>
        </p:txBody>
      </p:sp>
    </p:spTree>
    <p:extLst>
      <p:ext uri="{BB962C8B-B14F-4D97-AF65-F5344CB8AC3E}">
        <p14:creationId xmlns:p14="http://schemas.microsoft.com/office/powerpoint/2010/main" val="31288480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26859" y="118915"/>
            <a:ext cx="8012951" cy="450663"/>
          </a:xfrm>
        </p:spPr>
        <p:txBody>
          <a:bodyPr/>
          <a:lstStyle/>
          <a:p>
            <a:r>
              <a:rPr lang="en-US" dirty="0"/>
              <a:t>Proposal 2 </a:t>
            </a:r>
            <a:r>
              <a:rPr lang="en-US" dirty="0">
                <a:solidFill>
                  <a:schemeClr val="tx1"/>
                </a:solidFill>
              </a:rPr>
              <a:t>(1/2)</a:t>
            </a:r>
          </a:p>
        </p:txBody>
      </p:sp>
      <p:sp>
        <p:nvSpPr>
          <p:cNvPr id="3" name="Content Placeholder 2"/>
          <p:cNvSpPr>
            <a:spLocks noGrp="1"/>
          </p:cNvSpPr>
          <p:nvPr>
            <p:ph sz="quarter" idx="10"/>
          </p:nvPr>
        </p:nvSpPr>
        <p:spPr>
          <a:xfrm>
            <a:off x="426859" y="1104956"/>
            <a:ext cx="8439810" cy="5012066"/>
          </a:xfrm>
        </p:spPr>
        <p:txBody>
          <a:bodyPr/>
          <a:lstStyle/>
          <a:p>
            <a:pPr marL="0" indent="0">
              <a:buNone/>
            </a:pPr>
            <a:r>
              <a:rPr lang="en-US" sz="1800" u="sng" dirty="0"/>
              <a:t>Proposal. </a:t>
            </a:r>
            <a:r>
              <a:rPr lang="en-US" sz="1800" dirty="0"/>
              <a:t>There should be an Early Reveal Process, which is an opportunity for national governments to receive early notification about particular applications so that they can take whatever steps they wish to take. </a:t>
            </a:r>
          </a:p>
          <a:p>
            <a:pPr marL="0" indent="0">
              <a:buNone/>
            </a:pPr>
            <a:r>
              <a:rPr lang="en-US" sz="1800" u="sng" dirty="0"/>
              <a:t>Affected Strings.</a:t>
            </a:r>
            <a:r>
              <a:rPr lang="en-US" sz="1800" dirty="0"/>
              <a:t> Exact matches of adjectival forms of country names (as set out in the ISO 3166-1 list), in the official language(s) of the country in question, shall be subject to the Early Reveal Process described below. The adjectival forms of country names shall be found on the World Bank Country Names and Adjectives list (</a:t>
            </a:r>
            <a:r>
              <a:rPr lang="en-US" sz="1800" u="sng" dirty="0">
                <a:hlinkClick r:id="rId2"/>
              </a:rPr>
              <a:t>World Bank List</a:t>
            </a:r>
            <a:r>
              <a:rPr lang="en-US" sz="1800" dirty="0"/>
              <a:t>). </a:t>
            </a:r>
            <a:endParaRPr lang="en-US" sz="1800" dirty="0">
              <a:solidFill>
                <a:srgbClr val="FF0000"/>
              </a:solidFill>
            </a:endParaRPr>
          </a:p>
          <a:p>
            <a:pPr marL="0" indent="0">
              <a:buNone/>
            </a:pPr>
            <a:r>
              <a:rPr lang="en-US" sz="1800" u="sng" dirty="0"/>
              <a:t>Purpose.</a:t>
            </a:r>
            <a:r>
              <a:rPr lang="en-US" sz="1800" dirty="0"/>
              <a:t> The purpose of the Early Reveal Process is to provide early notice to relevant national governments regarding new gTLD applications for exact matches to adjectival forms of country names found on the World Bank List.</a:t>
            </a:r>
          </a:p>
          <a:p>
            <a:pPr marL="0" indent="0">
              <a:buNone/>
            </a:pPr>
            <a:r>
              <a:rPr lang="en-US" sz="1800" u="sng" dirty="0"/>
              <a:t>Notification by National Governments.</a:t>
            </a:r>
            <a:r>
              <a:rPr lang="en-US" sz="1800" dirty="0"/>
              <a:t> Interested national governments must provide relevant contact details to ICANN at least three (3) months in advance of the opening of each application window.</a:t>
            </a:r>
            <a:endParaRPr lang="en-US" sz="1800" u="sng" dirty="0"/>
          </a:p>
          <a:p>
            <a:endParaRPr lang="en-US" sz="1600" dirty="0">
              <a:solidFill>
                <a:srgbClr val="FF0000"/>
              </a:solidFill>
            </a:endParaRPr>
          </a:p>
        </p:txBody>
      </p:sp>
    </p:spTree>
    <p:extLst>
      <p:ext uri="{BB962C8B-B14F-4D97-AF65-F5344CB8AC3E}">
        <p14:creationId xmlns:p14="http://schemas.microsoft.com/office/powerpoint/2010/main" val="1687022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26859" y="118915"/>
            <a:ext cx="8012951" cy="450663"/>
          </a:xfrm>
        </p:spPr>
        <p:txBody>
          <a:bodyPr/>
          <a:lstStyle/>
          <a:p>
            <a:r>
              <a:rPr lang="en-US" dirty="0"/>
              <a:t>Proposal 2 (2/2)</a:t>
            </a:r>
            <a:endParaRPr lang="en-US" dirty="0">
              <a:solidFill>
                <a:schemeClr val="tx1"/>
              </a:solidFill>
            </a:endParaRPr>
          </a:p>
        </p:txBody>
      </p:sp>
      <p:sp>
        <p:nvSpPr>
          <p:cNvPr id="3" name="Content Placeholder 2"/>
          <p:cNvSpPr>
            <a:spLocks noGrp="1"/>
          </p:cNvSpPr>
          <p:nvPr>
            <p:ph sz="quarter" idx="10"/>
          </p:nvPr>
        </p:nvSpPr>
        <p:spPr>
          <a:xfrm>
            <a:off x="426859" y="905258"/>
            <a:ext cx="8012951" cy="5541661"/>
          </a:xfrm>
        </p:spPr>
        <p:txBody>
          <a:bodyPr/>
          <a:lstStyle/>
          <a:p>
            <a:pPr marL="0" indent="0">
              <a:buNone/>
            </a:pPr>
            <a:r>
              <a:rPr lang="en-US" u="sng" dirty="0"/>
              <a:t>Notification to National Governments.</a:t>
            </a:r>
            <a:r>
              <a:rPr lang="en-US" dirty="0"/>
              <a:t>  As soon as possible after, but never before, the close of each application window , but no later than 1 month after the close, ICANN Org should reveal relevant applied-for terms and applicant contact information to those national governments who provided contact information. </a:t>
            </a:r>
          </a:p>
          <a:p>
            <a:pPr marL="0" indent="0">
              <a:buNone/>
            </a:pPr>
            <a:r>
              <a:rPr lang="en-US" u="sng" dirty="0"/>
              <a:t>Notice by ICANN.</a:t>
            </a:r>
            <a:r>
              <a:rPr lang="en-US" b="1" dirty="0"/>
              <a:t> </a:t>
            </a:r>
            <a:r>
              <a:rPr lang="en-US" dirty="0"/>
              <a:t>ICANN Org will provide notice of the Affected Strings to National Governments who timely submit their contact information. There is no obligation for applicants arising from this Early Reveal Process to seek  a letter of consent/non-objection from the relevant public authority. </a:t>
            </a:r>
          </a:p>
          <a:p>
            <a:pPr marL="0" indent="0">
              <a:buNone/>
            </a:pPr>
            <a:r>
              <a:rPr lang="en-US" u="sng" dirty="0"/>
              <a:t>No Legal Effect.</a:t>
            </a:r>
            <a:r>
              <a:rPr lang="en-US" dirty="0"/>
              <a:t>  Nothing in this section may be construed against an applicant or ICANN Org as an admission that the applicant or ICANN Org believes that the Affected String is geographical in nature, is protected under law, or that the relevant government has any particular right to take action against an application for the TLD consisting of the Affected String.</a:t>
            </a:r>
          </a:p>
        </p:txBody>
      </p:sp>
    </p:spTree>
    <p:extLst>
      <p:ext uri="{BB962C8B-B14F-4D97-AF65-F5344CB8AC3E}">
        <p14:creationId xmlns:p14="http://schemas.microsoft.com/office/powerpoint/2010/main" val="3562519371"/>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ICANN PPT Template 4x3 20170607 (2).potx" id="{F2E86674-818B-4AF6-B9A5-625A3A795F51}" vid="{F6BB203E-BAFC-494B-A50F-57F1DB9FFF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 PPT Template 4x3 20170620 (1)</Template>
  <TotalTime>21408</TotalTime>
  <Words>2036</Words>
  <Application>Microsoft Macintosh PowerPoint</Application>
  <PresentationFormat>On-screen Show (4:3)</PresentationFormat>
  <Paragraphs>135</Paragraphs>
  <Slides>24</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Wingdings</vt:lpstr>
      <vt:lpstr>ICANNPPT_Arial_4x3_June 2017_potx</vt:lpstr>
      <vt:lpstr>Work Track 5 meeting</vt:lpstr>
      <vt:lpstr>Agenda </vt:lpstr>
      <vt:lpstr>Welcome/Review Agenda/SOI Updates</vt:lpstr>
      <vt:lpstr>Closure of Discussion on Additional Categories of Terms Not Included in the 2012 Applicant Guidebook</vt:lpstr>
      <vt:lpstr>Status</vt:lpstr>
      <vt:lpstr>Proposal 1 (1/2)</vt:lpstr>
      <vt:lpstr>Proposal 1 (2/2)</vt:lpstr>
      <vt:lpstr>Proposal 2 (1/2)</vt:lpstr>
      <vt:lpstr>Proposal 2 (2/2)</vt:lpstr>
      <vt:lpstr>Proposal “1.5” (1/3)</vt:lpstr>
      <vt:lpstr>Proposal “1.5” (2/3)</vt:lpstr>
      <vt:lpstr>Proposal “1.5” (3/3)</vt:lpstr>
      <vt:lpstr>Pros and Cons Raised – Proposal 2</vt:lpstr>
      <vt:lpstr>Pros and Cons Raised – Proposal 1</vt:lpstr>
      <vt:lpstr>Topic Closure</vt:lpstr>
      <vt:lpstr>Closure of Discussion on Non-Capital City Names</vt:lpstr>
      <vt:lpstr>Status</vt:lpstr>
      <vt:lpstr>Proposal 1 With Suggested Amendment (1/3) </vt:lpstr>
      <vt:lpstr>Proposal 1 (2/3)</vt:lpstr>
      <vt:lpstr>Proposal 1 (3/3)</vt:lpstr>
      <vt:lpstr>Proposal 2 With Suggested Amendments (1/2)</vt:lpstr>
      <vt:lpstr>Proposal 2 (slide 2/2)</vt:lpstr>
      <vt:lpstr>Topic Closure</vt:lpstr>
      <vt:lpstr>Any Other Business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title here (75 characters maximum)</dc:title>
  <dc:creator>Emily Barabas</dc:creator>
  <cp:lastModifiedBy>Emily Barabas</cp:lastModifiedBy>
  <cp:revision>113</cp:revision>
  <cp:lastPrinted>2019-08-19T18:34:16Z</cp:lastPrinted>
  <dcterms:created xsi:type="dcterms:W3CDTF">2017-12-05T11:18:13Z</dcterms:created>
  <dcterms:modified xsi:type="dcterms:W3CDTF">2019-09-04T13:37:21Z</dcterms:modified>
</cp:coreProperties>
</file>