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handoutMasterIdLst>
    <p:handoutMasterId r:id="rId24"/>
  </p:handoutMasterIdLst>
  <p:sldIdLst>
    <p:sldId id="539" r:id="rId2"/>
    <p:sldId id="575" r:id="rId3"/>
    <p:sldId id="389" r:id="rId4"/>
    <p:sldId id="541" r:id="rId5"/>
    <p:sldId id="579" r:id="rId6"/>
    <p:sldId id="580" r:id="rId7"/>
    <p:sldId id="590" r:id="rId8"/>
    <p:sldId id="581" r:id="rId9"/>
    <p:sldId id="582" r:id="rId10"/>
    <p:sldId id="542" r:id="rId11"/>
    <p:sldId id="592" r:id="rId12"/>
    <p:sldId id="593" r:id="rId13"/>
    <p:sldId id="591" r:id="rId14"/>
    <p:sldId id="595" r:id="rId15"/>
    <p:sldId id="596" r:id="rId16"/>
    <p:sldId id="601" r:id="rId17"/>
    <p:sldId id="602" r:id="rId18"/>
    <p:sldId id="597" r:id="rId19"/>
    <p:sldId id="594" r:id="rId20"/>
    <p:sldId id="599" r:id="rId21"/>
    <p:sldId id="598"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19" autoAdjust="0"/>
    <p:restoredTop sz="95918" autoAdjust="0"/>
  </p:normalViewPr>
  <p:slideViewPr>
    <p:cSldViewPr snapToGrid="0" snapToObjects="1">
      <p:cViewPr varScale="1">
        <p:scale>
          <a:sx n="123" d="100"/>
          <a:sy n="123" d="100"/>
        </p:scale>
        <p:origin x="1704" y="176"/>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8/7/19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8/7/19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a:t>
              </a:r>
              <a:r>
                <a:rPr lang="en-US" sz="1400" dirty="0" err="1">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urldefense.proofpoint.com/v2/url?u=https-3A__docs.google.com_spreadsheets_d_1WKSC-5FpPBviCnbHxW171ZIp4CzuhQXRCV1NR2ruagrxs_edit-23gid-3D543808477&amp;d=DwMGaQ&amp;c=FmY1u3PJp6wrcrwll3mSVzgfkbPSS6sJms7xcl4I5cM&amp;r=adDIs0WEx_lLwFfrsdovxTYY8GkRHo5ibc8SR3Npdh8&amp;m=3BiY73bJkVd7CaVAsXrCwy6qPoNUAqdL-VMeZv9TdC4&amp;s=y5q5Vv5ZFLioDRFYnTxSgnZn6UYnqs9lQvfGjC8BXn4&amp;e=" TargetMode="External"/><Relationship Id="rId2" Type="http://schemas.openxmlformats.org/officeDocument/2006/relationships/hyperlink" Target="https://urldefense.proofpoint.com/v2/url?u=https-3A__docs.google.com_document_d_1rsyxCEBd6ax3Rb-5Fw1kms-5FE9n29XL1-5Flw3Yp9XQ4TeCY_edit-3Fts-3D5ce64d6d&amp;d=DwMGaQ&amp;c=FmY1u3PJp6wrcrwll3mSVzgfkbPSS6sJms7xcl4I5cM&amp;r=adDIs0WEx_lLwFfrsdovxTYY8GkRHo5ibc8SR3Npdh8&amp;m=3BiY73bJkVd7CaVAsXrCwy6qPoNUAqdL-VMeZv9TdC4&amp;s=JEegQK-bnMq7iB_tV6AxicCqF3GwM-h0bXIWCEMINpo&amp;e="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s://docs.google.com/document/d/1rsyxCEBd6ax3Rb_w1kms_E9n29XL1_lw3Yp9XQ4TeCY/edit?ts=5ce64d6d" TargetMode="Externa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hyperlink" Target="https://newgtlds.icann.org/en/applicants/agb/trademark-clearinghouse-04jun12-en.pdfb"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Work Track 5 meeting</a:t>
            </a:r>
          </a:p>
        </p:txBody>
      </p:sp>
      <p:sp>
        <p:nvSpPr>
          <p:cNvPr id="5" name="Text Placeholder 4"/>
          <p:cNvSpPr>
            <a:spLocks noGrp="1"/>
          </p:cNvSpPr>
          <p:nvPr>
            <p:ph type="body" sz="quarter" idx="12"/>
          </p:nvPr>
        </p:nvSpPr>
        <p:spPr/>
        <p:txBody>
          <a:bodyPr/>
          <a:lstStyle/>
          <a:p>
            <a:r>
              <a:rPr lang="en-US" dirty="0"/>
              <a:t>7 August 2018</a:t>
            </a:r>
          </a:p>
        </p:txBody>
      </p:sp>
    </p:spTree>
    <p:extLst>
      <p:ext uri="{BB962C8B-B14F-4D97-AF65-F5344CB8AC3E}">
        <p14:creationId xmlns:p14="http://schemas.microsoft.com/office/powerpoint/2010/main" val="1480540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Closure of Discussion on Additional Categories of Terms Not Included in the 2012 Applicant Guidebook</a:t>
            </a:r>
          </a:p>
        </p:txBody>
      </p:sp>
      <p:sp>
        <p:nvSpPr>
          <p:cNvPr id="5" name="Text Placeholder 4"/>
          <p:cNvSpPr>
            <a:spLocks noGrp="1"/>
          </p:cNvSpPr>
          <p:nvPr>
            <p:ph type="body" sz="quarter" idx="11"/>
          </p:nvPr>
        </p:nvSpPr>
        <p:spPr/>
        <p:txBody>
          <a:bodyPr/>
          <a:lstStyle/>
          <a:p>
            <a:r>
              <a:rPr lang="en-US" dirty="0"/>
              <a:t>Agenda Item #3</a:t>
            </a:r>
          </a:p>
        </p:txBody>
      </p:sp>
    </p:spTree>
    <p:extLst>
      <p:ext uri="{BB962C8B-B14F-4D97-AF65-F5344CB8AC3E}">
        <p14:creationId xmlns:p14="http://schemas.microsoft.com/office/powerpoint/2010/main" val="31507287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Status</a:t>
            </a:r>
          </a:p>
        </p:txBody>
      </p:sp>
      <p:sp>
        <p:nvSpPr>
          <p:cNvPr id="3" name="Content Placeholder 2"/>
          <p:cNvSpPr>
            <a:spLocks noGrp="1"/>
          </p:cNvSpPr>
          <p:nvPr>
            <p:ph sz="quarter" idx="10"/>
          </p:nvPr>
        </p:nvSpPr>
        <p:spPr>
          <a:xfrm>
            <a:off x="293881" y="729431"/>
            <a:ext cx="8676499" cy="5451450"/>
          </a:xfrm>
        </p:spPr>
        <p:txBody>
          <a:bodyPr/>
          <a:lstStyle/>
          <a:p>
            <a:r>
              <a:rPr lang="en-US" dirty="0"/>
              <a:t>The Work Track has extensively discussed whether there should be provisions in the Applicant Guidebook to protect/restrict additional categories of terms not included in the 2012 AGB.</a:t>
            </a:r>
          </a:p>
          <a:p>
            <a:r>
              <a:rPr lang="en-US" dirty="0"/>
              <a:t>Based on WT discussions, it did not appear to the co-leaders that there is agreement on any specific proposal on this topic. </a:t>
            </a:r>
          </a:p>
          <a:p>
            <a:r>
              <a:rPr lang="en-US" dirty="0"/>
              <a:t>The Work Track co-leaders put out a request on the mailing list for any final proposals that members feel could be agreed upon.</a:t>
            </a:r>
          </a:p>
          <a:p>
            <a:r>
              <a:rPr lang="en-US" dirty="0"/>
              <a:t>A Work Track member replied on-list that the following should be considered as a compromise proposal: Terms beyond the 2012 AGB with geographic meaning (e.g. adjective forms of countries, such as “Swiss”) which are identified as such with a modicum of diligence by the prospective applicant should be subject to a contact obligation with the relevant authorities, in order to put them on notice.</a:t>
            </a:r>
          </a:p>
          <a:p>
            <a:r>
              <a:rPr lang="en-US" dirty="0"/>
              <a:t>Are there additional points that the Work Track would like to discuss with respect to this proposal?</a:t>
            </a:r>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2131446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Topic Closure</a:t>
            </a:r>
          </a:p>
        </p:txBody>
      </p:sp>
      <p:sp>
        <p:nvSpPr>
          <p:cNvPr id="3" name="Content Placeholder 2"/>
          <p:cNvSpPr>
            <a:spLocks noGrp="1"/>
          </p:cNvSpPr>
          <p:nvPr>
            <p:ph sz="quarter" idx="10"/>
          </p:nvPr>
        </p:nvSpPr>
        <p:spPr>
          <a:xfrm>
            <a:off x="233750" y="854122"/>
            <a:ext cx="8676499" cy="5451450"/>
          </a:xfrm>
        </p:spPr>
        <p:txBody>
          <a:bodyPr/>
          <a:lstStyle/>
          <a:p>
            <a:r>
              <a:rPr lang="en-US" dirty="0"/>
              <a:t>At this stage:</a:t>
            </a:r>
          </a:p>
          <a:p>
            <a:pPr lvl="1"/>
            <a:r>
              <a:rPr lang="en-US" dirty="0"/>
              <a:t>Is there agreement on a path forward?</a:t>
            </a:r>
          </a:p>
          <a:p>
            <a:pPr lvl="1"/>
            <a:r>
              <a:rPr lang="en-US" dirty="0"/>
              <a:t>If not, are there any new points that need to be raised or items that have not yet been discussed that might lead to agreement?</a:t>
            </a:r>
          </a:p>
          <a:p>
            <a:pPr lvl="1"/>
            <a:endParaRPr lang="en-US" dirty="0"/>
          </a:p>
          <a:p>
            <a:r>
              <a:rPr lang="en-US" dirty="0"/>
              <a:t>If there is not agreement on any proposed changes, the 2012 Applicant Guidebook provisions will remain in place.</a:t>
            </a:r>
          </a:p>
          <a:p>
            <a:endParaRPr lang="en-US" sz="1700" dirty="0"/>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9256973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Closure of Discussion on Changes to String Contention Resolution</a:t>
            </a:r>
          </a:p>
        </p:txBody>
      </p:sp>
      <p:sp>
        <p:nvSpPr>
          <p:cNvPr id="5" name="Text Placeholder 4"/>
          <p:cNvSpPr>
            <a:spLocks noGrp="1"/>
          </p:cNvSpPr>
          <p:nvPr>
            <p:ph type="body" sz="quarter" idx="11"/>
          </p:nvPr>
        </p:nvSpPr>
        <p:spPr/>
        <p:txBody>
          <a:bodyPr/>
          <a:lstStyle/>
          <a:p>
            <a:r>
              <a:rPr lang="en-US" dirty="0"/>
              <a:t>Agenda Item #4</a:t>
            </a:r>
          </a:p>
        </p:txBody>
      </p:sp>
    </p:spTree>
    <p:extLst>
      <p:ext uri="{BB962C8B-B14F-4D97-AF65-F5344CB8AC3E}">
        <p14:creationId xmlns:p14="http://schemas.microsoft.com/office/powerpoint/2010/main" val="3705694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Background</a:t>
            </a:r>
          </a:p>
        </p:txBody>
      </p:sp>
      <p:sp>
        <p:nvSpPr>
          <p:cNvPr id="3" name="Content Placeholder 2"/>
          <p:cNvSpPr>
            <a:spLocks noGrp="1"/>
          </p:cNvSpPr>
          <p:nvPr>
            <p:ph sz="quarter" idx="10"/>
          </p:nvPr>
        </p:nvSpPr>
        <p:spPr>
          <a:xfrm>
            <a:off x="233750" y="854122"/>
            <a:ext cx="8676499" cy="5451450"/>
          </a:xfrm>
        </p:spPr>
        <p:txBody>
          <a:bodyPr/>
          <a:lstStyle/>
          <a:p>
            <a:r>
              <a:rPr lang="en-US" dirty="0"/>
              <a:t>In the 2012 round, the method of last resort for resolving contention between two or more applications was an auction. The full Working Group is addressing auctions of last resort between two or more strings that are not geographic names. Work Track 5 could consider if the 2012 rules are still appropriate for contention sets that include one or more geographic names as defined in section 2.2.1.4.2 of the Applicant Guidebook:</a:t>
            </a:r>
          </a:p>
          <a:p>
            <a:pPr lvl="1"/>
            <a:r>
              <a:rPr lang="en-US" dirty="0"/>
              <a:t> If there is more than one application for a string representing a certain geographic name, and the applications have requisite government approvals, the applications will be suspended pending resolution by the applicants.</a:t>
            </a:r>
          </a:p>
          <a:p>
            <a:pPr lvl="1"/>
            <a:r>
              <a:rPr lang="en-US" dirty="0"/>
              <a:t>If a contention set is composed of multiple applications with documentation of support from the same government or public authority, the set will proceed to auction when requested by the government or public authority providing the documentation.</a:t>
            </a:r>
          </a:p>
          <a:p>
            <a:pPr lvl="1"/>
            <a:r>
              <a:rPr lang="en-US" dirty="0"/>
              <a:t>If an application for a string representing a geographic name is in a contention set with applications for similar strings that have not been identified as geographical names, the set will proceed to auction.</a:t>
            </a:r>
          </a:p>
          <a:p>
            <a:endParaRPr lang="en-US" sz="1700" dirty="0"/>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17313365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Status</a:t>
            </a:r>
          </a:p>
        </p:txBody>
      </p:sp>
      <p:sp>
        <p:nvSpPr>
          <p:cNvPr id="3" name="Content Placeholder 2"/>
          <p:cNvSpPr>
            <a:spLocks noGrp="1"/>
          </p:cNvSpPr>
          <p:nvPr>
            <p:ph sz="quarter" idx="10"/>
          </p:nvPr>
        </p:nvSpPr>
        <p:spPr>
          <a:xfrm>
            <a:off x="233750" y="854122"/>
            <a:ext cx="8676499" cy="5451450"/>
          </a:xfrm>
        </p:spPr>
        <p:txBody>
          <a:bodyPr/>
          <a:lstStyle/>
          <a:p>
            <a:r>
              <a:rPr lang="en-US" dirty="0"/>
              <a:t>There was some discussion in the Work Track that members may want to revisit the rules in the 2012 Applicant Guidebook.</a:t>
            </a:r>
          </a:p>
          <a:p>
            <a:r>
              <a:rPr lang="en-US" dirty="0"/>
              <a:t>There have not yet been any proposals put forward at this point to change the existing rules. </a:t>
            </a:r>
          </a:p>
          <a:p>
            <a:r>
              <a:rPr lang="en-US" dirty="0"/>
              <a:t>The co-leaders put forward a final call for proposals on the mailing list. </a:t>
            </a:r>
          </a:p>
          <a:p>
            <a:r>
              <a:rPr lang="en-US" dirty="0"/>
              <a:t>One proposal was received (see next slide)</a:t>
            </a:r>
          </a:p>
          <a:p>
            <a:r>
              <a:rPr lang="en-US" dirty="0"/>
              <a:t>To discuss: Is there any input on this proposal? What are the pros and cons?</a:t>
            </a:r>
          </a:p>
          <a:p>
            <a:endParaRPr lang="en-US" sz="1700" dirty="0"/>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11569801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Proposal (slide 1/2)</a:t>
            </a:r>
          </a:p>
        </p:txBody>
      </p:sp>
      <p:sp>
        <p:nvSpPr>
          <p:cNvPr id="3" name="Content Placeholder 2"/>
          <p:cNvSpPr>
            <a:spLocks noGrp="1"/>
          </p:cNvSpPr>
          <p:nvPr>
            <p:ph sz="quarter" idx="10"/>
          </p:nvPr>
        </p:nvSpPr>
        <p:spPr>
          <a:xfrm>
            <a:off x="161842" y="703275"/>
            <a:ext cx="8820316" cy="5451450"/>
          </a:xfrm>
        </p:spPr>
        <p:txBody>
          <a:bodyPr/>
          <a:lstStyle/>
          <a:p>
            <a:endParaRPr lang="en-US" b="1" dirty="0"/>
          </a:p>
          <a:p>
            <a:r>
              <a:rPr lang="en-US" b="1" dirty="0"/>
              <a:t>Update Applicant Guidebook, Chapter 2.2.1.4.4 with: </a:t>
            </a:r>
          </a:p>
          <a:p>
            <a:pPr marL="0" indent="0">
              <a:buNone/>
            </a:pPr>
            <a:r>
              <a:rPr lang="en-US" dirty="0"/>
              <a:t>If an application for a string representing a geographic name is in a contention set with applications for identical strings that have not been identified as geographical names, the string contention will be resolved using the string contention procedures described in Module 4. </a:t>
            </a:r>
          </a:p>
          <a:p>
            <a:pPr marL="0" indent="0">
              <a:buNone/>
            </a:pPr>
            <a:r>
              <a:rPr lang="en-US" dirty="0"/>
              <a:t> </a:t>
            </a:r>
          </a:p>
          <a:p>
            <a:endParaRPr lang="en-US" sz="1700" dirty="0"/>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2040478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Proposal (slide 1/2)</a:t>
            </a:r>
          </a:p>
        </p:txBody>
      </p:sp>
      <p:sp>
        <p:nvSpPr>
          <p:cNvPr id="3" name="Content Placeholder 2"/>
          <p:cNvSpPr>
            <a:spLocks noGrp="1"/>
          </p:cNvSpPr>
          <p:nvPr>
            <p:ph sz="quarter" idx="10"/>
          </p:nvPr>
        </p:nvSpPr>
        <p:spPr>
          <a:xfrm>
            <a:off x="161842" y="703275"/>
            <a:ext cx="8820316" cy="5451450"/>
          </a:xfrm>
        </p:spPr>
        <p:txBody>
          <a:bodyPr/>
          <a:lstStyle/>
          <a:p>
            <a:r>
              <a:rPr lang="en-US" b="1" dirty="0"/>
              <a:t>Update Applicant Guidebook, Module 4. with: </a:t>
            </a:r>
          </a:p>
          <a:p>
            <a:pPr marL="0" indent="0">
              <a:buNone/>
            </a:pPr>
            <a:r>
              <a:rPr lang="en-US" dirty="0"/>
              <a:t>A// In case there is contention for a string where one application intends to use the string as a non-capital city name or designated the TLD to targeting it to a geographic meaning, preference should be given to the applicant who will use the TLD for geographic purposes if the applicant for the </a:t>
            </a:r>
            <a:r>
              <a:rPr lang="en-US" dirty="0" err="1"/>
              <a:t>geoTLD</a:t>
            </a:r>
            <a:r>
              <a:rPr lang="en-US" dirty="0"/>
              <a:t> is based in a country where national law gives precedent to city and/or regional names. </a:t>
            </a:r>
          </a:p>
          <a:p>
            <a:pPr marL="0" indent="0">
              <a:buNone/>
            </a:pPr>
            <a:r>
              <a:rPr lang="en-US" i="1" dirty="0"/>
              <a:t>RATIONALE: This would reflect national law e.g. in countries like Switzerland and Germany, where e.g. city names have more rights that holders of the same name. </a:t>
            </a:r>
          </a:p>
          <a:p>
            <a:pPr marL="0" indent="0">
              <a:buNone/>
            </a:pPr>
            <a:r>
              <a:rPr lang="en-US" dirty="0"/>
              <a:t>B// If there is more than one applicant for an identical string representing a geographic name, and the applications have requisite government approvals, the applicant with the larger no of inhabitants will prevail over the smaller one. As the criteria “size” has been used in the CPE criteria, it is apparently a well-accepted criteria.</a:t>
            </a:r>
          </a:p>
          <a:p>
            <a:pPr marL="0" indent="0">
              <a:buNone/>
            </a:pPr>
            <a:r>
              <a:rPr lang="en-US" i="1" dirty="0"/>
              <a:t>RATIONALE: This would reflect the current rule of the Applicant Guidebook capital city has priority over smaller city.</a:t>
            </a:r>
            <a:endParaRPr lang="en-US" dirty="0"/>
          </a:p>
          <a:p>
            <a:pPr marL="0" indent="0">
              <a:buNone/>
            </a:pPr>
            <a:r>
              <a:rPr lang="en-US" dirty="0"/>
              <a:t> </a:t>
            </a:r>
          </a:p>
          <a:p>
            <a:endParaRPr lang="en-US" sz="1700" dirty="0"/>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344611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Topic Closure</a:t>
            </a:r>
          </a:p>
        </p:txBody>
      </p:sp>
      <p:sp>
        <p:nvSpPr>
          <p:cNvPr id="3" name="Content Placeholder 2"/>
          <p:cNvSpPr>
            <a:spLocks noGrp="1"/>
          </p:cNvSpPr>
          <p:nvPr>
            <p:ph sz="quarter" idx="10"/>
          </p:nvPr>
        </p:nvSpPr>
        <p:spPr>
          <a:xfrm>
            <a:off x="233750" y="854122"/>
            <a:ext cx="8676499" cy="5451450"/>
          </a:xfrm>
        </p:spPr>
        <p:txBody>
          <a:bodyPr/>
          <a:lstStyle/>
          <a:p>
            <a:r>
              <a:rPr lang="en-US" dirty="0"/>
              <a:t>At this stage:</a:t>
            </a:r>
          </a:p>
          <a:p>
            <a:pPr lvl="1"/>
            <a:r>
              <a:rPr lang="en-US" dirty="0"/>
              <a:t>Is there agreement on a path forward?</a:t>
            </a:r>
          </a:p>
          <a:p>
            <a:pPr lvl="1"/>
            <a:r>
              <a:rPr lang="en-US" dirty="0"/>
              <a:t>If not, are there any new points that need to be raised or items that have not yet been discussed that might lead to agreement?</a:t>
            </a:r>
          </a:p>
          <a:p>
            <a:pPr lvl="1"/>
            <a:endParaRPr lang="en-US" dirty="0"/>
          </a:p>
          <a:p>
            <a:r>
              <a:rPr lang="en-US" dirty="0"/>
              <a:t>If there is not agreement on any proposed changes, the 2012 Applicant Guidebook provisions will remain in place.</a:t>
            </a:r>
          </a:p>
          <a:p>
            <a:endParaRPr lang="en-US" sz="1700" dirty="0"/>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30135251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marL="457200" indent="-457200">
              <a:buFont typeface="+mj-lt"/>
              <a:buAutoNum type="arabicPeriod"/>
            </a:pPr>
            <a:r>
              <a:rPr lang="en-US" dirty="0"/>
              <a:t>Final review of public comments - Proposals 6, 7, 8, 9, 10, and 37</a:t>
            </a:r>
          </a:p>
        </p:txBody>
      </p:sp>
      <p:sp>
        <p:nvSpPr>
          <p:cNvPr id="5" name="Text Placeholder 4"/>
          <p:cNvSpPr>
            <a:spLocks noGrp="1"/>
          </p:cNvSpPr>
          <p:nvPr>
            <p:ph type="body" sz="quarter" idx="11"/>
          </p:nvPr>
        </p:nvSpPr>
        <p:spPr/>
        <p:txBody>
          <a:bodyPr/>
          <a:lstStyle/>
          <a:p>
            <a:r>
              <a:rPr lang="en-US" dirty="0"/>
              <a:t>Agenda Item #5</a:t>
            </a:r>
          </a:p>
        </p:txBody>
      </p:sp>
    </p:spTree>
    <p:extLst>
      <p:ext uri="{BB962C8B-B14F-4D97-AF65-F5344CB8AC3E}">
        <p14:creationId xmlns:p14="http://schemas.microsoft.com/office/powerpoint/2010/main" val="1201279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Agenda </a:t>
            </a:r>
          </a:p>
        </p:txBody>
      </p:sp>
      <p:sp>
        <p:nvSpPr>
          <p:cNvPr id="3" name="Content Placeholder 2"/>
          <p:cNvSpPr>
            <a:spLocks noGrp="1"/>
          </p:cNvSpPr>
          <p:nvPr>
            <p:ph sz="quarter" idx="10"/>
          </p:nvPr>
        </p:nvSpPr>
        <p:spPr>
          <a:xfrm>
            <a:off x="239406" y="920019"/>
            <a:ext cx="8665187" cy="5219956"/>
          </a:xfrm>
        </p:spPr>
        <p:txBody>
          <a:bodyPr/>
          <a:lstStyle/>
          <a:p>
            <a:pPr marL="457200" indent="-457200">
              <a:buFont typeface="+mj-lt"/>
              <a:buAutoNum type="arabicPeriod"/>
            </a:pPr>
            <a:r>
              <a:rPr lang="en-US" dirty="0"/>
              <a:t>Welcome/Agenda Review/SOI Updates</a:t>
            </a:r>
          </a:p>
          <a:p>
            <a:pPr marL="457200" indent="-457200">
              <a:buFont typeface="+mj-lt"/>
              <a:buAutoNum type="arabicPeriod"/>
            </a:pPr>
            <a:r>
              <a:rPr lang="en-US" dirty="0"/>
              <a:t>Closure of Discussion on Languages/Translations </a:t>
            </a:r>
          </a:p>
          <a:p>
            <a:pPr marL="457200" indent="-457200">
              <a:buFont typeface="+mj-lt"/>
              <a:buAutoNum type="arabicPeriod"/>
            </a:pPr>
            <a:r>
              <a:rPr lang="en-US" dirty="0"/>
              <a:t>Closure of Discussion on Additional Categories of Terms Not Included in the 2012 Applicant Guidebook</a:t>
            </a:r>
          </a:p>
          <a:p>
            <a:pPr marL="457200" indent="-457200">
              <a:buFont typeface="+mj-lt"/>
              <a:buAutoNum type="arabicPeriod"/>
            </a:pPr>
            <a:r>
              <a:rPr lang="en-US" dirty="0"/>
              <a:t>Closure of Discussion on Changes to String Contention Resolution</a:t>
            </a:r>
          </a:p>
          <a:p>
            <a:pPr marL="457200" indent="-457200">
              <a:buFont typeface="+mj-lt"/>
              <a:buAutoNum type="arabicPeriod"/>
            </a:pPr>
            <a:r>
              <a:rPr lang="en-US" dirty="0"/>
              <a:t>Final review of public comments - Proposals on Change to Scope of Protections/Restrictions</a:t>
            </a:r>
          </a:p>
          <a:p>
            <a:pPr marL="912813" lvl="1" indent="-457200"/>
            <a:r>
              <a:rPr lang="en-US" dirty="0"/>
              <a:t>Covered in the public comment summary document beginning on page 32: </a:t>
            </a:r>
            <a:r>
              <a:rPr lang="en-US" dirty="0">
                <a:hlinkClick r:id="rId2"/>
              </a:rPr>
              <a:t>https://docs.google.com/document/d/1rsyxCEBd6ax3Rb_w1kms_E9n29XL1_lw3Yp9XQ4TeCY/edit?ts=5ce64d6d# [docs.google.com]</a:t>
            </a:r>
            <a:r>
              <a:rPr lang="en-US" dirty="0"/>
              <a:t>.</a:t>
            </a:r>
          </a:p>
          <a:p>
            <a:pPr marL="912813" lvl="1" indent="-457200"/>
            <a:r>
              <a:rPr lang="en-US" dirty="0"/>
              <a:t>For reference, full text of comments is available at: </a:t>
            </a:r>
            <a:r>
              <a:rPr lang="en-US" dirty="0">
                <a:hlinkClick r:id="rId3"/>
              </a:rPr>
              <a:t>https://docs.google.com/spreadsheets/d/1WKSC_pPBviCnbHxW171ZIp4CzuhQXRCV1NR2ruagrxs/edit#gid=543808477 [docs.google.com]</a:t>
            </a:r>
            <a:endParaRPr lang="en-US" dirty="0"/>
          </a:p>
          <a:p>
            <a:pPr marL="457200" indent="-457200">
              <a:buFont typeface="+mj-lt"/>
              <a:buAutoNum type="arabicPeriod"/>
            </a:pPr>
            <a:r>
              <a:rPr lang="en-US" dirty="0"/>
              <a:t>AOB</a:t>
            </a:r>
          </a:p>
        </p:txBody>
      </p:sp>
    </p:spTree>
    <p:extLst>
      <p:ext uri="{BB962C8B-B14F-4D97-AF65-F5344CB8AC3E}">
        <p14:creationId xmlns:p14="http://schemas.microsoft.com/office/powerpoint/2010/main" val="1799854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85295" y="140060"/>
            <a:ext cx="8012951" cy="450663"/>
          </a:xfrm>
        </p:spPr>
        <p:txBody>
          <a:bodyPr/>
          <a:lstStyle/>
          <a:p>
            <a:r>
              <a:rPr lang="en-US" dirty="0"/>
              <a:t>Public Comments on Proposals to Change Scope of Protections</a:t>
            </a:r>
          </a:p>
        </p:txBody>
      </p:sp>
      <p:sp>
        <p:nvSpPr>
          <p:cNvPr id="3" name="Content Placeholder 2"/>
          <p:cNvSpPr>
            <a:spLocks noGrp="1"/>
          </p:cNvSpPr>
          <p:nvPr>
            <p:ph sz="quarter" idx="10"/>
          </p:nvPr>
        </p:nvSpPr>
        <p:spPr>
          <a:xfrm>
            <a:off x="116875" y="1082722"/>
            <a:ext cx="8910250" cy="5451450"/>
          </a:xfrm>
        </p:spPr>
        <p:txBody>
          <a:bodyPr/>
          <a:lstStyle/>
          <a:p>
            <a:r>
              <a:rPr lang="en-US" sz="1700" dirty="0"/>
              <a:t>In deliberations of the Work Track, members put forward proposals to either increase or decrease the scope of protections in the Applicant Guidebook. </a:t>
            </a:r>
          </a:p>
          <a:p>
            <a:r>
              <a:rPr lang="en-US" sz="1700" dirty="0"/>
              <a:t>These were included in the Initial Report when it went out for public comment along with a number of other proposals on other topics. </a:t>
            </a:r>
          </a:p>
          <a:p>
            <a:pPr marL="912813" lvl="1" indent="-457200"/>
            <a:r>
              <a:rPr lang="en-US" sz="1700" dirty="0"/>
              <a:t>A summary of public comments on these proposals begins on page 32 of the </a:t>
            </a:r>
            <a:r>
              <a:rPr lang="en-US" sz="1700" dirty="0">
                <a:hlinkClick r:id="rId2"/>
              </a:rPr>
              <a:t>public comment summary document </a:t>
            </a:r>
            <a:endParaRPr lang="en-US" sz="1700" dirty="0"/>
          </a:p>
          <a:p>
            <a:pPr marL="457200" indent="-457200"/>
            <a:r>
              <a:rPr lang="en-US" sz="1700" dirty="0"/>
              <a:t>Elements of these proposals have been discussed in the context of revisiting the draft recommendations as well as broader discussions in the Work Track.</a:t>
            </a:r>
          </a:p>
          <a:p>
            <a:r>
              <a:rPr lang="en-US" sz="1700" dirty="0"/>
              <a:t>Public comments reflect that there is a mix of perspectives in the community on the different proposals – some in favor and some opposed to each, similar to what the co-leaders have observed in WT discussions. </a:t>
            </a:r>
          </a:p>
          <a:p>
            <a:r>
              <a:rPr lang="en-US" sz="1700" dirty="0"/>
              <a:t>At this stage, the co-leaders do not anticipate that re-reviewing the proposals will lead to agreement in the Work Track on specific changes. Members should raise if there are any points that they think need to be considered further in order for the Work Track to reach agreement on recommendations.</a:t>
            </a:r>
            <a:endParaRPr lang="en-US" sz="1800" dirty="0"/>
          </a:p>
          <a:p>
            <a:endParaRPr lang="en-US" sz="1800" dirty="0"/>
          </a:p>
        </p:txBody>
      </p:sp>
    </p:spTree>
    <p:extLst>
      <p:ext uri="{BB962C8B-B14F-4D97-AF65-F5344CB8AC3E}">
        <p14:creationId xmlns:p14="http://schemas.microsoft.com/office/powerpoint/2010/main" val="19499614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Any Other Business</a:t>
            </a:r>
          </a:p>
        </p:txBody>
      </p:sp>
      <p:sp>
        <p:nvSpPr>
          <p:cNvPr id="5" name="Text Placeholder 4"/>
          <p:cNvSpPr>
            <a:spLocks noGrp="1"/>
          </p:cNvSpPr>
          <p:nvPr>
            <p:ph type="body" sz="quarter" idx="11"/>
          </p:nvPr>
        </p:nvSpPr>
        <p:spPr/>
        <p:txBody>
          <a:bodyPr/>
          <a:lstStyle/>
          <a:p>
            <a:r>
              <a:rPr lang="en-US" dirty="0"/>
              <a:t>Agenda Item #3</a:t>
            </a:r>
          </a:p>
        </p:txBody>
      </p:sp>
    </p:spTree>
    <p:extLst>
      <p:ext uri="{BB962C8B-B14F-4D97-AF65-F5344CB8AC3E}">
        <p14:creationId xmlns:p14="http://schemas.microsoft.com/office/powerpoint/2010/main" val="3308151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Welcome/Review Agenda/SOI Updates</a:t>
            </a:r>
          </a:p>
        </p:txBody>
      </p:sp>
      <p:sp>
        <p:nvSpPr>
          <p:cNvPr id="5" name="Text Placeholder 4"/>
          <p:cNvSpPr>
            <a:spLocks noGrp="1"/>
          </p:cNvSpPr>
          <p:nvPr>
            <p:ph type="body" sz="quarter" idx="11"/>
          </p:nvPr>
        </p:nvSpPr>
        <p:spPr/>
        <p:txBody>
          <a:bodyPr/>
          <a:lstStyle/>
          <a:p>
            <a:r>
              <a:rPr lang="en-US" dirty="0"/>
              <a:t>Agenda Item #1</a:t>
            </a:r>
          </a:p>
        </p:txBody>
      </p:sp>
    </p:spTree>
    <p:extLst>
      <p:ext uri="{BB962C8B-B14F-4D97-AF65-F5344CB8AC3E}">
        <p14:creationId xmlns:p14="http://schemas.microsoft.com/office/powerpoint/2010/main" val="13765954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40605" y="844109"/>
            <a:ext cx="8657922" cy="1759349"/>
          </a:xfrm>
        </p:spPr>
        <p:txBody>
          <a:bodyPr/>
          <a:lstStyle/>
          <a:p>
            <a:r>
              <a:rPr lang="en-US" dirty="0"/>
              <a:t>Closure of Discussion on Languages/Translations</a:t>
            </a:r>
          </a:p>
        </p:txBody>
      </p:sp>
      <p:sp>
        <p:nvSpPr>
          <p:cNvPr id="5" name="Text Placeholder 4"/>
          <p:cNvSpPr>
            <a:spLocks noGrp="1"/>
          </p:cNvSpPr>
          <p:nvPr>
            <p:ph type="body" sz="quarter" idx="11"/>
          </p:nvPr>
        </p:nvSpPr>
        <p:spPr/>
        <p:txBody>
          <a:bodyPr/>
          <a:lstStyle/>
          <a:p>
            <a:r>
              <a:rPr lang="en-US" dirty="0"/>
              <a:t>Agenda Item #2</a:t>
            </a:r>
          </a:p>
        </p:txBody>
      </p:sp>
    </p:spTree>
    <p:extLst>
      <p:ext uri="{BB962C8B-B14F-4D97-AF65-F5344CB8AC3E}">
        <p14:creationId xmlns:p14="http://schemas.microsoft.com/office/powerpoint/2010/main" val="1233829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Status</a:t>
            </a:r>
          </a:p>
        </p:txBody>
      </p:sp>
      <p:sp>
        <p:nvSpPr>
          <p:cNvPr id="3" name="Content Placeholder 2"/>
          <p:cNvSpPr>
            <a:spLocks noGrp="1"/>
          </p:cNvSpPr>
          <p:nvPr>
            <p:ph sz="quarter" idx="10"/>
          </p:nvPr>
        </p:nvSpPr>
        <p:spPr>
          <a:xfrm>
            <a:off x="374904" y="764155"/>
            <a:ext cx="8479729" cy="5219956"/>
          </a:xfrm>
        </p:spPr>
        <p:txBody>
          <a:bodyPr/>
          <a:lstStyle/>
          <a:p>
            <a:r>
              <a:rPr lang="en-US" dirty="0"/>
              <a:t>For some time, the Work Track has been discussing the issue of languages/translations. As a reminder, the following provisions applied in the 2012 Applicant Guidebook: </a:t>
            </a:r>
          </a:p>
          <a:p>
            <a:pPr marL="0" indent="0">
              <a:buNone/>
            </a:pPr>
            <a:endParaRPr lang="en-US" dirty="0"/>
          </a:p>
          <a:p>
            <a:pPr lvl="1"/>
            <a:r>
              <a:rPr lang="en-US" dirty="0"/>
              <a:t>In the 2012 Applicant Guidebook, a string was considered unavailable if it was a translation</a:t>
            </a:r>
            <a:r>
              <a:rPr lang="en-US" b="1" dirty="0"/>
              <a:t> in any language</a:t>
            </a:r>
            <a:r>
              <a:rPr lang="en-US" dirty="0"/>
              <a:t> of the following categories of country and territory names: long-form name listed in the ISO 3166-1 standard; short-form name listed in the ISO 3166-1 standard; separable component of a country name designated on the “Separable Country Names List.”</a:t>
            </a:r>
          </a:p>
          <a:p>
            <a:pPr lvl="1"/>
            <a:r>
              <a:rPr lang="en-US" dirty="0"/>
              <a:t>In the 2012 round, applicants were required to obtain letters of support or non-objection from the relevant governments or public authorities for “An application for any string that is a representation, </a:t>
            </a:r>
            <a:r>
              <a:rPr lang="en-US" b="1" dirty="0"/>
              <a:t>in any language</a:t>
            </a:r>
            <a:r>
              <a:rPr lang="en-US" dirty="0"/>
              <a:t>, of the capital city name of any country or territory listed in the ISO 3166-1 standard.” </a:t>
            </a:r>
          </a:p>
        </p:txBody>
      </p:sp>
    </p:spTree>
    <p:extLst>
      <p:ext uri="{BB962C8B-B14F-4D97-AF65-F5344CB8AC3E}">
        <p14:creationId xmlns:p14="http://schemas.microsoft.com/office/powerpoint/2010/main" val="4151247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Base Proposal</a:t>
            </a:r>
          </a:p>
        </p:txBody>
      </p:sp>
      <p:sp>
        <p:nvSpPr>
          <p:cNvPr id="3" name="Content Placeholder 2"/>
          <p:cNvSpPr>
            <a:spLocks noGrp="1"/>
          </p:cNvSpPr>
          <p:nvPr>
            <p:ph sz="quarter" idx="10"/>
          </p:nvPr>
        </p:nvSpPr>
        <p:spPr>
          <a:xfrm>
            <a:off x="374904" y="764155"/>
            <a:ext cx="8479729" cy="5219956"/>
          </a:xfrm>
        </p:spPr>
        <p:txBody>
          <a:bodyPr/>
          <a:lstStyle/>
          <a:p>
            <a:r>
              <a:rPr lang="en-US" dirty="0"/>
              <a:t>WT5 has discussed the following proposal as an alternative to the “in any language” standard and two possible additions included on the following slides. The summary document included with the agenda for today contains some pros and cons identified for </a:t>
            </a:r>
            <a:r>
              <a:rPr lang="en-US"/>
              <a:t>these options.</a:t>
            </a:r>
            <a:r>
              <a:rPr lang="en-US" b="1" dirty="0"/>
              <a:t> </a:t>
            </a:r>
            <a:endParaRPr lang="en-US" dirty="0"/>
          </a:p>
          <a:p>
            <a:pPr marL="0" indent="0">
              <a:buNone/>
            </a:pPr>
            <a:endParaRPr lang="en-US" b="1" dirty="0"/>
          </a:p>
          <a:p>
            <a:pPr marL="0" indent="0">
              <a:buNone/>
            </a:pPr>
            <a:r>
              <a:rPr lang="en-US" b="1" dirty="0"/>
              <a:t>Base Proposal: change “in any language” to “UN and official languages”</a:t>
            </a:r>
            <a:endParaRPr lang="en-US" dirty="0"/>
          </a:p>
          <a:p>
            <a:r>
              <a:rPr lang="en-US" dirty="0"/>
              <a:t>For those countries that have no official language, include “de-facto” official languages </a:t>
            </a:r>
          </a:p>
          <a:p>
            <a:pPr lvl="1"/>
            <a:r>
              <a:rPr lang="en-US" dirty="0"/>
              <a:t>a list would need to be identified for this if it was used in the recommendations</a:t>
            </a:r>
          </a:p>
          <a:p>
            <a:r>
              <a:rPr lang="en-US" dirty="0"/>
              <a:t>Supplement with a curative mechanism that allows for objections in the case of commonly used languages </a:t>
            </a:r>
          </a:p>
          <a:p>
            <a:pPr lvl="1"/>
            <a:r>
              <a:rPr lang="en-US" dirty="0"/>
              <a:t>the Work Track may want to further develop the details of the curative mechanism</a:t>
            </a:r>
          </a:p>
        </p:txBody>
      </p:sp>
    </p:spTree>
    <p:extLst>
      <p:ext uri="{BB962C8B-B14F-4D97-AF65-F5344CB8AC3E}">
        <p14:creationId xmlns:p14="http://schemas.microsoft.com/office/powerpoint/2010/main" val="18803019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26859" y="118915"/>
            <a:ext cx="8012951" cy="450663"/>
          </a:xfrm>
        </p:spPr>
        <p:txBody>
          <a:bodyPr/>
          <a:lstStyle/>
          <a:p>
            <a:r>
              <a:rPr lang="en-US" dirty="0"/>
              <a:t>Possible addition - relevant national, regional and community languages </a:t>
            </a:r>
          </a:p>
        </p:txBody>
      </p:sp>
      <p:sp>
        <p:nvSpPr>
          <p:cNvPr id="3" name="Content Placeholder 2"/>
          <p:cNvSpPr>
            <a:spLocks noGrp="1"/>
          </p:cNvSpPr>
          <p:nvPr>
            <p:ph sz="quarter" idx="10"/>
          </p:nvPr>
        </p:nvSpPr>
        <p:spPr>
          <a:xfrm>
            <a:off x="-112273" y="1197424"/>
            <a:ext cx="9091214" cy="5541661"/>
          </a:xfrm>
        </p:spPr>
        <p:txBody>
          <a:bodyPr/>
          <a:lstStyle/>
          <a:p>
            <a:pPr marL="457200" lvl="1" indent="0">
              <a:buNone/>
            </a:pPr>
            <a:r>
              <a:rPr lang="en-US" b="1" u="sng" dirty="0"/>
              <a:t>In addition </a:t>
            </a:r>
            <a:r>
              <a:rPr lang="en-US" dirty="0"/>
              <a:t>to the base proposal:</a:t>
            </a:r>
          </a:p>
          <a:p>
            <a:pPr lvl="1"/>
            <a:r>
              <a:rPr lang="en-US" dirty="0"/>
              <a:t>A string is unavailable if it is a translation</a:t>
            </a:r>
            <a:r>
              <a:rPr lang="en-US" b="1" dirty="0"/>
              <a:t> </a:t>
            </a:r>
            <a:r>
              <a:rPr lang="en-US" dirty="0"/>
              <a:t>in </a:t>
            </a:r>
            <a:r>
              <a:rPr lang="en-US" b="1" dirty="0"/>
              <a:t>relevant national, regional and community languages</a:t>
            </a:r>
            <a:r>
              <a:rPr lang="en-US" dirty="0"/>
              <a:t> of the following categories of country and territory names: long-form name listed in the ISO 3166-1 standard; short-form name listed in the ISO 3166-1 standard; separable component of a country name designated on the “Separable Country Names List.”</a:t>
            </a:r>
          </a:p>
          <a:p>
            <a:pPr lvl="1"/>
            <a:r>
              <a:rPr lang="en-US" dirty="0"/>
              <a:t>Require applicant to obtain a letter of support or non-objection from the relevant government or public authority for “An application for any string that is a representation, </a:t>
            </a:r>
            <a:r>
              <a:rPr lang="en-US" b="1" dirty="0"/>
              <a:t>in relevant national, regional and community languages</a:t>
            </a:r>
            <a:r>
              <a:rPr lang="en-US" dirty="0"/>
              <a:t>, of the capital city name of any country or territory listed in the ISO 3166-1 standard.”</a:t>
            </a:r>
          </a:p>
          <a:p>
            <a:pPr lvl="2"/>
            <a:r>
              <a:rPr lang="en-US" dirty="0"/>
              <a:t>Relevant national, regional and community languages could be defined as languages spoken by a certain percentage of people in the country/territory/capital city. The percentage would need to be defined.</a:t>
            </a:r>
          </a:p>
          <a:p>
            <a:pPr lvl="2"/>
            <a:r>
              <a:rPr lang="en-US" dirty="0"/>
              <a:t>A list of relevant national, regional and community languages would need to be found or developed.</a:t>
            </a:r>
          </a:p>
        </p:txBody>
      </p:sp>
    </p:spTree>
    <p:extLst>
      <p:ext uri="{BB962C8B-B14F-4D97-AF65-F5344CB8AC3E}">
        <p14:creationId xmlns:p14="http://schemas.microsoft.com/office/powerpoint/2010/main" val="3638292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Possible addition - transposition</a:t>
            </a:r>
          </a:p>
        </p:txBody>
      </p:sp>
      <p:sp>
        <p:nvSpPr>
          <p:cNvPr id="3" name="Content Placeholder 2"/>
          <p:cNvSpPr>
            <a:spLocks noGrp="1"/>
          </p:cNvSpPr>
          <p:nvPr>
            <p:ph sz="quarter" idx="10"/>
          </p:nvPr>
        </p:nvSpPr>
        <p:spPr>
          <a:xfrm>
            <a:off x="52786" y="658169"/>
            <a:ext cx="9091214" cy="5804976"/>
          </a:xfrm>
        </p:spPr>
        <p:txBody>
          <a:bodyPr/>
          <a:lstStyle/>
          <a:p>
            <a:r>
              <a:rPr lang="en-US" sz="1700" b="1" dirty="0"/>
              <a:t>Applying only to capital city names: Also require support/non-objection letter for the transposition of accented and diacritic characters in Latin-based scripts to their equivalent ASCII root. This would protect for example </a:t>
            </a:r>
            <a:r>
              <a:rPr lang="en-US" sz="1700" b="1" dirty="0" err="1"/>
              <a:t>sao</a:t>
            </a:r>
            <a:r>
              <a:rPr lang="en-US" sz="1700" b="1" dirty="0"/>
              <a:t>-tome as a DNS-Label of São Tomé alongside the IDN version of the name (</a:t>
            </a:r>
            <a:r>
              <a:rPr lang="en-US" sz="1700" b="1" dirty="0" err="1"/>
              <a:t>xn</a:t>
            </a:r>
            <a:r>
              <a:rPr lang="en-US" sz="1700" b="1" dirty="0"/>
              <a:t>--so-tom-3ta7c). </a:t>
            </a:r>
            <a:r>
              <a:rPr lang="en-US" sz="1700" dirty="0"/>
              <a:t>Additional example provided: </a:t>
            </a:r>
            <a:r>
              <a:rPr lang="en-US" sz="1700" dirty="0" err="1"/>
              <a:t>denhaag</a:t>
            </a:r>
            <a:r>
              <a:rPr lang="en-US" sz="1700" dirty="0"/>
              <a:t>/den-</a:t>
            </a:r>
            <a:r>
              <a:rPr lang="en-US" sz="1700" dirty="0" err="1"/>
              <a:t>haag</a:t>
            </a:r>
            <a:r>
              <a:rPr lang="en-US" sz="1700" dirty="0"/>
              <a:t> would require letter of support/non-objection.</a:t>
            </a:r>
          </a:p>
          <a:p>
            <a:pPr lvl="1"/>
            <a:endParaRPr lang="en-US" sz="1700" dirty="0"/>
          </a:p>
          <a:p>
            <a:pPr marL="457200" lvl="1" indent="0">
              <a:buNone/>
            </a:pPr>
            <a:r>
              <a:rPr lang="en-US" sz="1700" dirty="0"/>
              <a:t>Questions raised:</a:t>
            </a:r>
          </a:p>
          <a:p>
            <a:pPr lvl="1"/>
            <a:r>
              <a:rPr lang="en-US" sz="1700" dirty="0"/>
              <a:t>What is the underlying concern that proposal is trying to address?</a:t>
            </a:r>
          </a:p>
          <a:p>
            <a:pPr lvl="1"/>
            <a:r>
              <a:rPr lang="en-US" sz="1700" dirty="0"/>
              <a:t>Is transposition, such as the example of Den Haag represented as </a:t>
            </a:r>
            <a:r>
              <a:rPr lang="en-US" sz="1700" dirty="0" err="1"/>
              <a:t>denhaag</a:t>
            </a:r>
            <a:r>
              <a:rPr lang="en-US" sz="1700" dirty="0"/>
              <a:t>, an issue of translation or is it something else? Is the issue of how to treat spaces and dashes different from the issue of accented characters? Note that the elimination of spaces or additions of dashes are included in the </a:t>
            </a:r>
            <a:r>
              <a:rPr lang="en-US" sz="1700" dirty="0">
                <a:hlinkClick r:id="rId2"/>
              </a:rPr>
              <a:t>current standards dealing with copyright</a:t>
            </a:r>
            <a:r>
              <a:rPr lang="en-US" sz="1700" dirty="0"/>
              <a:t>. Could this be leveraged if it is not already?</a:t>
            </a:r>
          </a:p>
          <a:p>
            <a:pPr lvl="1"/>
            <a:r>
              <a:rPr lang="en-US" sz="1700" dirty="0"/>
              <a:t>Is it more appropriate to consider this proposal in the context of all geographic names in the AGB rather than specifically capital city names?</a:t>
            </a:r>
          </a:p>
          <a:p>
            <a:pPr lvl="1"/>
            <a:r>
              <a:rPr lang="en-US" sz="1700" dirty="0"/>
              <a:t>Is there an objective list that can be used as reference in relation to accented characters and corresponding ASCII characters?</a:t>
            </a:r>
          </a:p>
          <a:p>
            <a:pPr lvl="1"/>
            <a:r>
              <a:rPr lang="en-US" sz="1700" dirty="0"/>
              <a:t>Could curative measures be used to address underlying concerns? </a:t>
            </a:r>
          </a:p>
          <a:p>
            <a:pPr lvl="1"/>
            <a:r>
              <a:rPr lang="en-US" sz="1700" dirty="0"/>
              <a:t>Is “ASCII root” appropriate terminology? Should it say ASCII text?</a:t>
            </a:r>
          </a:p>
          <a:p>
            <a:pPr lvl="1"/>
            <a:endParaRPr lang="en-US" dirty="0"/>
          </a:p>
          <a:p>
            <a:pPr lvl="1"/>
            <a:endParaRPr lang="en-US" dirty="0"/>
          </a:p>
        </p:txBody>
      </p:sp>
    </p:spTree>
    <p:extLst>
      <p:ext uri="{BB962C8B-B14F-4D97-AF65-F5344CB8AC3E}">
        <p14:creationId xmlns:p14="http://schemas.microsoft.com/office/powerpoint/2010/main" val="3717398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Topic Closure</a:t>
            </a:r>
          </a:p>
        </p:txBody>
      </p:sp>
      <p:sp>
        <p:nvSpPr>
          <p:cNvPr id="3" name="Content Placeholder 2"/>
          <p:cNvSpPr>
            <a:spLocks noGrp="1"/>
          </p:cNvSpPr>
          <p:nvPr>
            <p:ph sz="quarter" idx="10"/>
          </p:nvPr>
        </p:nvSpPr>
        <p:spPr>
          <a:xfrm>
            <a:off x="293881" y="729431"/>
            <a:ext cx="8676499" cy="5451450"/>
          </a:xfrm>
        </p:spPr>
        <p:txBody>
          <a:bodyPr/>
          <a:lstStyle/>
          <a:p>
            <a:r>
              <a:rPr lang="en-US" dirty="0"/>
              <a:t>Work Track 5 is reaching the conclusion of its work, and discussions on languages/translations must be wrapped up.</a:t>
            </a:r>
          </a:p>
          <a:p>
            <a:r>
              <a:rPr lang="en-US" dirty="0"/>
              <a:t>At this stage:</a:t>
            </a:r>
          </a:p>
          <a:p>
            <a:pPr lvl="1"/>
            <a:r>
              <a:rPr lang="en-US" dirty="0"/>
              <a:t>Is there agreement on a path forward?</a:t>
            </a:r>
          </a:p>
          <a:p>
            <a:pPr lvl="1"/>
            <a:r>
              <a:rPr lang="en-US" dirty="0"/>
              <a:t>If not, are there any new points that need to be raised or items that have not yet been discussed that might lead to agreement?</a:t>
            </a:r>
          </a:p>
          <a:p>
            <a:pPr lvl="1"/>
            <a:endParaRPr lang="en-US" dirty="0"/>
          </a:p>
          <a:p>
            <a:r>
              <a:rPr lang="en-US" dirty="0"/>
              <a:t>If there is not agreement on any of the proposed changes presented on the previous slides, the 2012 Applicant Guidebook provisions will remain in place.</a:t>
            </a:r>
          </a:p>
          <a:p>
            <a:endParaRPr lang="en-US" sz="1700" dirty="0"/>
          </a:p>
          <a:p>
            <a:pPr marL="457200" lvl="1" indent="0">
              <a:buNone/>
            </a:pPr>
            <a:endParaRPr lang="en-US" sz="1700" dirty="0"/>
          </a:p>
          <a:p>
            <a:endParaRPr lang="en-US" sz="1800" dirty="0"/>
          </a:p>
          <a:p>
            <a:endParaRPr lang="en-US" sz="1800" dirty="0"/>
          </a:p>
        </p:txBody>
      </p:sp>
    </p:spTree>
    <p:extLst>
      <p:ext uri="{BB962C8B-B14F-4D97-AF65-F5344CB8AC3E}">
        <p14:creationId xmlns:p14="http://schemas.microsoft.com/office/powerpoint/2010/main" val="2138254462"/>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20170620 (1)</Template>
  <TotalTime>516</TotalTime>
  <Words>1456</Words>
  <Application>Microsoft Macintosh PowerPoint</Application>
  <PresentationFormat>On-screen Show (4:3)</PresentationFormat>
  <Paragraphs>122</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Wingdings</vt:lpstr>
      <vt:lpstr>ICANNPPT_Arial_4x3_June 2017_potx</vt:lpstr>
      <vt:lpstr>Work Track 5 meeting</vt:lpstr>
      <vt:lpstr>Agenda </vt:lpstr>
      <vt:lpstr>Welcome/Review Agenda/SOI Updates</vt:lpstr>
      <vt:lpstr>Closure of Discussion on Languages/Translations</vt:lpstr>
      <vt:lpstr>Status</vt:lpstr>
      <vt:lpstr>Base Proposal</vt:lpstr>
      <vt:lpstr>Possible addition - relevant national, regional and community languages </vt:lpstr>
      <vt:lpstr>Possible addition - transposition</vt:lpstr>
      <vt:lpstr>Topic Closure</vt:lpstr>
      <vt:lpstr>Closure of Discussion on Additional Categories of Terms Not Included in the 2012 Applicant Guidebook</vt:lpstr>
      <vt:lpstr>Status</vt:lpstr>
      <vt:lpstr>Topic Closure</vt:lpstr>
      <vt:lpstr>Closure of Discussion on Changes to String Contention Resolution</vt:lpstr>
      <vt:lpstr>Background</vt:lpstr>
      <vt:lpstr>Status</vt:lpstr>
      <vt:lpstr>Proposal (slide 1/2)</vt:lpstr>
      <vt:lpstr>Proposal (slide 1/2)</vt:lpstr>
      <vt:lpstr>Topic Closure</vt:lpstr>
      <vt:lpstr>Final review of public comments - Proposals 6, 7, 8, 9, 10, and 37</vt:lpstr>
      <vt:lpstr>Public Comments on Proposals to Change Scope of Protections</vt:lpstr>
      <vt:lpstr>Any Other Business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Emily Barabas</dc:creator>
  <cp:lastModifiedBy>Emily Barabas</cp:lastModifiedBy>
  <cp:revision>37</cp:revision>
  <cp:lastPrinted>2018-01-16T10:50:14Z</cp:lastPrinted>
  <dcterms:created xsi:type="dcterms:W3CDTF">2017-12-05T11:18:13Z</dcterms:created>
  <dcterms:modified xsi:type="dcterms:W3CDTF">2019-08-07T07:34:10Z</dcterms:modified>
</cp:coreProperties>
</file>