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81" r:id="rId2"/>
    <p:sldId id="382" r:id="rId3"/>
    <p:sldId id="383" r:id="rId4"/>
    <p:sldId id="384" r:id="rId5"/>
    <p:sldId id="385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843" autoAdjust="0"/>
    <p:restoredTop sz="94088" autoAdjust="0"/>
  </p:normalViewPr>
  <p:slideViewPr>
    <p:cSldViewPr snapToGrid="0" snapToObjects="1">
      <p:cViewPr varScale="1">
        <p:scale>
          <a:sx n="96" d="100"/>
          <a:sy n="96" d="100"/>
        </p:scale>
        <p:origin x="712" y="176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6/26/19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6/26/19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s://www.flickr.com/photos/icann" TargetMode="External"/><Relationship Id="rId21" Type="http://schemas.openxmlformats.org/officeDocument/2006/relationships/hyperlink" Target="https://www.instagram.com/icannorg" TargetMode="External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s://www.facebook.com/icannorg" TargetMode="External"/><Relationship Id="rId17" Type="http://schemas.openxmlformats.org/officeDocument/2006/relationships/hyperlink" Target="https://www.youtube.com/user/ICANNnews" TargetMode="External"/><Relationship Id="rId2" Type="http://schemas.openxmlformats.org/officeDocument/2006/relationships/image" Target="../media/image20.emf"/><Relationship Id="rId16" Type="http://schemas.openxmlformats.org/officeDocument/2006/relationships/image" Target="../media/image25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3.png"/><Relationship Id="rId5" Type="http://schemas.openxmlformats.org/officeDocument/2006/relationships/image" Target="../media/image21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6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www.twitter.com/icann" TargetMode="External"/><Relationship Id="rId14" Type="http://schemas.openxmlformats.org/officeDocument/2006/relationships/image" Target="../media/image24.png"/><Relationship Id="rId22" Type="http://schemas.openxmlformats.org/officeDocument/2006/relationships/image" Target="../media/image27.tiff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5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5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5" y="4553317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5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 fontScale="92500" lnSpcReduction="10000"/>
          </a:bodyPr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lang="en-US" sz="2000" kern="1200" baseline="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</a:t>
            </a:r>
            <a:r>
              <a:rPr lang="en-US" dirty="0" err="1"/>
              <a:t>nigel.hickson@icann.org</a:t>
            </a:r>
            <a:r>
              <a:rPr lang="en-US" dirty="0"/>
              <a:t> 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53" name="Group 52"/>
          <p:cNvGrpSpPr/>
          <p:nvPr userDrawn="1"/>
        </p:nvGrpSpPr>
        <p:grpSpPr>
          <a:xfrm>
            <a:off x="2543489" y="3169143"/>
            <a:ext cx="6809361" cy="2600048"/>
            <a:chOff x="2543489" y="3169143"/>
            <a:chExt cx="6809361" cy="2600048"/>
          </a:xfrm>
        </p:grpSpPr>
        <p:grpSp>
          <p:nvGrpSpPr>
            <p:cNvPr id="54" name="Group 53"/>
            <p:cNvGrpSpPr/>
            <p:nvPr/>
          </p:nvGrpSpPr>
          <p:grpSpPr>
            <a:xfrm>
              <a:off x="2543489" y="5403431"/>
              <a:ext cx="3416667" cy="365760"/>
              <a:chOff x="5325979" y="4715893"/>
              <a:chExt cx="3416667" cy="365760"/>
            </a:xfrm>
          </p:grpSpPr>
          <p:sp>
            <p:nvSpPr>
              <p:cNvPr id="76" name="Text Placeholder 32"/>
              <p:cNvSpPr txBox="1">
                <a:spLocks/>
              </p:cNvSpPr>
              <p:nvPr/>
            </p:nvSpPr>
            <p:spPr>
              <a:xfrm>
                <a:off x="5793339" y="4734885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flickr.com/icann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7" name="Picture 76" descr="1420947842_social_style_3_flikr-128.png">
                <a:hlinkClick r:id="rId4" action="ppaction://hlinkfile"/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471589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5" name="Group 54"/>
            <p:cNvGrpSpPr/>
            <p:nvPr/>
          </p:nvGrpSpPr>
          <p:grpSpPr>
            <a:xfrm>
              <a:off x="5716248" y="3169143"/>
              <a:ext cx="3636602" cy="365760"/>
              <a:chOff x="1235726" y="5571713"/>
              <a:chExt cx="3636602" cy="365760"/>
            </a:xfrm>
          </p:grpSpPr>
          <p:sp>
            <p:nvSpPr>
              <p:cNvPr id="74" name="Text Placeholder 32"/>
              <p:cNvSpPr txBox="1">
                <a:spLocks/>
              </p:cNvSpPr>
              <p:nvPr/>
            </p:nvSpPr>
            <p:spPr>
              <a:xfrm>
                <a:off x="1703086" y="5592033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linkedin/company/icann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5" name="Picture 74" descr="1420948164_social_style_3_in-128.png">
                <a:hlinkClick r:id="rId7" action="ppaction://hlinkfile"/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557171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6" name="Group 55"/>
            <p:cNvGrpSpPr/>
            <p:nvPr/>
          </p:nvGrpSpPr>
          <p:grpSpPr>
            <a:xfrm>
              <a:off x="2543489" y="3169143"/>
              <a:ext cx="2809587" cy="365760"/>
              <a:chOff x="1235726" y="3073176"/>
              <a:chExt cx="2809587" cy="365760"/>
            </a:xfrm>
          </p:grpSpPr>
          <p:sp>
            <p:nvSpPr>
              <p:cNvPr id="72" name="Text Placeholder 32"/>
              <p:cNvSpPr txBox="1">
                <a:spLocks/>
              </p:cNvSpPr>
              <p:nvPr/>
            </p:nvSpPr>
            <p:spPr>
              <a:xfrm>
                <a:off x="1703087" y="3093496"/>
                <a:ext cx="2342226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9"/>
                  </a:rPr>
                  <a:t>@icann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3" name="Picture 72" descr="1420948433_social_style_3_twiter-128.png">
                <a:hlinkClick r:id="rId10" action="ppaction://hlinkfile"/>
              </p:cNvPr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30731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7" name="Group 56"/>
            <p:cNvGrpSpPr/>
            <p:nvPr/>
          </p:nvGrpSpPr>
          <p:grpSpPr>
            <a:xfrm>
              <a:off x="2543489" y="3913906"/>
              <a:ext cx="3730320" cy="365760"/>
              <a:chOff x="1235727" y="3892739"/>
              <a:chExt cx="3730320" cy="365760"/>
            </a:xfrm>
          </p:grpSpPr>
          <p:sp>
            <p:nvSpPr>
              <p:cNvPr id="70" name="Text Placeholder 32"/>
              <p:cNvSpPr txBox="1">
                <a:spLocks/>
              </p:cNvSpPr>
              <p:nvPr/>
            </p:nvSpPr>
            <p:spPr>
              <a:xfrm>
                <a:off x="1703086" y="3913059"/>
                <a:ext cx="3262961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facebook.com/icannorg 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1" name="Picture 70" descr="1420948141_social_style_3_facebook-128.png">
                <a:hlinkClick r:id="rId13" action="ppaction://hlinkfile"/>
              </p:cNvPr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7" y="3892739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8" name="Group 57"/>
            <p:cNvGrpSpPr/>
            <p:nvPr/>
          </p:nvGrpSpPr>
          <p:grpSpPr>
            <a:xfrm>
              <a:off x="2543489" y="4658669"/>
              <a:ext cx="3636602" cy="365760"/>
              <a:chOff x="1235726" y="4721075"/>
              <a:chExt cx="3636602" cy="365760"/>
            </a:xfrm>
          </p:grpSpPr>
          <p:pic>
            <p:nvPicPr>
              <p:cNvPr id="68" name="Picture 67" descr="1420948149_social_style_3_youtube-128.png">
                <a:hlinkClick r:id="rId15" action="ppaction://hlinkfile"/>
              </p:cNvPr>
              <p:cNvPicPr>
                <a:picLocks noChangeAspect="1"/>
              </p:cNvPicPr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4721075"/>
                <a:ext cx="365760" cy="365760"/>
              </a:xfrm>
              <a:prstGeom prst="rect">
                <a:avLst/>
              </a:prstGeom>
            </p:spPr>
          </p:pic>
          <p:sp>
            <p:nvSpPr>
              <p:cNvPr id="69" name="Text Placeholder 32"/>
              <p:cNvSpPr txBox="1">
                <a:spLocks/>
              </p:cNvSpPr>
              <p:nvPr/>
            </p:nvSpPr>
            <p:spPr>
              <a:xfrm>
                <a:off x="1703086" y="4734885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youtube.com/icannnews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5716248" y="4658669"/>
              <a:ext cx="2586167" cy="365760"/>
              <a:chOff x="5325979" y="3073176"/>
              <a:chExt cx="2586167" cy="365760"/>
            </a:xfrm>
          </p:grpSpPr>
          <p:sp>
            <p:nvSpPr>
              <p:cNvPr id="66" name="Text Placeholder 32"/>
              <p:cNvSpPr txBox="1">
                <a:spLocks/>
              </p:cNvSpPr>
              <p:nvPr/>
            </p:nvSpPr>
            <p:spPr>
              <a:xfrm>
                <a:off x="5793339" y="3093496"/>
                <a:ext cx="21188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soundcloud/icann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1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30731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60" name="Group 59"/>
            <p:cNvGrpSpPr/>
            <p:nvPr/>
          </p:nvGrpSpPr>
          <p:grpSpPr>
            <a:xfrm>
              <a:off x="5716248" y="3913906"/>
              <a:ext cx="3416667" cy="365760"/>
              <a:chOff x="5325979" y="5571713"/>
              <a:chExt cx="3416667" cy="365760"/>
            </a:xfrm>
          </p:grpSpPr>
          <p:sp>
            <p:nvSpPr>
              <p:cNvPr id="64" name="Text Placeholder 32"/>
              <p:cNvSpPr txBox="1">
                <a:spLocks/>
              </p:cNvSpPr>
              <p:nvPr/>
            </p:nvSpPr>
            <p:spPr>
              <a:xfrm>
                <a:off x="5793339" y="5592033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slideshare/icannpresentations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5" name="Picture 64" descr="1420948164_social_style_3_in-128.png">
                <a:hlinkClick r:id="rId7" action="ppaction://hlinkfile"/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557171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61" name="Group 60"/>
            <p:cNvGrpSpPr/>
            <p:nvPr/>
          </p:nvGrpSpPr>
          <p:grpSpPr>
            <a:xfrm>
              <a:off x="5716248" y="5403431"/>
              <a:ext cx="3416667" cy="358717"/>
              <a:chOff x="6434703" y="4228306"/>
              <a:chExt cx="3416667" cy="358717"/>
            </a:xfrm>
          </p:grpSpPr>
          <p:sp>
            <p:nvSpPr>
              <p:cNvPr id="62" name="Text Placeholder 32"/>
              <p:cNvSpPr txBox="1">
                <a:spLocks/>
              </p:cNvSpPr>
              <p:nvPr/>
            </p:nvSpPr>
            <p:spPr>
              <a:xfrm>
                <a:off x="6902063" y="4247298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1"/>
                  </a:rPr>
                  <a:t>instagram.com/icannorg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2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34703" y="4228306"/>
                <a:ext cx="358717" cy="35871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5972573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</p:spTree>
    <p:extLst>
      <p:ext uri="{BB962C8B-B14F-4D97-AF65-F5344CB8AC3E}">
        <p14:creationId xmlns:p14="http://schemas.microsoft.com/office/powerpoint/2010/main" val="19628516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-29028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2188569" y="3214997"/>
            <a:ext cx="6160437" cy="2426437"/>
            <a:chOff x="2188569" y="3214997"/>
            <a:chExt cx="6160437" cy="2426437"/>
          </a:xfrm>
        </p:grpSpPr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5245434"/>
              <a:ext cx="2365413" cy="396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3216852"/>
              <a:ext cx="2310353" cy="3960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3893046"/>
              <a:ext cx="2786823" cy="396000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4569240"/>
              <a:ext cx="1893176" cy="39600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1308" y="3891809"/>
              <a:ext cx="2291295" cy="396000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8569" y="4568621"/>
              <a:ext cx="2344236" cy="39600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8569" y="5245434"/>
              <a:ext cx="1717413" cy="39600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1310" y="3214997"/>
              <a:ext cx="1145646" cy="3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 dirty="0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0" cy="293992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16" r:id="rId47"/>
    <p:sldLayoutId id="2147483754" r:id="rId48"/>
    <p:sldLayoutId id="2147483717" r:id="rId49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cann.org/news/announcement-2019-01-31-en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Nigel.hickson@icann.or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4250" y="1"/>
            <a:ext cx="8012951" cy="90297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AT LARGE: INTERNET GOVERNANCE ISSUES; ICANN65; 26</a:t>
            </a:r>
            <a:r>
              <a:rPr lang="en-US" baseline="30000" dirty="0"/>
              <a:t>TH</a:t>
            </a:r>
            <a:r>
              <a:rPr lang="en-US" dirty="0"/>
              <a:t> JUNE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27710" y="2070100"/>
            <a:ext cx="7907338" cy="4041775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GB"/>
              <a:t>Introduction </a:t>
            </a:r>
            <a:endParaRPr lang="en-GB" dirty="0"/>
          </a:p>
          <a:p>
            <a:pPr marL="457200" indent="-457200">
              <a:buAutoNum type="arabicPeriod"/>
            </a:pPr>
            <a:r>
              <a:rPr lang="en-GB" dirty="0"/>
              <a:t>Internet Governance Issues affecting ICANN </a:t>
            </a:r>
          </a:p>
          <a:p>
            <a:pPr marL="457200" indent="-457200">
              <a:buAutoNum type="arabicPeriod"/>
            </a:pPr>
            <a:r>
              <a:rPr lang="en-GB" dirty="0"/>
              <a:t>IGF 2019 and the ALAC Role </a:t>
            </a:r>
          </a:p>
          <a:p>
            <a:pPr marL="457200" indent="-457200">
              <a:buAutoNum type="arabicPeriod"/>
            </a:pPr>
            <a:r>
              <a:rPr lang="en-GB" dirty="0"/>
              <a:t>Legislative Tracking and the ICANN Community </a:t>
            </a:r>
          </a:p>
          <a:p>
            <a:pPr marL="457200" indent="-457200">
              <a:buAutoNum type="arabicPeriod"/>
            </a:pPr>
            <a:r>
              <a:rPr lang="en-GB" dirty="0"/>
              <a:t>Discussion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1510" y="90297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928687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9650" y="1"/>
            <a:ext cx="8012951" cy="90297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IG ISSUES AFFECTING ICANN 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27710" y="1527362"/>
            <a:ext cx="7907338" cy="457181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/>
          </a:p>
          <a:p>
            <a:pPr marL="457200" indent="-457200">
              <a:buAutoNum type="arabicPeriod"/>
            </a:pPr>
            <a:r>
              <a:rPr lang="en-GB" dirty="0"/>
              <a:t>ITU and ITU-D Application  </a:t>
            </a:r>
          </a:p>
          <a:p>
            <a:pPr marL="457200" indent="-457200">
              <a:buAutoNum type="arabicPeriod"/>
            </a:pPr>
            <a:r>
              <a:rPr lang="en-GB" dirty="0"/>
              <a:t>UN Cybersecurity  - Government Group of Experts (GGE) and Open Ended Working Group (OEWG); </a:t>
            </a:r>
          </a:p>
          <a:p>
            <a:pPr marL="457200" indent="-457200">
              <a:buAutoNum type="arabicPeriod"/>
            </a:pPr>
            <a:r>
              <a:rPr lang="en-GB" dirty="0"/>
              <a:t>WIPO and Geographical Domain Names </a:t>
            </a:r>
          </a:p>
          <a:p>
            <a:pPr marL="457200" indent="-457200">
              <a:buAutoNum type="arabicPeriod"/>
            </a:pPr>
            <a:r>
              <a:rPr lang="en-GB" dirty="0"/>
              <a:t>WTO E-Commerce and DNS</a:t>
            </a:r>
          </a:p>
          <a:p>
            <a:pPr marL="457200" indent="-457200">
              <a:buAutoNum type="arabicPeriod"/>
            </a:pPr>
            <a:r>
              <a:rPr lang="en-GB" dirty="0"/>
              <a:t>UN HL Report on Digital Cooperation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1510" y="90297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834732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9650" y="1"/>
            <a:ext cx="8012951" cy="90297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IGF 2019  - ALAC ROLE  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27710" y="1527362"/>
            <a:ext cx="7907338" cy="457181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/>
          </a:p>
          <a:p>
            <a:pPr marL="457200" indent="-457200">
              <a:buAutoNum type="arabicPeriod"/>
            </a:pPr>
            <a:r>
              <a:rPr lang="en-GB" dirty="0"/>
              <a:t>Berlin; 25-28 November</a:t>
            </a:r>
          </a:p>
          <a:p>
            <a:pPr marL="457200" indent="-457200">
              <a:buAutoNum type="arabicPeriod"/>
            </a:pPr>
            <a:r>
              <a:rPr lang="en-GB" dirty="0"/>
              <a:t>ICANN Sessions; </a:t>
            </a:r>
          </a:p>
          <a:p>
            <a:r>
              <a:rPr lang="en-GB" dirty="0"/>
              <a:t>Day 0: DNS Abuse </a:t>
            </a:r>
          </a:p>
          <a:p>
            <a:r>
              <a:rPr lang="en-GB" dirty="0"/>
              <a:t>Workshop: Universal Acceptance </a:t>
            </a:r>
          </a:p>
          <a:p>
            <a:r>
              <a:rPr lang="en-GB" dirty="0"/>
              <a:t>ICANN Open Forum </a:t>
            </a:r>
          </a:p>
          <a:p>
            <a:pPr marL="0" indent="0">
              <a:buNone/>
            </a:pPr>
            <a:r>
              <a:rPr lang="en-GB" dirty="0"/>
              <a:t>3. ICANN Booth  - Flash Sessions? </a:t>
            </a:r>
          </a:p>
          <a:p>
            <a:pPr marL="0" indent="0">
              <a:buNone/>
            </a:pPr>
            <a:r>
              <a:rPr lang="en-GB" dirty="0"/>
              <a:t>4.  Technical Community Reception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1510" y="90297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268604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9650" y="1"/>
            <a:ext cx="8012951" cy="90297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LEGISLATIVE TRACKING AND ICANN COMMUNITY   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27710" y="1527362"/>
            <a:ext cx="7907338" cy="457181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/>
          </a:p>
          <a:p>
            <a:pPr marL="457200" indent="-457200">
              <a:buAutoNum type="arabicPeriod"/>
            </a:pPr>
            <a:r>
              <a:rPr lang="en-GB" dirty="0"/>
              <a:t>Key Objective in Strategic Plan and in CEO Goals; </a:t>
            </a:r>
          </a:p>
          <a:p>
            <a:pPr marL="457200" indent="-457200">
              <a:buAutoNum type="arabicPeriod"/>
            </a:pPr>
            <a:r>
              <a:rPr lang="en-GB" dirty="0"/>
              <a:t>Reports Published; 3</a:t>
            </a:r>
            <a:r>
              <a:rPr lang="en-GB" baseline="30000" dirty="0"/>
              <a:t>rd</a:t>
            </a:r>
            <a:r>
              <a:rPr lang="en-GB" dirty="0"/>
              <a:t> at </a:t>
            </a:r>
            <a:r>
              <a:rPr lang="en-GB" dirty="0">
                <a:hlinkClick r:id="rId2"/>
              </a:rPr>
              <a:t>https://www.icann.org/news/announcement-2019-01-31-en</a:t>
            </a:r>
            <a:r>
              <a:rPr lang="en-GB" dirty="0"/>
              <a:t> </a:t>
            </a:r>
          </a:p>
          <a:p>
            <a:pPr marL="457200" indent="-457200">
              <a:buAutoNum type="arabicPeriod"/>
            </a:pPr>
            <a:r>
              <a:rPr lang="en-GB" dirty="0"/>
              <a:t>Future Reports include Community input </a:t>
            </a:r>
          </a:p>
          <a:p>
            <a:pPr marL="457200" indent="-457200">
              <a:buAutoNum type="arabicPeriod"/>
            </a:pPr>
            <a:r>
              <a:rPr lang="en-GB" dirty="0"/>
              <a:t>Potential establishment of a Platform </a:t>
            </a:r>
          </a:p>
          <a:p>
            <a:pPr marL="457200" indent="-457200">
              <a:buAutoNum type="arabicPeriod"/>
            </a:pPr>
            <a:r>
              <a:rPr lang="en-GB" dirty="0"/>
              <a:t>Analysis and action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1510" y="90297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61549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9650" y="1"/>
            <a:ext cx="8012951" cy="90297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DISCUSSION AND QUESTIONS 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27710" y="1527362"/>
            <a:ext cx="7907338" cy="457181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>
                <a:hlinkClick r:id="rId2"/>
              </a:rPr>
              <a:t>nigel.hickson@icann.org</a:t>
            </a:r>
            <a:r>
              <a:rPr lang="en-US" b="1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1510" y="90297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938559839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Mini Template 4x3" id="{74F63396-6ADA-7B4F-8043-509D8FD9026A}" vid="{2F31B232-96B5-1D41-8CB6-FCC8C8B85A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ICANNPPT_Arial_4x3_June 2017_potx</Template>
  <TotalTime>4259</TotalTime>
  <Words>134</Words>
  <Application>Microsoft Macintosh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ICANNPPT_Arial_4x3_June 2017_potx</vt:lpstr>
      <vt:lpstr>  AT LARGE: INTERNET GOVERNANCE ISSUES; ICANN65; 26TH JUNE      </vt:lpstr>
      <vt:lpstr>  IG ISSUES AFFECTING ICANN   </vt:lpstr>
      <vt:lpstr>  IGF 2019  - ALAC ROLE    </vt:lpstr>
      <vt:lpstr>  LEGISLATIVE TRACKING AND ICANN COMMUNITY     </vt:lpstr>
      <vt:lpstr>  DISCUSSION AND QUESTIONS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here (75 characters maximum)</dc:title>
  <dc:creator>Desiree Cabrera</dc:creator>
  <cp:lastModifiedBy>Gisella Gruber</cp:lastModifiedBy>
  <cp:revision>18</cp:revision>
  <cp:lastPrinted>2017-01-26T19:29:02Z</cp:lastPrinted>
  <dcterms:created xsi:type="dcterms:W3CDTF">2019-06-18T21:05:35Z</dcterms:created>
  <dcterms:modified xsi:type="dcterms:W3CDTF">2019-06-26T07:36:52Z</dcterms:modified>
</cp:coreProperties>
</file>